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27" r:id="rId3"/>
    <p:sldId id="328" r:id="rId4"/>
    <p:sldId id="335" r:id="rId5"/>
    <p:sldId id="353" r:id="rId6"/>
    <p:sldId id="349" r:id="rId7"/>
    <p:sldId id="350" r:id="rId8"/>
    <p:sldId id="351" r:id="rId9"/>
    <p:sldId id="352" r:id="rId10"/>
    <p:sldId id="329" r:id="rId11"/>
    <p:sldId id="336" r:id="rId12"/>
    <p:sldId id="338" r:id="rId13"/>
    <p:sldId id="331" r:id="rId14"/>
    <p:sldId id="366" r:id="rId15"/>
    <p:sldId id="339" r:id="rId16"/>
    <p:sldId id="368" r:id="rId17"/>
    <p:sldId id="317" r:id="rId18"/>
    <p:sldId id="356" r:id="rId19"/>
    <p:sldId id="343" r:id="rId20"/>
    <p:sldId id="369" r:id="rId21"/>
    <p:sldId id="344" r:id="rId22"/>
    <p:sldId id="370" r:id="rId23"/>
    <p:sldId id="346" r:id="rId24"/>
    <p:sldId id="372" r:id="rId25"/>
    <p:sldId id="362" r:id="rId26"/>
    <p:sldId id="363" r:id="rId27"/>
    <p:sldId id="364" r:id="rId28"/>
    <p:sldId id="348" r:id="rId29"/>
    <p:sldId id="361" r:id="rId30"/>
    <p:sldId id="371" r:id="rId31"/>
    <p:sldId id="373" r:id="rId32"/>
    <p:sldId id="374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">
          <p15:clr>
            <a:srgbClr val="A4A3A4"/>
          </p15:clr>
        </p15:guide>
        <p15:guide id="2" pos="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0"/>
    <p:restoredTop sz="94737"/>
  </p:normalViewPr>
  <p:slideViewPr>
    <p:cSldViewPr snapToGrid="0" snapToObjects="1" showGuides="1">
      <p:cViewPr varScale="1">
        <p:scale>
          <a:sx n="112" d="100"/>
          <a:sy n="112" d="100"/>
        </p:scale>
        <p:origin x="296" y="192"/>
      </p:cViewPr>
      <p:guideLst>
        <p:guide orient="horz" pos="256"/>
        <p:guide pos="24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4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7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4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9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2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5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3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2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9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1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5FF64-71D4-9C40-A778-6C49B0848461}" type="datetimeFigureOut">
              <a:rPr lang="en-US" smtClean="0"/>
              <a:t>2/4/16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9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Learner corpus research and psycholinguistics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Phil Durrant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6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Why psycholinguistics &amp; learner corpora?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8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Corpora are collections of textual products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We want to draw conclusions about processes behind them: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about the linguistic abilities of their creators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>
                <a:solidFill>
                  <a:srgbClr val="808080"/>
                </a:solidFill>
                <a:latin typeface="Arial" charset="0"/>
              </a:rPr>
              <a:t>a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bout the learning processes which explain those abilities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Psycholinguistic theory and methods may help make these links</a:t>
            </a:r>
            <a:endParaRPr lang="en-US" sz="2200" dirty="0">
              <a:solidFill>
                <a:srgbClr val="808080"/>
              </a:solidFill>
              <a:latin typeface="Arial" charset="0"/>
            </a:endParaRP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7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A caveat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01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r>
              <a:rPr lang="en-US" sz="2200" i="1" dirty="0" smtClean="0">
                <a:solidFill>
                  <a:srgbClr val="808080"/>
                </a:solidFill>
                <a:latin typeface="Arial" charset="0"/>
                <a:cs typeface="+mn-cs"/>
              </a:rPr>
              <a:t>Writing is a mental activity or process resulting from the interactions of multiple cognitive </a:t>
            </a:r>
            <a:r>
              <a:rPr lang="en-US" sz="2200" i="1" dirty="0" err="1" smtClean="0">
                <a:solidFill>
                  <a:srgbClr val="808080"/>
                </a:solidFill>
                <a:latin typeface="Arial" charset="0"/>
                <a:cs typeface="+mn-cs"/>
              </a:rPr>
              <a:t>subprocesses</a:t>
            </a:r>
            <a:endParaRPr lang="en-US" sz="2200" i="1" dirty="0" smtClean="0">
              <a:solidFill>
                <a:srgbClr val="808080"/>
              </a:solidFill>
              <a:latin typeface="Arial" charset="0"/>
              <a:cs typeface="+mn-cs"/>
            </a:endParaRPr>
          </a:p>
          <a:p>
            <a:pPr algn="r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(Zhang &amp; Dean, 2015)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Too strong: texts are not </a:t>
            </a:r>
            <a:r>
              <a:rPr lang="en-US" sz="2200" i="1" dirty="0" smtClean="0">
                <a:solidFill>
                  <a:srgbClr val="808080"/>
                </a:solidFill>
                <a:latin typeface="Arial" charset="0"/>
                <a:cs typeface="+mn-cs"/>
              </a:rPr>
              <a:t>just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 products of cognition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But they do </a:t>
            </a:r>
            <a:r>
              <a:rPr lang="en-US" sz="2200" i="1" dirty="0" smtClean="0">
                <a:solidFill>
                  <a:srgbClr val="808080"/>
                </a:solidFill>
                <a:latin typeface="Arial" charset="0"/>
              </a:rPr>
              <a:t>entail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 cognitive processes</a:t>
            </a:r>
            <a:endParaRPr lang="en-US" sz="2200" dirty="0">
              <a:solidFill>
                <a:srgbClr val="808080"/>
              </a:solidFill>
              <a:latin typeface="Arial" charset="0"/>
            </a:endParaRP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55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corpus linguistics and psycholinguistics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9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7" y="298788"/>
            <a:ext cx="9169873" cy="6858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81914"/>
              </p:ext>
            </p:extLst>
          </p:nvPr>
        </p:nvGraphicFramePr>
        <p:xfrm>
          <a:off x="431962" y="448537"/>
          <a:ext cx="8280074" cy="440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037"/>
                <a:gridCol w="4140037"/>
              </a:tblGrid>
              <a:tr h="199506">
                <a:tc>
                  <a:txBody>
                    <a:bodyPr/>
                    <a:lstStyle/>
                    <a:p>
                      <a:r>
                        <a:rPr lang="en-US" dirty="0" smtClean="0"/>
                        <a:t>Corpus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Psycholinguistic Research</a:t>
                      </a:r>
                      <a:endParaRPr lang="en-US" dirty="0"/>
                    </a:p>
                  </a:txBody>
                  <a:tcPr/>
                </a:tc>
              </a:tr>
              <a:tr h="4042404"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 on language in use, emphasis on social </a:t>
                      </a:r>
                      <a:r>
                        <a:rPr lang="en-US" sz="1750" baseline="0" dirty="0" smtClean="0"/>
                        <a:t>contexts</a:t>
                      </a:r>
                      <a:endParaRPr lang="en-US" sz="1750" dirty="0" smtClean="0"/>
                    </a:p>
                    <a:p>
                      <a:endParaRPr lang="en-US" sz="17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</a:t>
                      </a:r>
                      <a:r>
                        <a:rPr lang="en-US" sz="1750" baseline="0" dirty="0" smtClean="0"/>
                        <a:t> on mental processes/representations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85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7" y="298788"/>
            <a:ext cx="9169873" cy="6858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122364"/>
              </p:ext>
            </p:extLst>
          </p:nvPr>
        </p:nvGraphicFramePr>
        <p:xfrm>
          <a:off x="431962" y="448537"/>
          <a:ext cx="8280074" cy="440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037"/>
                <a:gridCol w="4140037"/>
              </a:tblGrid>
              <a:tr h="199506">
                <a:tc>
                  <a:txBody>
                    <a:bodyPr/>
                    <a:lstStyle/>
                    <a:p>
                      <a:r>
                        <a:rPr lang="en-US" dirty="0" smtClean="0"/>
                        <a:t>Corpus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Psycholinguistic Research</a:t>
                      </a:r>
                      <a:endParaRPr lang="en-US" dirty="0"/>
                    </a:p>
                  </a:txBody>
                  <a:tcPr/>
                </a:tc>
              </a:tr>
              <a:tr h="4042404"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 on language in use, emphasis on social </a:t>
                      </a:r>
                      <a:r>
                        <a:rPr lang="en-US" sz="1750" baseline="0" dirty="0" smtClean="0"/>
                        <a:t>contexts</a:t>
                      </a:r>
                      <a:endParaRPr lang="en-US" sz="1750" dirty="0" smtClean="0"/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Large samples: 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Representative/balanced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Emergence of large-scale patterns</a:t>
                      </a:r>
                    </a:p>
                    <a:p>
                      <a:endParaRPr lang="en-US" sz="17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</a:t>
                      </a:r>
                      <a:r>
                        <a:rPr lang="en-US" sz="1750" baseline="0" dirty="0" smtClean="0"/>
                        <a:t> on mental processes/representations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Small samples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Frequently biased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33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7" y="298788"/>
            <a:ext cx="9169873" cy="6858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495857"/>
              </p:ext>
            </p:extLst>
          </p:nvPr>
        </p:nvGraphicFramePr>
        <p:xfrm>
          <a:off x="431962" y="448537"/>
          <a:ext cx="8280074" cy="440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037"/>
                <a:gridCol w="4140037"/>
              </a:tblGrid>
              <a:tr h="199506">
                <a:tc>
                  <a:txBody>
                    <a:bodyPr/>
                    <a:lstStyle/>
                    <a:p>
                      <a:r>
                        <a:rPr lang="en-US" dirty="0" smtClean="0"/>
                        <a:t>Corpus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Psycholinguistic Research</a:t>
                      </a:r>
                      <a:endParaRPr lang="en-US" dirty="0"/>
                    </a:p>
                  </a:txBody>
                  <a:tcPr/>
                </a:tc>
              </a:tr>
              <a:tr h="4042404"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 on language in use, emphasis on social </a:t>
                      </a:r>
                      <a:r>
                        <a:rPr lang="en-US" sz="1750" baseline="0" dirty="0" smtClean="0"/>
                        <a:t>contexts</a:t>
                      </a:r>
                      <a:endParaRPr lang="en-US" sz="1750" dirty="0" smtClean="0"/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Large samples: 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Representative/balanced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Emergence of large-scale patterns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Naturalistic (high contextual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Correlational</a:t>
                      </a:r>
                    </a:p>
                    <a:p>
                      <a:endParaRPr lang="en-US" sz="17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</a:t>
                      </a:r>
                      <a:r>
                        <a:rPr lang="en-US" sz="1750" baseline="0" dirty="0" smtClean="0"/>
                        <a:t> on mental processes/representations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Small samples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Frequently biased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Tightly controlled (high construct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Experimental</a:t>
                      </a:r>
                    </a:p>
                    <a:p>
                      <a:endParaRPr lang="en-US" sz="175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7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7" y="298788"/>
            <a:ext cx="9169873" cy="6858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567578"/>
              </p:ext>
            </p:extLst>
          </p:nvPr>
        </p:nvGraphicFramePr>
        <p:xfrm>
          <a:off x="431962" y="448537"/>
          <a:ext cx="8280074" cy="440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037"/>
                <a:gridCol w="4140037"/>
              </a:tblGrid>
              <a:tr h="199506">
                <a:tc>
                  <a:txBody>
                    <a:bodyPr/>
                    <a:lstStyle/>
                    <a:p>
                      <a:r>
                        <a:rPr lang="en-US" dirty="0" smtClean="0"/>
                        <a:t>Corpus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Psycholinguistic Research</a:t>
                      </a:r>
                      <a:endParaRPr lang="en-US" dirty="0"/>
                    </a:p>
                  </a:txBody>
                  <a:tcPr/>
                </a:tc>
              </a:tr>
              <a:tr h="4042404"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 on language in use, emphasis on social </a:t>
                      </a:r>
                      <a:r>
                        <a:rPr lang="en-US" sz="1750" baseline="0" dirty="0" smtClean="0"/>
                        <a:t>contexts</a:t>
                      </a:r>
                      <a:endParaRPr lang="en-US" sz="1750" dirty="0" smtClean="0"/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Large samples: 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Representative/balanced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Emergence of large-scale patterns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Naturalistic (high contextual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Correlational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E</a:t>
                      </a:r>
                      <a:r>
                        <a:rPr lang="en-US" sz="1750" baseline="0" dirty="0" smtClean="0"/>
                        <a:t>xploratory</a:t>
                      </a:r>
                    </a:p>
                    <a:p>
                      <a:endParaRPr lang="en-US" sz="175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</a:t>
                      </a:r>
                      <a:r>
                        <a:rPr lang="en-US" sz="1750" baseline="0" dirty="0" smtClean="0"/>
                        <a:t> on mental processes/representations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Small samples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Frequently biased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Tightly controlled (high construct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Experimental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Theory-testing</a:t>
                      </a:r>
                    </a:p>
                    <a:p>
                      <a:endParaRPr lang="en-US" sz="175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86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7" y="298788"/>
            <a:ext cx="9169873" cy="6858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626234"/>
              </p:ext>
            </p:extLst>
          </p:nvPr>
        </p:nvGraphicFramePr>
        <p:xfrm>
          <a:off x="431962" y="448537"/>
          <a:ext cx="8280074" cy="4408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037"/>
                <a:gridCol w="4140037"/>
              </a:tblGrid>
              <a:tr h="199506">
                <a:tc>
                  <a:txBody>
                    <a:bodyPr/>
                    <a:lstStyle/>
                    <a:p>
                      <a:r>
                        <a:rPr lang="en-US" dirty="0" smtClean="0"/>
                        <a:t>Corpus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Psycholinguistic Research</a:t>
                      </a:r>
                      <a:endParaRPr lang="en-US" dirty="0"/>
                    </a:p>
                  </a:txBody>
                  <a:tcPr/>
                </a:tc>
              </a:tr>
              <a:tr h="4042404"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 on language in use, emphasis on social </a:t>
                      </a:r>
                      <a:r>
                        <a:rPr lang="en-US" sz="1750" baseline="0" dirty="0" smtClean="0"/>
                        <a:t>contexts</a:t>
                      </a:r>
                      <a:endParaRPr lang="en-US" sz="1750" dirty="0" smtClean="0"/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Large samples: 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Representative/balanced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Emergence of large-scale patterns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Naturalistic (high contextual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Correlational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E</a:t>
                      </a:r>
                      <a:r>
                        <a:rPr lang="en-US" sz="1750" baseline="0" dirty="0" smtClean="0"/>
                        <a:t>xploratory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Focus on products, abstracted from </a:t>
                      </a:r>
                      <a:r>
                        <a:rPr lang="en-US" sz="1750" baseline="0" dirty="0" smtClean="0"/>
                        <a:t>communicative processes.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</a:t>
                      </a:r>
                      <a:r>
                        <a:rPr lang="en-US" sz="1750" baseline="0" dirty="0" smtClean="0"/>
                        <a:t> on mental processes/representations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Small samples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Frequently biased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Tightly controlled (high construct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Experimental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Theory-testing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Focus on ‘online’ processes (comprehension/production as it happens)</a:t>
                      </a:r>
                      <a:endParaRPr lang="en-US" sz="175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87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7" y="298788"/>
            <a:ext cx="9169873" cy="68580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627759"/>
              </p:ext>
            </p:extLst>
          </p:nvPr>
        </p:nvGraphicFramePr>
        <p:xfrm>
          <a:off x="431962" y="448537"/>
          <a:ext cx="8280074" cy="532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037"/>
                <a:gridCol w="4140037"/>
              </a:tblGrid>
              <a:tr h="199506">
                <a:tc>
                  <a:txBody>
                    <a:bodyPr/>
                    <a:lstStyle/>
                    <a:p>
                      <a:r>
                        <a:rPr lang="en-US" dirty="0" smtClean="0"/>
                        <a:t>Corpus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Psycholinguistic Research</a:t>
                      </a:r>
                      <a:endParaRPr lang="en-US" dirty="0"/>
                    </a:p>
                  </a:txBody>
                  <a:tcPr/>
                </a:tc>
              </a:tr>
              <a:tr h="4042404"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 on language in use, emphasis on social </a:t>
                      </a:r>
                      <a:r>
                        <a:rPr lang="en-US" sz="1750" baseline="0" dirty="0" smtClean="0"/>
                        <a:t>contexts</a:t>
                      </a:r>
                      <a:endParaRPr lang="en-US" sz="1750" dirty="0" smtClean="0"/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Large samples: 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Representative/balanced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Emergence of large-scale patterns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Naturalistic (high contextual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dirty="0" smtClean="0"/>
                        <a:t>Correlational</a:t>
                      </a:r>
                    </a:p>
                    <a:p>
                      <a:endParaRPr lang="en-US" sz="1750" dirty="0" smtClean="0"/>
                    </a:p>
                    <a:p>
                      <a:r>
                        <a:rPr lang="en-US" sz="1750" dirty="0" smtClean="0"/>
                        <a:t>E</a:t>
                      </a:r>
                      <a:r>
                        <a:rPr lang="en-US" sz="1750" baseline="0" dirty="0" smtClean="0"/>
                        <a:t>xploratory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Focus on products, abstracted from </a:t>
                      </a:r>
                      <a:r>
                        <a:rPr lang="en-US" sz="1750" baseline="0" dirty="0" smtClean="0"/>
                        <a:t>communicative processes.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smtClean="0"/>
                        <a:t>Focus</a:t>
                      </a:r>
                      <a:r>
                        <a:rPr lang="en-US" sz="1750" baseline="0" dirty="0" smtClean="0"/>
                        <a:t> on mental processes/representations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Small samples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Frequently biased</a:t>
                      </a:r>
                    </a:p>
                    <a:p>
                      <a:endParaRPr lang="en-US" sz="1750" baseline="0" dirty="0" smtClean="0"/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Tightly controlled (high construct validity)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750" baseline="0" dirty="0" smtClean="0"/>
                        <a:t>Experimental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Theory-testing</a:t>
                      </a:r>
                    </a:p>
                    <a:p>
                      <a:endParaRPr lang="en-US" sz="1750" baseline="0" dirty="0" smtClean="0"/>
                    </a:p>
                    <a:p>
                      <a:r>
                        <a:rPr lang="en-US" sz="1750" baseline="0" dirty="0" smtClean="0"/>
                        <a:t>Focus on ‘online’ processes (comprehension/production as it happens)</a:t>
                      </a:r>
                      <a:endParaRPr lang="en-US" sz="1750" dirty="0"/>
                    </a:p>
                  </a:txBody>
                  <a:tcPr/>
                </a:tc>
              </a:tr>
              <a:tr h="878784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Rejection of performance/competence dichotomy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Emphasis on frequency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38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of integration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" y="632735"/>
            <a:ext cx="461665" cy="22335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THEORY </a:t>
            </a:r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740" y="3316856"/>
            <a:ext cx="461665" cy="24167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/>
              <a:t>METHOD </a:t>
            </a:r>
            <a:r>
              <a:rPr lang="en-US" smtClean="0"/>
              <a:t>INTEGRATION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652" y="410713"/>
            <a:ext cx="3111818" cy="2455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17" y="504795"/>
            <a:ext cx="2363614" cy="2267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559" y="3130154"/>
            <a:ext cx="2071693" cy="24202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856" y="3152936"/>
            <a:ext cx="1980529" cy="23974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1741" y="3072176"/>
            <a:ext cx="2912259" cy="238401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779223" y="3072176"/>
            <a:ext cx="17961" cy="2482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31741" y="3072176"/>
            <a:ext cx="0" cy="2482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" y="3072176"/>
            <a:ext cx="8799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INTEGRATION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878" y="1822634"/>
            <a:ext cx="4516244" cy="356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8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79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err="1" smtClean="0">
                <a:solidFill>
                  <a:srgbClr val="0062AB"/>
                </a:solidFill>
                <a:latin typeface="Arial" charset="0"/>
                <a:cs typeface="+mn-cs"/>
              </a:rPr>
              <a:t>Blom</a:t>
            </a: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, Paradis &amp; Duncan (2012)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5222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Correct use of 3SG inflection in obligatory contexts predicted by: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Type/token frequency of 3SG in input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Allomorph frequency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Child’s vocabulary 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size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Role 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of inflection in 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L1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All predictors contribute significantly to 3SG inflection</a:t>
            </a: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89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2AB"/>
                </a:solidFill>
              </a:rPr>
              <a:t>THEORY INTEGRATION</a:t>
            </a:r>
            <a:endParaRPr lang="en-US" dirty="0">
              <a:solidFill>
                <a:srgbClr val="0062AB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861" y="1666620"/>
            <a:ext cx="3660278" cy="351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79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Two types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485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i="1" dirty="0" smtClean="0">
                <a:solidFill>
                  <a:srgbClr val="808080"/>
                </a:solidFill>
                <a:latin typeface="Arial" charset="0"/>
              </a:rPr>
              <a:t>Proposing a theory: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Sinclair’s (1987) </a:t>
            </a:r>
            <a:r>
              <a:rPr lang="en-US" sz="2000" i="1" dirty="0" smtClean="0">
                <a:solidFill>
                  <a:srgbClr val="808080"/>
                </a:solidFill>
                <a:latin typeface="Arial" charset="0"/>
              </a:rPr>
              <a:t>idiom principle 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/ </a:t>
            </a:r>
            <a:r>
              <a:rPr lang="en-US" sz="2000" dirty="0" err="1" smtClean="0">
                <a:solidFill>
                  <a:srgbClr val="808080"/>
                </a:solidFill>
                <a:latin typeface="Arial" charset="0"/>
              </a:rPr>
              <a:t>Hoey’s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 (2005) </a:t>
            </a:r>
            <a:r>
              <a:rPr lang="en-US" sz="2000" i="1" dirty="0" smtClean="0">
                <a:solidFill>
                  <a:srgbClr val="808080"/>
                </a:solidFill>
                <a:latin typeface="Arial" charset="0"/>
              </a:rPr>
              <a:t>lexical priming.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i="1" dirty="0" smtClean="0">
                <a:solidFill>
                  <a:srgbClr val="808080"/>
                </a:solidFill>
                <a:latin typeface="Arial" charset="0"/>
              </a:rPr>
              <a:t>Interpreting findings in terms of existing theory: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Reilly et al (2005): increased use of distancing devices with age</a:t>
            </a:r>
          </a:p>
          <a:p>
            <a:pPr marL="800100" lvl="1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Due to development of prefrontal cortex &gt; increased executive function &gt; ability to consider multiple perspectives &gt; linguistic structures associated with multiple concepts</a:t>
            </a: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7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79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Theoretical integrations: </a:t>
            </a:r>
            <a:r>
              <a:rPr lang="en-US" sz="3600" dirty="0" smtClean="0">
                <a:solidFill>
                  <a:srgbClr val="0062AB"/>
                </a:solidFill>
                <a:latin typeface="Arial" charset="0"/>
              </a:rPr>
              <a:t>Potential strengths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399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endParaRPr lang="en-US" sz="2200" dirty="0" smtClean="0">
              <a:solidFill>
                <a:srgbClr val="808080"/>
              </a:solidFill>
              <a:latin typeface="Arial" charset="0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Naturalistic, large-scale data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Clear theoretical basis for inferences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Development of new hypotheses</a:t>
            </a: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8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7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>
                <a:solidFill>
                  <a:srgbClr val="0062AB"/>
                </a:solidFill>
                <a:latin typeface="Arial" charset="0"/>
              </a:rPr>
              <a:t>Theoretical </a:t>
            </a:r>
            <a:r>
              <a:rPr lang="en-US" sz="3600" dirty="0" smtClean="0">
                <a:solidFill>
                  <a:srgbClr val="0062AB"/>
                </a:solidFill>
                <a:latin typeface="Arial" charset="0"/>
              </a:rPr>
              <a:t>integration: Potential problem</a:t>
            </a: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388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>
                <a:solidFill>
                  <a:srgbClr val="808080"/>
                </a:solidFill>
                <a:latin typeface="Arial" charset="0"/>
              </a:rPr>
              <a:t>‘Introjection’ (Lamb, 2000)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Correlational </a:t>
            </a:r>
            <a:r>
              <a:rPr lang="en-US" sz="2000" dirty="0">
                <a:solidFill>
                  <a:srgbClr val="808080"/>
                </a:solidFill>
                <a:latin typeface="Arial" charset="0"/>
              </a:rPr>
              <a:t>data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Aggregation of data from different learners</a:t>
            </a: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2AB"/>
                </a:solidFill>
              </a:rPr>
              <a:t>METHOD INTEGRATION</a:t>
            </a:r>
            <a:endParaRPr lang="en-US" dirty="0">
              <a:solidFill>
                <a:srgbClr val="0062AB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359" y="1666620"/>
            <a:ext cx="3242701" cy="378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0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7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</a:rPr>
              <a:t>Millar (2011)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45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Is formulaic language easier to comprehend than novel utterances?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‘Learner collocations’ used as stimuli for self-paced reading task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Reading times greater for learner collocations.</a:t>
            </a: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62AB"/>
                </a:solidFill>
              </a:rPr>
              <a:t>METHOD INTEGRATION</a:t>
            </a:r>
            <a:endParaRPr lang="en-US" dirty="0">
              <a:solidFill>
                <a:srgbClr val="0062AB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127" y="1666620"/>
            <a:ext cx="3135745" cy="379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4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7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</a:rPr>
              <a:t>Payne &amp; Ross (2005)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5019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Does working memory influence gains from CMC course?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Corpus of course data plus WM 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tests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Greater gains in volume of language produced associated with low phonological working memory but high central executive.</a:t>
            </a: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62AB"/>
                </a:solidFill>
              </a:rPr>
              <a:t>METHOD INTEGRATION</a:t>
            </a:r>
            <a:endParaRPr lang="en-US" dirty="0">
              <a:solidFill>
                <a:srgbClr val="0062AB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970" y="1417638"/>
            <a:ext cx="5052060" cy="41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2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7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</a:rPr>
              <a:t>Triangulation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8835" y="981164"/>
            <a:ext cx="8519219" cy="486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>
              <a:solidFill>
                <a:srgbClr val="808080"/>
              </a:solidFill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Multi-</a:t>
            </a:r>
            <a:r>
              <a:rPr lang="en-US" sz="2000" dirty="0" err="1" smtClean="0">
                <a:solidFill>
                  <a:srgbClr val="808080"/>
                </a:solidFill>
                <a:latin typeface="Arial" charset="0"/>
              </a:rPr>
              <a:t>centre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: e.g., nature of multi-word expressions (</a:t>
            </a:r>
            <a:r>
              <a:rPr lang="en-US" sz="2000" dirty="0" err="1" smtClean="0">
                <a:solidFill>
                  <a:srgbClr val="808080"/>
                </a:solidFill>
                <a:latin typeface="Arial" charset="0"/>
              </a:rPr>
              <a:t>Siyanova-Chanturia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 &amp; Martinez, 2015)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Single-</a:t>
            </a:r>
            <a:r>
              <a:rPr lang="en-US" sz="2000" dirty="0" err="1" smtClean="0">
                <a:solidFill>
                  <a:srgbClr val="808080"/>
                </a:solidFill>
                <a:latin typeface="Arial" charset="0"/>
              </a:rPr>
              <a:t>centre</a:t>
            </a:r>
            <a:r>
              <a:rPr lang="en-US" sz="2000" dirty="0" smtClean="0">
                <a:solidFill>
                  <a:srgbClr val="808080"/>
                </a:solidFill>
                <a:latin typeface="Arial" charset="0"/>
              </a:rPr>
              <a:t>: e.g. do L2 learners acquire collocations from input in a frequency-based way? (Durrant &amp; Schmitt 2009, 2010; Durrant 2014)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rgbClr val="0070C0"/>
              </a:buClr>
              <a:buFont typeface="Arial" charset="0"/>
              <a:buChar char="•"/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  <a:p>
            <a:pPr lvl="1"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1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37863" y="134439"/>
          <a:ext cx="8271748" cy="1971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67937"/>
                <a:gridCol w="2067937"/>
                <a:gridCol w="2067937"/>
                <a:gridCol w="2067937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sz="1650" dirty="0" smtClean="0"/>
                        <a:t>Durrant &amp; Schmitt 2009</a:t>
                      </a:r>
                      <a:endParaRPr lang="en-US" sz="16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Learner corpus study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Naturalistic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Large scale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baseline="0" dirty="0" smtClean="0"/>
                        <a:t>Assumes BNC represents learner input</a:t>
                      </a:r>
                    </a:p>
                    <a:p>
                      <a:endParaRPr lang="en-US" sz="1650" baseline="0" dirty="0" smtClean="0"/>
                    </a:p>
                    <a:p>
                      <a:r>
                        <a:rPr lang="en-US" sz="1650" baseline="0" dirty="0" smtClean="0"/>
                        <a:t>Assumes use reflects knowledge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High-frequency collocations are overused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High MI collocations are underused</a:t>
                      </a:r>
                      <a:endParaRPr lang="en-US" sz="165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37863" y="134439"/>
          <a:ext cx="8271748" cy="3439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67937"/>
                <a:gridCol w="2067937"/>
                <a:gridCol w="2067937"/>
                <a:gridCol w="2067937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sz="1650" dirty="0" smtClean="0"/>
                        <a:t>Durrant &amp; Schmitt 2009</a:t>
                      </a:r>
                      <a:endParaRPr lang="en-US" sz="16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Learner corpus study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Naturalistic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Large scale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baseline="0" dirty="0" smtClean="0"/>
                        <a:t>Assumes BNC represents learner input</a:t>
                      </a:r>
                    </a:p>
                    <a:p>
                      <a:endParaRPr lang="en-US" sz="1650" baseline="0" dirty="0" smtClean="0"/>
                    </a:p>
                    <a:p>
                      <a:r>
                        <a:rPr lang="en-US" sz="1650" baseline="0" dirty="0" smtClean="0"/>
                        <a:t>Assumes use reflects knowledge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High-frequency collocations are overused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High MI collocations are underused</a:t>
                      </a:r>
                      <a:endParaRPr lang="en-US" sz="1650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1650" dirty="0" smtClean="0"/>
                        <a:t>Durrant &amp; Schmitt 2010</a:t>
                      </a:r>
                      <a:endParaRPr lang="en-US" sz="16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Lab-based recall study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Control</a:t>
                      </a:r>
                      <a:r>
                        <a:rPr lang="en-US" sz="1650" baseline="0" dirty="0" smtClean="0"/>
                        <a:t> over input</a:t>
                      </a:r>
                    </a:p>
                    <a:p>
                      <a:endParaRPr lang="en-US" sz="1650" baseline="0" dirty="0" smtClean="0"/>
                    </a:p>
                    <a:p>
                      <a:r>
                        <a:rPr lang="en-US" sz="1650" baseline="0" dirty="0" smtClean="0"/>
                        <a:t>Sensitive measure of knowledge formation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Unnatural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Small scale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Collocations</a:t>
                      </a:r>
                      <a:r>
                        <a:rPr lang="en-US" sz="1650" baseline="0" dirty="0" smtClean="0"/>
                        <a:t> learned implicitly; repetition increases learning</a:t>
                      </a:r>
                      <a:endParaRPr lang="en-US" sz="165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6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859530"/>
              </p:ext>
            </p:extLst>
          </p:nvPr>
        </p:nvGraphicFramePr>
        <p:xfrm>
          <a:off x="337863" y="134439"/>
          <a:ext cx="8271748" cy="5410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67937"/>
                <a:gridCol w="2067937"/>
                <a:gridCol w="2067937"/>
                <a:gridCol w="2067937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sz="1650" dirty="0" smtClean="0"/>
                        <a:t>Durrant &amp; Schmitt 2009</a:t>
                      </a:r>
                      <a:endParaRPr lang="en-US" sz="16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Learner corpus study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Naturalistic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Large scale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baseline="0" dirty="0" smtClean="0"/>
                        <a:t>Assumes BNC represents learner input</a:t>
                      </a:r>
                    </a:p>
                    <a:p>
                      <a:endParaRPr lang="en-US" sz="1650" baseline="0" dirty="0" smtClean="0"/>
                    </a:p>
                    <a:p>
                      <a:r>
                        <a:rPr lang="en-US" sz="1650" baseline="0" dirty="0" smtClean="0"/>
                        <a:t>Assumes use reflects knowledge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High-frequency collocations are overused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High MI collocations are underused</a:t>
                      </a:r>
                      <a:endParaRPr lang="en-US" sz="1650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1650" dirty="0" smtClean="0"/>
                        <a:t>Durrant &amp; Schmitt 2010</a:t>
                      </a:r>
                      <a:endParaRPr lang="en-US" sz="16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Lab-based recall study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Control</a:t>
                      </a:r>
                      <a:r>
                        <a:rPr lang="en-US" sz="1650" baseline="0" dirty="0" smtClean="0"/>
                        <a:t> over input</a:t>
                      </a:r>
                    </a:p>
                    <a:p>
                      <a:endParaRPr lang="en-US" sz="1650" baseline="0" dirty="0" smtClean="0"/>
                    </a:p>
                    <a:p>
                      <a:r>
                        <a:rPr lang="en-US" sz="1650" baseline="0" dirty="0" smtClean="0"/>
                        <a:t>Sensitive measure of knowledge formation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Unnatural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Small scale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Collocations</a:t>
                      </a:r>
                      <a:r>
                        <a:rPr lang="en-US" sz="1650" baseline="0" dirty="0" smtClean="0"/>
                        <a:t> learned implicitly; repetition increases learning</a:t>
                      </a:r>
                      <a:endParaRPr lang="en-US" sz="1650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1650" dirty="0" smtClean="0"/>
                        <a:t>Durrant 2014</a:t>
                      </a:r>
                      <a:endParaRPr lang="en-US" sz="16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Meta-analysis of collocation tests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Large scale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Multiple research </a:t>
                      </a:r>
                      <a:r>
                        <a:rPr lang="en-US" sz="1650" dirty="0" smtClean="0"/>
                        <a:t>sites</a:t>
                      </a:r>
                      <a:endParaRPr lang="en-US" sz="16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Based on recall/recognition</a:t>
                      </a:r>
                      <a:r>
                        <a:rPr lang="en-US" sz="1650" baseline="0" dirty="0" smtClean="0"/>
                        <a:t> data only</a:t>
                      </a:r>
                      <a:endParaRPr lang="en-US" sz="16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50" dirty="0" smtClean="0"/>
                        <a:t>High-frequency collocations are well known.</a:t>
                      </a:r>
                    </a:p>
                    <a:p>
                      <a:endParaRPr lang="en-US" sz="1650" dirty="0" smtClean="0"/>
                    </a:p>
                    <a:p>
                      <a:r>
                        <a:rPr lang="en-US" sz="1650" dirty="0" smtClean="0"/>
                        <a:t>High MI</a:t>
                      </a:r>
                      <a:r>
                        <a:rPr lang="en-US" sz="1650" baseline="0" dirty="0" smtClean="0"/>
                        <a:t> does not promote learning</a:t>
                      </a:r>
                      <a:endParaRPr lang="en-US" sz="165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0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Method integration: potential strengths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0362" y="2109672"/>
            <a:ext cx="8532141" cy="205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Inclusion of different types of construct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Multiple perspectives</a:t>
            </a:r>
            <a:endParaRPr lang="en-US" sz="2200" dirty="0" smtClean="0">
              <a:solidFill>
                <a:srgbClr val="808080"/>
              </a:solidFill>
              <a:latin typeface="Arial" charset="0"/>
              <a:cs typeface="+mn-cs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Complementarity of strengths/weaknesses</a:t>
            </a:r>
          </a:p>
        </p:txBody>
      </p:sp>
    </p:spTree>
    <p:extLst>
      <p:ext uri="{BB962C8B-B14F-4D97-AF65-F5344CB8AC3E}">
        <p14:creationId xmlns:p14="http://schemas.microsoft.com/office/powerpoint/2010/main" val="19429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Method integration: potential problems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0362" y="2167401"/>
            <a:ext cx="8532141" cy="205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Authentic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ity of corpora; authenticity of data</a:t>
            </a:r>
            <a:endParaRPr lang="en-US" sz="2200" dirty="0">
              <a:solidFill>
                <a:srgbClr val="808080"/>
              </a:solidFill>
              <a:latin typeface="Arial" charset="0"/>
              <a:cs typeface="+mn-cs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Valid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ity of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 frequency information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Coherence of constructs</a:t>
            </a:r>
            <a:endParaRPr lang="en-US" sz="2200" dirty="0" smtClean="0">
              <a:solidFill>
                <a:srgbClr val="808080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7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" y="632735"/>
            <a:ext cx="461665" cy="22335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THEORY </a:t>
            </a:r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740" y="3316856"/>
            <a:ext cx="461665" cy="24167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/>
              <a:t>METHOD </a:t>
            </a:r>
            <a:r>
              <a:rPr lang="en-US" smtClean="0"/>
              <a:t>INTEGRATION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652" y="410713"/>
            <a:ext cx="3111818" cy="2455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17" y="504795"/>
            <a:ext cx="2363614" cy="2267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559" y="3130154"/>
            <a:ext cx="2071693" cy="24202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856" y="3152936"/>
            <a:ext cx="1980529" cy="23974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1741" y="3072176"/>
            <a:ext cx="2912259" cy="238401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779223" y="3072176"/>
            <a:ext cx="17961" cy="2482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31741" y="3072176"/>
            <a:ext cx="0" cy="2482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" y="3072176"/>
            <a:ext cx="8799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38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References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5913" y="1382675"/>
            <a:ext cx="8532141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Blom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E., Paradis, J. &amp; Duncan, T.S. (2012). Effects of input properties, vocabulary size, and L1 on the development of third person singular –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in child L2 English.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Language Learning, 62(3)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965-994.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Durrant, P. &amp; Schmitt, N. (2009). To what extent to native and non-native writers make use of collocations?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International Review of Applied Linguistics, 47(2)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157-177.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Durrant, P. &amp; Schmitt, N. (2010). Adult learners’ retention of collocations from exposure.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Second language research, 26(2)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163-188.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Durrant, P. (2014). Corpus frequency and second language learners’ knowledge of collocations.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International Journal of Corpus Linguistics, 19(4)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443-477.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Hoey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M. (2005).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Lexical Priming: A new theory of words and language.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London: Routledge.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Lamb, S. (2000). Bidirectional processing in language and related cognitive systems. In M. Barlow &amp; S.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Kemmer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Eds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)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Usage-based models of language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. Stanford: CSLI Publications. 87-119.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References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5913" y="1382675"/>
            <a:ext cx="8532141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Millar, N. (2011). The processing of malformed formulaic language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. Applied Linguistics, 32(2)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129-148.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Payne, J.S. &amp; Ross, B.M. (2005). Synchronous CMC, working memory, and L2 proficiency development.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Language learning and technology, 9(3), 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35-54.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Sinclair, J. (1987). Collocation: a progress report. In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R.Steele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T.Threadgold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Eds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)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Language topics: Essays in honour of Michael Halliday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. Amsterdam: John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Benjamins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. 319-331.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Siyanova-Chanturia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A. &amp; Martinez, R. (2015). The idiom principle revisited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. Applied Linguistics, 36(5)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, 549-569.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Zhang, M. &amp; Dean, P. (2015).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Process features in writing: Internal structure and incremental value over product features.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600" i="1" dirty="0">
                <a:solidFill>
                  <a:schemeClr val="bg1">
                    <a:lumMod val="50000"/>
                  </a:schemeClr>
                </a:solidFill>
              </a:rPr>
              <a:t>ETS-RR-15-27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73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3737</TotalTime>
  <Words>930</Words>
  <Application>Microsoft Macintosh PowerPoint</Application>
  <PresentationFormat>On-screen Show (4:3)</PresentationFormat>
  <Paragraphs>274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Calibri</vt:lpstr>
      <vt:lpstr>Arial</vt:lpstr>
      <vt:lpstr>Office Theme</vt:lpstr>
      <vt:lpstr>Learner corpus research and psycholinguistics</vt:lpstr>
      <vt:lpstr>PowerPoint Presentation</vt:lpstr>
      <vt:lpstr>PowerPoint Presentation</vt:lpstr>
      <vt:lpstr>Comparing corpus linguistics and psycholinguistics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Models of integration</vt:lpstr>
      <vt:lpstr>PowerPoint Presentation</vt:lpstr>
      <vt:lpstr>THEORY INTEGRATION</vt:lpstr>
      <vt:lpstr>PowerPoint Presentation</vt:lpstr>
      <vt:lpstr>THEORY INTEGRATION</vt:lpstr>
      <vt:lpstr>PowerPoint Presentation</vt:lpstr>
      <vt:lpstr>PowerPoint Presentation</vt:lpstr>
      <vt:lpstr>PowerPoint Presentation</vt:lpstr>
      <vt:lpstr>METHOD INTEGRATION</vt:lpstr>
      <vt:lpstr>PowerPoint Presentation</vt:lpstr>
      <vt:lpstr>METHOD INTEGRATION</vt:lpstr>
      <vt:lpstr>PowerPoint Presentation</vt:lpstr>
      <vt:lpstr>METHOD INTEGRATION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 Denman</dc:creator>
  <cp:lastModifiedBy>Microsoft Office User</cp:lastModifiedBy>
  <cp:revision>153</cp:revision>
  <cp:lastPrinted>2016-02-04T09:45:23Z</cp:lastPrinted>
  <dcterms:created xsi:type="dcterms:W3CDTF">2011-11-15T11:28:50Z</dcterms:created>
  <dcterms:modified xsi:type="dcterms:W3CDTF">2016-02-04T10:31:58Z</dcterms:modified>
</cp:coreProperties>
</file>