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8" r:id="rId3"/>
    <p:sldId id="259" r:id="rId4"/>
    <p:sldId id="260" r:id="rId5"/>
    <p:sldId id="304" r:id="rId6"/>
    <p:sldId id="305" r:id="rId7"/>
    <p:sldId id="306" r:id="rId8"/>
    <p:sldId id="257" r:id="rId9"/>
    <p:sldId id="307" r:id="rId10"/>
    <p:sldId id="308" r:id="rId11"/>
    <p:sldId id="310" r:id="rId12"/>
    <p:sldId id="261" r:id="rId13"/>
    <p:sldId id="263" r:id="rId14"/>
    <p:sldId id="264" r:id="rId15"/>
    <p:sldId id="265" r:id="rId16"/>
    <p:sldId id="266" r:id="rId17"/>
    <p:sldId id="267" r:id="rId18"/>
    <p:sldId id="296" r:id="rId19"/>
    <p:sldId id="269" r:id="rId20"/>
    <p:sldId id="297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3" r:id="rId42"/>
    <p:sldId id="292" r:id="rId43"/>
    <p:sldId id="294" r:id="rId44"/>
    <p:sldId id="295" r:id="rId45"/>
    <p:sldId id="302" r:id="rId46"/>
    <p:sldId id="298" r:id="rId47"/>
    <p:sldId id="299" r:id="rId48"/>
    <p:sldId id="303" r:id="rId49"/>
    <p:sldId id="300" r:id="rId50"/>
    <p:sldId id="301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77"/>
    <p:restoredTop sz="94721"/>
  </p:normalViewPr>
  <p:slideViewPr>
    <p:cSldViewPr snapToGrid="0" snapToObjects="1">
      <p:cViewPr varScale="1">
        <p:scale>
          <a:sx n="80" d="100"/>
          <a:sy n="80" d="100"/>
        </p:scale>
        <p:origin x="216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238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CC6B1-4A24-1B4B-8E71-5A1C50F43E3B}" type="datetimeFigureOut">
              <a:rPr lang="en-US" smtClean="0"/>
              <a:t>3/1/17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A15A4-B80A-8445-95D8-FEFBFD0D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0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A15A4-B80A-8445-95D8-FEFBFD0D141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63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A15A4-B80A-8445-95D8-FEFBFD0D141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98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9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0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8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8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6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1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3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7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9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8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1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E2562-2B7D-034F-B613-CF8E026CC5A9}" type="datetimeFigureOut">
              <a:rPr lang="en-US" smtClean="0"/>
              <a:t>3/1/17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1A66A-F66E-9046-907E-2CB0EB26F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8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940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Investigating linguistic development in children’s writing: The Growth in Grammar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96248"/>
            <a:ext cx="9144000" cy="1655762"/>
          </a:xfrm>
        </p:spPr>
        <p:txBody>
          <a:bodyPr/>
          <a:lstStyle/>
          <a:p>
            <a:r>
              <a:rPr lang="en-US" dirty="0" smtClean="0"/>
              <a:t>Phil Durrant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Brenchley</a:t>
            </a:r>
            <a:endParaRPr lang="en-US" dirty="0" smtClean="0"/>
          </a:p>
          <a:p>
            <a:r>
              <a:rPr lang="en-US" dirty="0" smtClean="0"/>
              <a:t>Debra </a:t>
            </a:r>
            <a:r>
              <a:rPr lang="en-US" dirty="0" err="1" smtClean="0"/>
              <a:t>Myhill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752011"/>
            <a:ext cx="2605294" cy="10709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0" y="5752010"/>
            <a:ext cx="13208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Year 2 Text (Age 6-7)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one time </a:t>
            </a:r>
            <a:r>
              <a:rPr lang="en-US" dirty="0"/>
              <a:t>ago there was a king  called  king </a:t>
            </a:r>
            <a:r>
              <a:rPr lang="en-US" dirty="0" err="1"/>
              <a:t>james</a:t>
            </a:r>
            <a:r>
              <a:rPr lang="en-US" dirty="0"/>
              <a:t> the first. and the  </a:t>
            </a:r>
            <a:r>
              <a:rPr lang="en-US" dirty="0" err="1"/>
              <a:t>catholics</a:t>
            </a:r>
            <a:r>
              <a:rPr lang="en-US" dirty="0"/>
              <a:t>  did not like him. and there was a bad man  called Guy Fawkes he  wanted  to  blow  the houses of parliament he  wanted  to  kill  the king  too . as well as the  </a:t>
            </a:r>
            <a:r>
              <a:rPr lang="en-US" dirty="0" err="1"/>
              <a:t>catholics</a:t>
            </a:r>
            <a:r>
              <a:rPr lang="en-US" dirty="0"/>
              <a:t>  he hid 36  barrels  of gun  powder  and he hid it. Robert </a:t>
            </a:r>
            <a:r>
              <a:rPr lang="en-US" dirty="0" err="1"/>
              <a:t>catesby</a:t>
            </a:r>
            <a:r>
              <a:rPr lang="en-US" dirty="0"/>
              <a:t> sent a letter to the king.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351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Year 11 Text (Age 15-16)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Dear </a:t>
            </a:r>
            <a:r>
              <a:rPr lang="en-US" dirty="0"/>
              <a:t>Editor,   </a:t>
            </a:r>
            <a:r>
              <a:rPr lang="en-US" dirty="0" smtClean="0"/>
              <a:t>I </a:t>
            </a:r>
            <a:r>
              <a:rPr lang="en-US" dirty="0"/>
              <a:t>am writing to express my opposition to the article regarding </a:t>
            </a:r>
            <a:r>
              <a:rPr lang="en-US" dirty="0" smtClean="0"/>
              <a:t>“teenage </a:t>
            </a:r>
            <a:r>
              <a:rPr lang="en-US" dirty="0" err="1" smtClean="0"/>
              <a:t>tearaways</a:t>
            </a:r>
            <a:r>
              <a:rPr lang="en-US" dirty="0" smtClean="0"/>
              <a:t>” </a:t>
            </a:r>
            <a:r>
              <a:rPr lang="en-US" dirty="0"/>
              <a:t>which was recently published in your newspaper.    I could not help but notice the considerable bias in the article but I read on, only to witness your reporter put words into your </a:t>
            </a:r>
            <a:r>
              <a:rPr lang="en-US" dirty="0" smtClean="0"/>
              <a:t>readers’ </a:t>
            </a:r>
            <a:r>
              <a:rPr lang="en-US" dirty="0"/>
              <a:t>mouths sentence, after sentence, after sentence.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962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Big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How does children’s written language change as they get older?</a:t>
            </a:r>
          </a:p>
          <a:p>
            <a:r>
              <a:rPr lang="en-US" dirty="0" smtClean="0"/>
              <a:t>How is writing which receives high grades different from writing which receives low grades?</a:t>
            </a:r>
          </a:p>
          <a:p>
            <a:r>
              <a:rPr lang="en-US" dirty="0" smtClean="0"/>
              <a:t>How do these interact with the kinds of writing children are asked to do?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46313" y="4102988"/>
            <a:ext cx="7772400" cy="1362075"/>
          </a:xfrm>
        </p:spPr>
        <p:txBody>
          <a:bodyPr/>
          <a:lstStyle/>
          <a:p>
            <a:r>
              <a:rPr lang="en-GB" dirty="0" smtClean="0"/>
              <a:t>Our focus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2246313" y="2602801"/>
            <a:ext cx="7772400" cy="15001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46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we studying?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Development in </a:t>
            </a:r>
            <a:r>
              <a:rPr lang="en-US" i="1" u="sng" dirty="0" smtClean="0"/>
              <a:t>written</a:t>
            </a:r>
            <a:r>
              <a:rPr lang="en-US" dirty="0" smtClean="0"/>
              <a:t> language</a:t>
            </a:r>
          </a:p>
          <a:p>
            <a:r>
              <a:rPr lang="en-US" dirty="0" smtClean="0"/>
              <a:t>Development in written </a:t>
            </a:r>
            <a:r>
              <a:rPr lang="en-US" i="1" u="sng" dirty="0" smtClean="0"/>
              <a:t>language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9602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we studying?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Grammar as a resource for making meaning</a:t>
            </a:r>
          </a:p>
          <a:p>
            <a:r>
              <a:rPr lang="en-US" u="sng" dirty="0" smtClean="0"/>
              <a:t>NOT</a:t>
            </a:r>
            <a:r>
              <a:rPr lang="en-US" dirty="0"/>
              <a:t> </a:t>
            </a:r>
            <a:r>
              <a:rPr lang="en-US" dirty="0" smtClean="0"/>
              <a:t>grammatical accuracy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61483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buFont typeface="Arial" charset="0"/>
              <a:buChar char="•"/>
            </a:pPr>
            <a:endParaRPr lang="en-US" dirty="0" smtClean="0">
              <a:cs typeface="Garamond"/>
            </a:endParaRP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dirty="0" smtClean="0">
                <a:cs typeface="Garamond"/>
              </a:rPr>
              <a:t>Increasing curricular emphasis on grammatical development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dirty="0" smtClean="0">
                <a:cs typeface="Garamond"/>
              </a:rPr>
              <a:t>Not much contemporary evidence to guide this emphasis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dirty="0" smtClean="0">
                <a:cs typeface="Garamond"/>
              </a:rPr>
              <a:t>Previous work shows age-related and quality-related patterns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dirty="0" smtClean="0">
                <a:cs typeface="Garamond"/>
              </a:rPr>
              <a:t>But need for more </a:t>
            </a:r>
            <a:r>
              <a:rPr lang="en-US" dirty="0" smtClean="0">
                <a:cs typeface="Garamond"/>
              </a:rPr>
              <a:t>comprehensive contemporary </a:t>
            </a:r>
            <a:r>
              <a:rPr lang="en-US" dirty="0" smtClean="0">
                <a:cs typeface="Garamond"/>
              </a:rPr>
              <a:t>picture of these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5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key findings: </a:t>
            </a:r>
            <a:r>
              <a:rPr lang="en-US" dirty="0"/>
              <a:t>How clauses are linked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From co-ordination to subordination</a:t>
            </a:r>
          </a:p>
          <a:p>
            <a:r>
              <a:rPr lang="en-US" dirty="0" smtClean="0"/>
              <a:t>Blend of simple and complex sentences</a:t>
            </a:r>
          </a:p>
          <a:p>
            <a:r>
              <a:rPr lang="en-US" dirty="0" smtClean="0"/>
              <a:t>Decrease in adverbial clauses of time; increase in concession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08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</a:t>
            </a:r>
            <a:r>
              <a:rPr lang="en-US" dirty="0" smtClean="0"/>
              <a:t>findings: Structure of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Greater, more diverse modification: packaging information within phrases, rather than across clauses</a:t>
            </a:r>
          </a:p>
          <a:p>
            <a:pPr lvl="1"/>
            <a:r>
              <a:rPr lang="en-US" dirty="0"/>
              <a:t>E.g.: Janet (</a:t>
            </a:r>
            <a:r>
              <a:rPr lang="en-US" dirty="0" err="1"/>
              <a:t>Harpin</a:t>
            </a:r>
            <a:r>
              <a:rPr lang="en-US" dirty="0"/>
              <a:t>, 1976: 72-3):</a:t>
            </a:r>
          </a:p>
          <a:p>
            <a:pPr lvl="2"/>
            <a:r>
              <a:rPr lang="en-US" dirty="0"/>
              <a:t>Aged 7.5: </a:t>
            </a:r>
            <a:r>
              <a:rPr lang="en-US" i="1" dirty="0"/>
              <a:t>My little dog Kim is brown and he barks a lot and he has a fury coat and a red collar with his name on</a:t>
            </a:r>
          </a:p>
          <a:p>
            <a:pPr lvl="2"/>
            <a:r>
              <a:rPr lang="en-US" dirty="0"/>
              <a:t>Aged 9: </a:t>
            </a:r>
            <a:r>
              <a:rPr lang="en-US" i="1" dirty="0"/>
              <a:t>those old, tangled, mossy, twisted branches creaking in the wind</a:t>
            </a:r>
            <a:endParaRPr lang="en-US" dirty="0"/>
          </a:p>
          <a:p>
            <a:r>
              <a:rPr lang="en-US" dirty="0" smtClean="0"/>
              <a:t>Greater frequency nominalizations</a:t>
            </a:r>
          </a:p>
          <a:p>
            <a:r>
              <a:rPr lang="en-US" dirty="0" smtClean="0"/>
              <a:t>Increase in passive voice</a:t>
            </a:r>
          </a:p>
          <a:p>
            <a:r>
              <a:rPr lang="en-US" dirty="0" smtClean="0"/>
              <a:t>Increase in non-finite verbs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20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findings</a:t>
            </a:r>
            <a:r>
              <a:rPr lang="en-US" dirty="0" smtClean="0"/>
              <a:t>: Information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Greater </a:t>
            </a:r>
            <a:r>
              <a:rPr lang="en-US" dirty="0"/>
              <a:t>use of ‘marked themes’:</a:t>
            </a:r>
          </a:p>
          <a:p>
            <a:pPr lvl="1"/>
            <a:r>
              <a:rPr lang="en-US" sz="2800" dirty="0"/>
              <a:t>Fewer sentence-initial subjects</a:t>
            </a:r>
          </a:p>
          <a:p>
            <a:pPr lvl="1"/>
            <a:r>
              <a:rPr lang="en-US" sz="2800" dirty="0"/>
              <a:t>More adverbial sentence openings</a:t>
            </a:r>
          </a:p>
          <a:p>
            <a:r>
              <a:rPr lang="en-US" dirty="0"/>
              <a:t>Wider range of discourse connectors</a:t>
            </a:r>
          </a:p>
          <a:p>
            <a:r>
              <a:rPr lang="en-US" dirty="0"/>
              <a:t>Greater use of substitution/ellipsis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2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Study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corpus of authentic school writing, collected from across England.</a:t>
            </a:r>
          </a:p>
          <a:p>
            <a:r>
              <a:rPr lang="en-US" dirty="0" smtClean="0"/>
              <a:t>Sampled at:</a:t>
            </a:r>
          </a:p>
          <a:p>
            <a:pPr lvl="1"/>
            <a:r>
              <a:rPr lang="en-US" dirty="0" smtClean="0"/>
              <a:t>Key Stage 1 (Year 2; approx. age 7)</a:t>
            </a:r>
          </a:p>
          <a:p>
            <a:pPr lvl="1"/>
            <a:r>
              <a:rPr lang="en-US" dirty="0" smtClean="0"/>
              <a:t>Key Stage 2 (Year 6; approx. age 11)</a:t>
            </a:r>
          </a:p>
          <a:p>
            <a:pPr lvl="1"/>
            <a:r>
              <a:rPr lang="en-US" dirty="0" smtClean="0"/>
              <a:t>Key Stage 3 (Year 9; approx. age 14)</a:t>
            </a:r>
          </a:p>
          <a:p>
            <a:pPr lvl="1"/>
            <a:r>
              <a:rPr lang="en-US" dirty="0" smtClean="0"/>
              <a:t>Key Stage 4 (Year 11; approx. age 16)</a:t>
            </a:r>
          </a:p>
          <a:p>
            <a:r>
              <a:rPr lang="en-US" dirty="0" smtClean="0"/>
              <a:t>Transcribed and annotated by a team of assistants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Based on </a:t>
            </a:r>
            <a:r>
              <a:rPr lang="en-US" dirty="0" err="1" smtClean="0"/>
              <a:t>Biber’s</a:t>
            </a:r>
            <a:r>
              <a:rPr lang="en-US" dirty="0" smtClean="0"/>
              <a:t> (1988) </a:t>
            </a:r>
            <a:r>
              <a:rPr lang="en-US" i="1" dirty="0" smtClean="0"/>
              <a:t>multi-dimensional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75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you’d 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you 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it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you’ll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It’s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it oh it’s rice with raisins is 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it’s not supposed to be erm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it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D’you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96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44800" y="2323429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8948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common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396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specialised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0552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5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44800" y="2323429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8948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common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396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specialised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0552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2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844800" y="3325297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89480" y="3512104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unplanned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23960" y="3457820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</a:rPr>
              <a:t>planned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44800" y="2323429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8948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common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396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specialised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0552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2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844800" y="3325297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89480" y="3512104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unplanned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23960" y="3457820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</a:rPr>
              <a:t>planned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844800" y="4571826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89480" y="4648676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interactive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35571" y="464510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on-interactive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5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3: this presentation!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44800" y="2323429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8948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common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3960" y="2444261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specialised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05520" y="1660545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2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844800" y="3325297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89480" y="3512104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unplanned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23960" y="3457820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</a:rPr>
              <a:t>planned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844800" y="4571826"/>
            <a:ext cx="6502400" cy="101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89480" y="4648676"/>
            <a:ext cx="14528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interactive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35571" y="464510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on-interactive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12246" y="4135804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00966" y="2810021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57920" y="1469639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Text 3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48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Dimensions can help us describe differences between texts</a:t>
            </a:r>
          </a:p>
          <a:p>
            <a:r>
              <a:rPr lang="en-US" dirty="0" smtClean="0"/>
              <a:t>Dimensions are continua; not dichotomies</a:t>
            </a:r>
          </a:p>
          <a:p>
            <a:r>
              <a:rPr lang="en-US" dirty="0" smtClean="0"/>
              <a:t>Need to consider multiple dimensions to understand differences</a:t>
            </a:r>
          </a:p>
          <a:p>
            <a:r>
              <a:rPr lang="en-US" dirty="0" smtClean="0"/>
              <a:t>Dimensions are situational/functional; but they are also linguistic</a:t>
            </a:r>
            <a:r>
              <a:rPr lang="is-IS" dirty="0" smtClean="0"/>
              <a:t>…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you’d 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you 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it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you’ll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It’s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it oh it’s rice with raisins is 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it’s not supposed to be erm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it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D’you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62254705"/>
              </p:ext>
            </p:extLst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think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’d 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’ll have to do two separate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 rice with raisins is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 not supposed to be </a:t>
                      </a: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9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 think you’d better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start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 got there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 smtClean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all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fit in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 one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you’ll have to do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It’s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it oh it’s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rice with raisins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 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it’s not supposed to be </a:t>
                      </a: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 raisin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 it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 biscuit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 think you’d better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start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 got there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all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fit in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 one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you’ll have to do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It’s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it oh it’s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rice with raisins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 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it’s not supposed to be </a:t>
                      </a: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 raisin 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 it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 biscuit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</a:t>
            </a:r>
            <a:r>
              <a:rPr lang="en-US" sz="2000" b="1" dirty="0">
                <a:solidFill>
                  <a:srgbClr val="FF0000"/>
                </a:solidFill>
              </a:rPr>
              <a:t>'the process of planning, organizing, leading and controlling the efforts of organization members and of using all organizational resources to achieve stated organizational goals</a:t>
            </a:r>
            <a:r>
              <a:rPr lang="en-US" sz="2000" dirty="0"/>
              <a:t>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</a:t>
            </a:r>
            <a:r>
              <a:rPr lang="en-US" sz="2000" b="1" dirty="0">
                <a:solidFill>
                  <a:srgbClr val="FF0000"/>
                </a:solidFill>
              </a:rPr>
              <a:t>this definition</a:t>
            </a:r>
            <a:r>
              <a:rPr lang="en-US" sz="2000" dirty="0"/>
              <a:t> has remained fairly static over </a:t>
            </a:r>
            <a:r>
              <a:rPr lang="en-US" sz="2000" b="1" dirty="0">
                <a:solidFill>
                  <a:srgbClr val="FF0000"/>
                </a:solidFill>
              </a:rPr>
              <a:t>the years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FF0000"/>
                </a:solidFill>
              </a:rPr>
              <a:t>the roles of managers</a:t>
            </a:r>
            <a:r>
              <a:rPr lang="en-US" sz="2000" dirty="0"/>
              <a:t>,</a:t>
            </a:r>
            <a:r>
              <a:rPr lang="en-US" sz="2000" b="1" dirty="0">
                <a:solidFill>
                  <a:srgbClr val="FF0000"/>
                </a:solidFill>
              </a:rPr>
              <a:t> their responsibilities and approaches to the subject </a:t>
            </a:r>
            <a:r>
              <a:rPr lang="en-US" sz="2000" dirty="0"/>
              <a:t>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you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’d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you 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it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you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’ll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it oh it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rice with raisins is 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it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not supposed to be </a:t>
                      </a: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it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</a:t>
                      </a: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7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you’d 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you 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you’ll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is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 rice with raisins is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’s not supposed to be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you’d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you 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you’ll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rice with raisins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not supposed to be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’d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rice with raisins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not supposed to be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’d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rice with raisins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not supposed to be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'the process of planning, organizing, leading and controlling the efforts of organization members and of using all organizational resources to 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and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the years, the roles of managers, their responsibilities and approaches to the 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761999" y="1558608"/>
          <a:ext cx="4659087" cy="52214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6847"/>
                <a:gridCol w="3962240"/>
              </a:tblGrid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Now I think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’d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better start the rice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Yeah…what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got there?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Will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all fit in the one?</a:t>
                      </a:r>
                    </a:p>
                  </a:txBody>
                  <a:tcPr marL="68580" marR="68580" marT="0" marB="0"/>
                </a:tc>
              </a:tr>
              <a:tr h="359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Ann: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’ll have to do two separate ones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Right…what next?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Foreign body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the raisins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oh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rice with raisins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No no no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’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not supposed to be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There must be a raisin for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being in there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D’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you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want a 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Paul: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Biscuit?</a:t>
                      </a: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John: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Er</a:t>
                      </a:r>
                      <a:r>
                        <a:rPr lang="en-US" sz="18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yeah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8608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Management is frequently defined as '</a:t>
            </a:r>
            <a:r>
              <a:rPr lang="en-US" sz="2000" b="1" dirty="0">
                <a:solidFill>
                  <a:srgbClr val="FF0000"/>
                </a:solidFill>
              </a:rPr>
              <a:t>the</a:t>
            </a:r>
            <a:r>
              <a:rPr lang="en-US" sz="2000" dirty="0"/>
              <a:t> process </a:t>
            </a:r>
            <a:r>
              <a:rPr lang="en-US" sz="2000" b="1" dirty="0">
                <a:solidFill>
                  <a:srgbClr val="FF0000"/>
                </a:solidFill>
              </a:rPr>
              <a:t>of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planning, organizing, leading </a:t>
            </a:r>
            <a:r>
              <a:rPr lang="en-US" sz="2000" b="1" dirty="0">
                <a:solidFill>
                  <a:srgbClr val="FF0000"/>
                </a:solidFill>
              </a:rPr>
              <a:t>and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controlling </a:t>
            </a:r>
            <a:r>
              <a:rPr lang="en-US" sz="2000" b="1" dirty="0">
                <a:solidFill>
                  <a:srgbClr val="FF0000"/>
                </a:solidFill>
              </a:rPr>
              <a:t>the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efforts </a:t>
            </a:r>
            <a:r>
              <a:rPr lang="en-US" sz="2000" b="1" dirty="0">
                <a:solidFill>
                  <a:srgbClr val="FF0000"/>
                </a:solidFill>
              </a:rPr>
              <a:t>of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organization members </a:t>
            </a:r>
            <a:r>
              <a:rPr lang="en-US" sz="2000" b="1" dirty="0">
                <a:solidFill>
                  <a:srgbClr val="FF0000"/>
                </a:solidFill>
              </a:rPr>
              <a:t>and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of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using all organizational resources </a:t>
            </a:r>
            <a:r>
              <a:rPr lang="en-US" sz="2000" b="1" dirty="0">
                <a:solidFill>
                  <a:srgbClr val="FF0000"/>
                </a:solidFill>
              </a:rPr>
              <a:t>to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achieve stated organizational goals' (Albert, </a:t>
            </a:r>
            <a:r>
              <a:rPr lang="en-US" sz="2000" dirty="0" err="1"/>
              <a:t>Khedouri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and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/>
              <a:t>Mescon</a:t>
            </a:r>
            <a:r>
              <a:rPr lang="en-US" sz="2000" dirty="0"/>
              <a:t>: 1985). Although this definition has remained fairly static over </a:t>
            </a:r>
            <a:r>
              <a:rPr lang="en-US" sz="2000" b="1" dirty="0">
                <a:solidFill>
                  <a:srgbClr val="FF0000"/>
                </a:solidFill>
              </a:rPr>
              <a:t>the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years, </a:t>
            </a:r>
            <a:r>
              <a:rPr lang="en-US" sz="2000" b="1" dirty="0">
                <a:solidFill>
                  <a:srgbClr val="FF0000"/>
                </a:solidFill>
              </a:rPr>
              <a:t>the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roles </a:t>
            </a:r>
            <a:r>
              <a:rPr lang="en-US" sz="2000" b="1" dirty="0">
                <a:solidFill>
                  <a:srgbClr val="FF0000"/>
                </a:solidFill>
              </a:rPr>
              <a:t>of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managers, their responsibilities </a:t>
            </a:r>
            <a:r>
              <a:rPr lang="en-US" sz="2000" b="1" dirty="0">
                <a:solidFill>
                  <a:srgbClr val="FF0000"/>
                </a:solidFill>
              </a:rPr>
              <a:t>and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approaches </a:t>
            </a:r>
            <a:r>
              <a:rPr lang="en-US" sz="2000" b="1" dirty="0">
                <a:solidFill>
                  <a:srgbClr val="FF0000"/>
                </a:solidFill>
              </a:rPr>
              <a:t>to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the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subject have changed tremendously. 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8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925"/>
            <a:ext cx="4262120" cy="1325563"/>
          </a:xfrm>
        </p:spPr>
        <p:txBody>
          <a:bodyPr/>
          <a:lstStyle/>
          <a:p>
            <a:r>
              <a:rPr lang="en-US" dirty="0" smtClean="0"/>
              <a:t>Text 1: Kitchen conversation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algn="just"/>
            <a:endParaRPr lang="en-US" sz="2000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Total </a:t>
            </a:r>
            <a:r>
              <a:rPr lang="en-US" dirty="0"/>
              <a:t>words: </a:t>
            </a:r>
            <a:r>
              <a:rPr lang="en-US" dirty="0" smtClean="0"/>
              <a:t>58</a:t>
            </a:r>
          </a:p>
          <a:p>
            <a:pPr algn="just"/>
            <a:r>
              <a:rPr lang="en-US" dirty="0" smtClean="0"/>
              <a:t>Total different words: 46</a:t>
            </a:r>
          </a:p>
          <a:p>
            <a:pPr algn="just"/>
            <a:r>
              <a:rPr lang="en-US" dirty="0" smtClean="0"/>
              <a:t>Different words/words: .79</a:t>
            </a:r>
            <a:endParaRPr lang="en-US" dirty="0"/>
          </a:p>
          <a:p>
            <a:pPr algn="just"/>
            <a:endParaRPr lang="en-US" sz="2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2200" y="161924"/>
            <a:ext cx="4262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Text 2: Student essay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Total words: 78</a:t>
            </a:r>
          </a:p>
          <a:p>
            <a:r>
              <a:rPr lang="en-US" dirty="0" smtClean="0"/>
              <a:t>Total different words: 45</a:t>
            </a:r>
          </a:p>
          <a:p>
            <a:r>
              <a:rPr lang="en-US" dirty="0" smtClean="0"/>
              <a:t>Different words/words: .58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/>
              <a:t>Dimensions are situational/functional; but they are also linguistic</a:t>
            </a:r>
            <a:r>
              <a:rPr lang="is-IS" dirty="0"/>
              <a:t>…</a:t>
            </a:r>
          </a:p>
          <a:p>
            <a:r>
              <a:rPr lang="is-IS" dirty="0"/>
              <a:t>...grammar is purposeful</a:t>
            </a:r>
          </a:p>
          <a:p>
            <a:r>
              <a:rPr lang="is-IS" dirty="0"/>
              <a:t>It has situational functions; social functions; cognitive functions</a:t>
            </a:r>
          </a:p>
          <a:p>
            <a:r>
              <a:rPr lang="is-IS" dirty="0"/>
              <a:t>Dimensions are characterised by </a:t>
            </a:r>
            <a:r>
              <a:rPr lang="is-IS" i="1" dirty="0"/>
              <a:t>clusters</a:t>
            </a:r>
            <a:r>
              <a:rPr lang="is-IS" dirty="0"/>
              <a:t> of linguistic features</a:t>
            </a:r>
          </a:p>
        </p:txBody>
      </p:sp>
    </p:spTree>
    <p:extLst>
      <p:ext uri="{BB962C8B-B14F-4D97-AF65-F5344CB8AC3E}">
        <p14:creationId xmlns:p14="http://schemas.microsoft.com/office/powerpoint/2010/main" val="19621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Multi-dimensional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/>
              <a:t>An empirical way of deciding what set of dimensions best captures variations between a set of texts</a:t>
            </a:r>
          </a:p>
          <a:p>
            <a:r>
              <a:rPr lang="en-US" dirty="0"/>
              <a:t>Dimensions are identified in a ‘bottom-up’/’emergent’ way, starting from the formal aspect</a:t>
            </a:r>
            <a:r>
              <a:rPr lang="is-IS" dirty="0"/>
              <a:t>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is-IS" dirty="0"/>
              <a:t>Identify all features of possible relevance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is-IS" dirty="0"/>
              <a:t>Determine statistically which features co-occur/mutually </a:t>
            </a:r>
            <a:r>
              <a:rPr lang="en-GB" dirty="0"/>
              <a:t>avoid each 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Interpret co-occurring/mutually avoiding </a:t>
            </a:r>
            <a:r>
              <a:rPr lang="en-GB" dirty="0" smtClean="0"/>
              <a:t>features as </a:t>
            </a:r>
            <a:r>
              <a:rPr lang="en-GB" dirty="0"/>
              <a:t>dimensions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Position texts on the 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9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Identifying features of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/>
              <a:t>Systematic literature review of studies comparing children’s writing across age groups/levels of attainment/text genre</a:t>
            </a:r>
          </a:p>
          <a:p>
            <a:r>
              <a:rPr lang="en-US" dirty="0"/>
              <a:t>Initial search </a:t>
            </a:r>
            <a:r>
              <a:rPr lang="en-US" dirty="0" smtClean="0"/>
              <a:t>yielded </a:t>
            </a:r>
            <a:r>
              <a:rPr lang="en-US" dirty="0"/>
              <a:t>8,058 potentially relevant texts</a:t>
            </a:r>
          </a:p>
          <a:p>
            <a:r>
              <a:rPr lang="en-US" dirty="0"/>
              <a:t>Manual filtering </a:t>
            </a:r>
            <a:r>
              <a:rPr lang="en-US" dirty="0" smtClean="0"/>
              <a:t>reduced to </a:t>
            </a:r>
            <a:r>
              <a:rPr lang="en-US" dirty="0"/>
              <a:t>468 relevant texts</a:t>
            </a:r>
          </a:p>
          <a:p>
            <a:r>
              <a:rPr lang="en-US" dirty="0" smtClean="0"/>
              <a:t>Currently r</a:t>
            </a:r>
            <a:r>
              <a:rPr lang="en-US" dirty="0" smtClean="0"/>
              <a:t>eviewing </a:t>
            </a:r>
            <a:r>
              <a:rPr lang="en-US" dirty="0"/>
              <a:t>and classifying </a:t>
            </a:r>
            <a:r>
              <a:rPr lang="en-US" dirty="0" smtClean="0"/>
              <a:t>c.1,000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33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Determine statistically which feature co-occur/mutually avoid each 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/>
          <a:lstStyle/>
          <a:p>
            <a:endParaRPr lang="en-US" dirty="0" smtClean="0"/>
          </a:p>
          <a:p>
            <a:r>
              <a:rPr lang="en-GB" dirty="0" smtClean="0"/>
              <a:t>Identify and count features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48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31565"/>
              </p:ext>
            </p:extLst>
          </p:nvPr>
        </p:nvGraphicFramePr>
        <p:xfrm>
          <a:off x="838200" y="780597"/>
          <a:ext cx="10515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word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lemma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dep_on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dep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the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the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aim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aim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nsubj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of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of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case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this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this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det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experiment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experiment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nmod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was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be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vbd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root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mark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carry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carry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vb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xcomp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out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out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rp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compound:prt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enzyme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enzyme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compound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assay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assay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dobj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mark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42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Determine statistically which feature co-occur/mutually avoid each 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/>
          <a:lstStyle/>
          <a:p>
            <a:endParaRPr lang="en-US" dirty="0" smtClean="0"/>
          </a:p>
          <a:p>
            <a:r>
              <a:rPr lang="en-GB" dirty="0" smtClean="0"/>
              <a:t>Identify and count features</a:t>
            </a:r>
          </a:p>
          <a:p>
            <a:r>
              <a:rPr lang="en-GB" dirty="0" smtClean="0"/>
              <a:t>Conduct factor analysis, with texts as cases and features as variables</a:t>
            </a:r>
          </a:p>
          <a:p>
            <a:r>
              <a:rPr lang="en-GB" dirty="0" smtClean="0"/>
              <a:t>Identifies dimensions (factors) which best capture the variability across the texts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1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 Interpret co-occurring/mutually avoiding features as dimensions </a:t>
            </a:r>
            <a:r>
              <a:rPr lang="en-US" smtClean="0"/>
              <a:t>(re-contextualization)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’Academic orientation’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>
              <a:buFont typeface="LucidaGrande" charset="0"/>
              <a:buChar char="+"/>
            </a:pPr>
            <a:r>
              <a:rPr lang="en-US" dirty="0"/>
              <a:t> </a:t>
            </a:r>
            <a:r>
              <a:rPr lang="en-US" dirty="0" smtClean="0"/>
              <a:t>Avg. syllables per word</a:t>
            </a:r>
          </a:p>
          <a:p>
            <a:pPr lvl="1">
              <a:buFont typeface="LucidaGrande" charset="0"/>
              <a:buChar char="+"/>
            </a:pPr>
            <a:r>
              <a:rPr lang="en-US" dirty="0" smtClean="0"/>
              <a:t> Nominalizations (-</a:t>
            </a:r>
            <a:r>
              <a:rPr lang="en-US" i="1" dirty="0" err="1" smtClean="0"/>
              <a:t>tion</a:t>
            </a:r>
            <a:r>
              <a:rPr lang="en-US" i="1" dirty="0" smtClean="0"/>
              <a:t>, -</a:t>
            </a:r>
            <a:r>
              <a:rPr lang="en-US" i="1" dirty="0" err="1" smtClean="0"/>
              <a:t>ment</a:t>
            </a:r>
            <a:r>
              <a:rPr lang="en-US" i="1" dirty="0" smtClean="0"/>
              <a:t>,       -ness, -</a:t>
            </a:r>
            <a:r>
              <a:rPr lang="en-US" i="1" dirty="0" err="1" smtClean="0"/>
              <a:t>ity</a:t>
            </a:r>
            <a:r>
              <a:rPr lang="en-US" i="1" dirty="0" smtClean="0"/>
              <a:t>)</a:t>
            </a:r>
          </a:p>
          <a:p>
            <a:pPr lvl="1">
              <a:buFont typeface="LucidaGrande" charset="0"/>
              <a:buChar char="+"/>
            </a:pPr>
            <a:r>
              <a:rPr lang="en-US" i="1" dirty="0" smtClean="0"/>
              <a:t> </a:t>
            </a:r>
            <a:r>
              <a:rPr lang="en-US" dirty="0" smtClean="0"/>
              <a:t>Academic words</a:t>
            </a:r>
          </a:p>
          <a:p>
            <a:pPr lvl="1">
              <a:buFont typeface="LucidaGrande" charset="0"/>
              <a:buChar char="+"/>
            </a:pPr>
            <a:r>
              <a:rPr lang="en-US" dirty="0"/>
              <a:t> </a:t>
            </a:r>
            <a:r>
              <a:rPr lang="en-US" dirty="0" smtClean="0"/>
              <a:t>Passive verbs</a:t>
            </a:r>
          </a:p>
          <a:p>
            <a:pPr lvl="1">
              <a:buFont typeface="LucidaGrande" charset="0"/>
              <a:buChar char="-"/>
            </a:pPr>
            <a:r>
              <a:rPr lang="en-US" dirty="0"/>
              <a:t> </a:t>
            </a:r>
            <a:r>
              <a:rPr lang="en-US" dirty="0" smtClean="0"/>
              <a:t>Median word frequency</a:t>
            </a:r>
          </a:p>
          <a:p>
            <a:pPr lvl="1">
              <a:buFont typeface="LucidaGrande" charset="0"/>
              <a:buChar char="-"/>
            </a:pPr>
            <a:r>
              <a:rPr lang="en-US" dirty="0" smtClean="0"/>
              <a:t> </a:t>
            </a:r>
            <a:r>
              <a:rPr lang="en-US" dirty="0" err="1" smtClean="0"/>
              <a:t>Imageability</a:t>
            </a:r>
            <a:r>
              <a:rPr lang="en-US" dirty="0" smtClean="0"/>
              <a:t> score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‘Spoken style’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.AppleSystemUIFont" charset="-120"/>
              <a:buChar char="+"/>
            </a:pPr>
            <a:r>
              <a:rPr lang="en-US" sz="2400" dirty="0" smtClean="0"/>
              <a:t> Mental state verbs (</a:t>
            </a:r>
            <a:r>
              <a:rPr lang="en-US" sz="2400" i="1" dirty="0" smtClean="0"/>
              <a:t>appreciate, care, feel, </a:t>
            </a:r>
            <a:r>
              <a:rPr lang="en-US" sz="2400" dirty="0" smtClean="0"/>
              <a:t>etc.)</a:t>
            </a:r>
          </a:p>
          <a:p>
            <a:pPr>
              <a:buFont typeface=".AppleSystemUIFont" charset="-120"/>
              <a:buChar char="+"/>
            </a:pPr>
            <a:r>
              <a:rPr lang="en-US" sz="2400" dirty="0"/>
              <a:t> </a:t>
            </a:r>
            <a:r>
              <a:rPr lang="en-US" sz="2400" dirty="0" smtClean="0"/>
              <a:t>Conversation verbs (</a:t>
            </a:r>
            <a:r>
              <a:rPr lang="en-US" sz="2400" i="1" dirty="0" smtClean="0"/>
              <a:t>get, know, put</a:t>
            </a:r>
            <a:r>
              <a:rPr lang="en-US" sz="2400" dirty="0" smtClean="0"/>
              <a:t>, etc.)</a:t>
            </a:r>
          </a:p>
          <a:p>
            <a:pPr>
              <a:buFont typeface=".AppleSystemUIFont" charset="-120"/>
              <a:buChar char="+"/>
            </a:pPr>
            <a:r>
              <a:rPr lang="en-US" sz="2400" dirty="0"/>
              <a:t> </a:t>
            </a:r>
            <a:r>
              <a:rPr lang="en-US" sz="2400" dirty="0" smtClean="0"/>
              <a:t>First person Singular Pronouns</a:t>
            </a:r>
          </a:p>
          <a:p>
            <a:pPr>
              <a:buFont typeface=".AppleSystemUIFont" charset="-120"/>
              <a:buChar char="-"/>
            </a:pPr>
            <a:r>
              <a:rPr lang="en-US" sz="2400" dirty="0"/>
              <a:t> </a:t>
            </a:r>
            <a:r>
              <a:rPr lang="en-US" sz="2400" dirty="0" smtClean="0"/>
              <a:t>Noun/verb ratio</a:t>
            </a:r>
          </a:p>
          <a:p>
            <a:pPr>
              <a:buFont typeface=".AppleSystemUIFont" charset="-120"/>
              <a:buChar char="-"/>
            </a:pPr>
            <a:r>
              <a:rPr lang="en-US" sz="2400" dirty="0" smtClean="0"/>
              <a:t>Attributive Adjectives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504608" y="5241701"/>
            <a:ext cx="245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(Deane &amp; Quinlan,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39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. Position texts on the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020015"/>
          </a:xfrm>
        </p:spPr>
        <p:txBody>
          <a:bodyPr/>
          <a:lstStyle/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Position texts along each dimension: are there significant differences between school years, attainment levels, genres?</a:t>
            </a:r>
          </a:p>
          <a:p>
            <a:pPr lvl="1"/>
            <a:r>
              <a:rPr lang="en-US" dirty="0" smtClean="0"/>
              <a:t>C.f. Deane &amp; Quinlan (2010): </a:t>
            </a:r>
          </a:p>
          <a:p>
            <a:pPr lvl="2"/>
            <a:r>
              <a:rPr lang="en-US" dirty="0" smtClean="0"/>
              <a:t>Academic Orientation positively correlated with grade</a:t>
            </a:r>
          </a:p>
          <a:p>
            <a:pPr lvl="2"/>
            <a:r>
              <a:rPr lang="en-US" dirty="0" smtClean="0"/>
              <a:t>Spoken style negatively correlated with 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that keep us awake at nights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728" y="2130388"/>
            <a:ext cx="5576544" cy="335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Reliably identifying linguistic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i="1" dirty="0" smtClean="0">
              <a:latin typeface="Palatino"/>
              <a:cs typeface="Palatino"/>
            </a:endParaRPr>
          </a:p>
          <a:p>
            <a:pPr marL="0" indent="0">
              <a:buNone/>
            </a:pPr>
            <a:r>
              <a:rPr lang="en-US" i="1" dirty="0" smtClean="0">
                <a:latin typeface="Palatino"/>
                <a:cs typeface="Palatino"/>
              </a:rPr>
              <a:t>“As much mud in the streets as if the waters had but newly retired</a:t>
            </a:r>
            <a:r>
              <a:rPr lang="en-US" dirty="0" smtClean="0">
                <a:latin typeface="Palatino"/>
                <a:cs typeface="Palatino"/>
              </a:rPr>
              <a:t> </a:t>
            </a:r>
            <a:r>
              <a:rPr lang="en-US" i="1" dirty="0" smtClean="0">
                <a:latin typeface="Palatino"/>
                <a:cs typeface="Palatino"/>
              </a:rPr>
              <a:t>from the face of the earth, and it would not be wonderful to meet a </a:t>
            </a:r>
            <a:r>
              <a:rPr lang="en-US" i="1" dirty="0" err="1" smtClean="0">
                <a:latin typeface="Palatino"/>
                <a:cs typeface="Palatino"/>
              </a:rPr>
              <a:t>Megalosaurus</a:t>
            </a:r>
            <a:r>
              <a:rPr lang="en-US" dirty="0" smtClean="0">
                <a:latin typeface="Palatino"/>
                <a:cs typeface="Palatino"/>
              </a:rPr>
              <a:t>,</a:t>
            </a:r>
            <a:r>
              <a:rPr lang="en-US" i="1" dirty="0" smtClean="0">
                <a:latin typeface="Palatino"/>
                <a:cs typeface="Palatino"/>
              </a:rPr>
              <a:t> forty feet long or so, waddling</a:t>
            </a:r>
            <a:r>
              <a:rPr lang="en-US" dirty="0" smtClean="0">
                <a:latin typeface="Palatino"/>
                <a:cs typeface="Palatino"/>
              </a:rPr>
              <a:t> </a:t>
            </a:r>
            <a:r>
              <a:rPr lang="en-US" i="1" dirty="0" smtClean="0">
                <a:latin typeface="Palatino"/>
                <a:cs typeface="Palatino"/>
              </a:rPr>
              <a:t>like an elephantine lizard</a:t>
            </a:r>
            <a:r>
              <a:rPr lang="en-US" dirty="0" smtClean="0">
                <a:latin typeface="Palatino"/>
                <a:cs typeface="Palatino"/>
              </a:rPr>
              <a:t> </a:t>
            </a:r>
            <a:r>
              <a:rPr lang="en-US" i="1" dirty="0" smtClean="0">
                <a:latin typeface="Palatino"/>
                <a:cs typeface="Palatino"/>
              </a:rPr>
              <a:t>up </a:t>
            </a:r>
            <a:r>
              <a:rPr lang="en-US" i="1" dirty="0" err="1" smtClean="0">
                <a:latin typeface="Palatino"/>
                <a:cs typeface="Palatino"/>
              </a:rPr>
              <a:t>Holborn</a:t>
            </a:r>
            <a:r>
              <a:rPr lang="en-US" i="1" dirty="0" smtClean="0">
                <a:latin typeface="Palatino"/>
                <a:cs typeface="Palatino"/>
              </a:rPr>
              <a:t> Hill</a:t>
            </a:r>
            <a:r>
              <a:rPr lang="en-US" dirty="0" smtClean="0">
                <a:latin typeface="Palatino"/>
                <a:cs typeface="Palatino"/>
              </a:rPr>
              <a:t>.</a:t>
            </a:r>
            <a:r>
              <a:rPr lang="en-US" i="1" dirty="0" smtClean="0">
                <a:latin typeface="Palatino"/>
                <a:cs typeface="Palatino"/>
              </a:rPr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Reliably identifying linguistic features</a:t>
            </a:r>
            <a:endParaRPr lang="en-US" dirty="0">
              <a:uFill>
                <a:solidFill>
                  <a:srgbClr val="0000FF"/>
                </a:solidFill>
              </a:u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1800"/>
              </a:spcAft>
              <a:buNone/>
            </a:pPr>
            <a:r>
              <a:rPr lang="en-US" i="1" dirty="0" smtClean="0">
                <a:latin typeface="Palatino"/>
                <a:cs typeface="Palatino"/>
              </a:rPr>
              <a:t>“</a:t>
            </a:r>
            <a:r>
              <a:rPr lang="en-US" i="1" dirty="0">
                <a:latin typeface="Palatino"/>
                <a:cs typeface="Palatino"/>
              </a:rPr>
              <a:t>As much </a:t>
            </a:r>
            <a:r>
              <a:rPr lang="en-US" i="1" u="sng" dirty="0">
                <a:solidFill>
                  <a:srgbClr val="FF0000"/>
                </a:solidFill>
                <a:latin typeface="Palatino"/>
                <a:cs typeface="Palatino"/>
              </a:rPr>
              <a:t>mud</a:t>
            </a:r>
            <a:r>
              <a:rPr lang="en-US" i="1" dirty="0">
                <a:solidFill>
                  <a:srgbClr val="FF0000"/>
                </a:solidFill>
                <a:latin typeface="Palatino"/>
                <a:cs typeface="Palatino"/>
              </a:rPr>
              <a:t> </a:t>
            </a:r>
            <a:r>
              <a:rPr lang="en-US" i="1" dirty="0">
                <a:latin typeface="Palatino"/>
                <a:cs typeface="Palatino"/>
              </a:rPr>
              <a:t>in the streets as if the waters had but newly </a:t>
            </a:r>
            <a:r>
              <a:rPr lang="en-US" i="1" u="sng" dirty="0">
                <a:solidFill>
                  <a:srgbClr val="FF0000"/>
                </a:solidFill>
                <a:latin typeface="Palatino"/>
                <a:cs typeface="Palatino"/>
              </a:rPr>
              <a:t>retired</a:t>
            </a:r>
            <a:r>
              <a:rPr lang="en-US" dirty="0">
                <a:solidFill>
                  <a:srgbClr val="FF0000"/>
                </a:solidFill>
                <a:latin typeface="Palatino"/>
                <a:cs typeface="Palatino"/>
              </a:rPr>
              <a:t> </a:t>
            </a:r>
            <a:r>
              <a:rPr lang="en-US" i="1" dirty="0">
                <a:latin typeface="Palatino"/>
                <a:cs typeface="Palatino"/>
              </a:rPr>
              <a:t>from the face of the earth, and it would not be wonderful to meet a </a:t>
            </a:r>
            <a:r>
              <a:rPr lang="en-US" i="1" dirty="0" err="1">
                <a:latin typeface="Palatino"/>
                <a:cs typeface="Palatino"/>
              </a:rPr>
              <a:t>Megalosaurus</a:t>
            </a:r>
            <a:r>
              <a:rPr lang="en-US" dirty="0">
                <a:latin typeface="Palatino"/>
                <a:cs typeface="Palatino"/>
              </a:rPr>
              <a:t>,</a:t>
            </a:r>
            <a:r>
              <a:rPr lang="en-US" i="1" dirty="0">
                <a:latin typeface="Palatino"/>
                <a:cs typeface="Palatino"/>
              </a:rPr>
              <a:t> forty feet long or </a:t>
            </a:r>
            <a:r>
              <a:rPr lang="en-US" i="1" dirty="0" smtClean="0">
                <a:latin typeface="Palatino"/>
                <a:cs typeface="Palatino"/>
              </a:rPr>
              <a:t>so, waddling</a:t>
            </a:r>
            <a:r>
              <a:rPr lang="en-US" dirty="0" smtClean="0">
                <a:latin typeface="Palatino"/>
                <a:cs typeface="Palatino"/>
              </a:rPr>
              <a:t> </a:t>
            </a:r>
            <a:r>
              <a:rPr lang="en-US" i="1" dirty="0" smtClean="0">
                <a:latin typeface="Palatino"/>
                <a:cs typeface="Palatino"/>
              </a:rPr>
              <a:t>like </a:t>
            </a:r>
            <a:r>
              <a:rPr lang="en-US" i="1" dirty="0">
                <a:latin typeface="Palatino"/>
                <a:cs typeface="Palatino"/>
              </a:rPr>
              <a:t>an elephantine </a:t>
            </a:r>
            <a:r>
              <a:rPr lang="en-US" i="1" u="sng" dirty="0">
                <a:solidFill>
                  <a:srgbClr val="FF0000"/>
                </a:solidFill>
                <a:latin typeface="Palatino"/>
                <a:cs typeface="Palatino"/>
              </a:rPr>
              <a:t>lizard</a:t>
            </a:r>
            <a:r>
              <a:rPr lang="en-US" dirty="0">
                <a:solidFill>
                  <a:srgbClr val="FF0000"/>
                </a:solidFill>
                <a:latin typeface="Palatino"/>
                <a:cs typeface="Palatino"/>
              </a:rPr>
              <a:t> </a:t>
            </a:r>
            <a:r>
              <a:rPr lang="en-US" i="1" dirty="0">
                <a:latin typeface="Palatino"/>
                <a:cs typeface="Palatino"/>
              </a:rPr>
              <a:t>up </a:t>
            </a:r>
            <a:r>
              <a:rPr lang="en-US" i="1" dirty="0" err="1">
                <a:latin typeface="Palatino"/>
                <a:cs typeface="Palatino"/>
              </a:rPr>
              <a:t>Holborn</a:t>
            </a:r>
            <a:r>
              <a:rPr lang="en-US" i="1" dirty="0">
                <a:latin typeface="Palatino"/>
                <a:cs typeface="Palatino"/>
              </a:rPr>
              <a:t> </a:t>
            </a:r>
            <a:r>
              <a:rPr lang="en-US" i="1" u="sng" dirty="0">
                <a:solidFill>
                  <a:srgbClr val="FF0000"/>
                </a:solidFill>
                <a:latin typeface="Palatino"/>
                <a:cs typeface="Palatino"/>
              </a:rPr>
              <a:t>Hill</a:t>
            </a:r>
            <a:r>
              <a:rPr lang="en-US" dirty="0" smtClean="0">
                <a:latin typeface="Palatino"/>
                <a:cs typeface="Palatino"/>
              </a:rPr>
              <a:t>.</a:t>
            </a:r>
            <a:r>
              <a:rPr lang="en-US" i="1" dirty="0" smtClean="0">
                <a:latin typeface="Palatino"/>
                <a:cs typeface="Palatino"/>
              </a:rPr>
              <a:t>”</a:t>
            </a:r>
          </a:p>
          <a:p>
            <a:pPr marL="0" indent="0" algn="just">
              <a:spcBef>
                <a:spcPts val="0"/>
              </a:spcBef>
              <a:spcAft>
                <a:spcPts val="1800"/>
              </a:spcAft>
              <a:buNone/>
            </a:pPr>
            <a:endParaRPr lang="en-US" i="1" dirty="0">
              <a:latin typeface="Palatino"/>
              <a:cs typeface="Palatino"/>
            </a:endParaRPr>
          </a:p>
          <a:p>
            <a:pPr marL="914400" lvl="2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r>
              <a:rPr lang="en-US" sz="2800" dirty="0">
                <a:latin typeface="Garamond"/>
                <a:cs typeface="Garamond"/>
                <a:sym typeface="Zapf Dingbats"/>
              </a:rPr>
              <a:t> </a:t>
            </a:r>
            <a:r>
              <a:rPr lang="en-US" sz="2800" dirty="0" smtClean="0">
                <a:latin typeface="Garamond"/>
                <a:cs typeface="Garamond"/>
              </a:rPr>
              <a:t>ROOT (VBD) </a:t>
            </a:r>
            <a:r>
              <a:rPr lang="en-US" sz="2800" dirty="0">
                <a:latin typeface="Garamond"/>
                <a:cs typeface="Garamond"/>
              </a:rPr>
              <a:t>= lizard		</a:t>
            </a:r>
            <a:r>
              <a:rPr lang="en-US" sz="2800" dirty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r>
              <a:rPr lang="en-US" sz="2800" dirty="0">
                <a:latin typeface="Garamond"/>
                <a:cs typeface="Garamond"/>
                <a:sym typeface="Zapf Dingbats"/>
              </a:rPr>
              <a:t> </a:t>
            </a:r>
            <a:r>
              <a:rPr lang="en-US" sz="2800" dirty="0" smtClean="0">
                <a:latin typeface="Garamond"/>
                <a:cs typeface="Garamond"/>
              </a:rPr>
              <a:t>NSUBJ</a:t>
            </a:r>
            <a:r>
              <a:rPr lang="en-US" sz="2800" dirty="0">
                <a:latin typeface="Garamond"/>
                <a:cs typeface="Garamond"/>
              </a:rPr>
              <a:t>(retired, mud)</a:t>
            </a:r>
          </a:p>
          <a:p>
            <a:pPr marL="914400" lvl="2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r>
              <a:rPr lang="en-US" sz="2800" dirty="0">
                <a:latin typeface="Garamond"/>
                <a:cs typeface="Garamond"/>
                <a:sym typeface="Zapf Dingbats"/>
              </a:rPr>
              <a:t> </a:t>
            </a:r>
            <a:r>
              <a:rPr lang="en-US" sz="2800" dirty="0" smtClean="0">
                <a:latin typeface="Garamond"/>
                <a:cs typeface="Garamond"/>
              </a:rPr>
              <a:t>DOBJ</a:t>
            </a:r>
            <a:r>
              <a:rPr lang="en-US" sz="2800" dirty="0">
                <a:latin typeface="Garamond"/>
                <a:cs typeface="Garamond"/>
              </a:rPr>
              <a:t>(lizard, Hill)	</a:t>
            </a:r>
            <a:r>
              <a:rPr lang="en-US" sz="2800" dirty="0" smtClean="0">
                <a:latin typeface="Garamond"/>
                <a:cs typeface="Garamond"/>
              </a:rPr>
              <a:t>	</a:t>
            </a:r>
            <a:r>
              <a:rPr lang="en-US" sz="280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r>
              <a:rPr lang="en-US" sz="2800" smtClean="0">
                <a:latin typeface="Garamond"/>
                <a:cs typeface="Garamond"/>
                <a:sym typeface="Zapf Dingbats"/>
              </a:rPr>
              <a:t> </a:t>
            </a:r>
            <a:r>
              <a:rPr lang="en-US" sz="2800" smtClean="0">
                <a:latin typeface="Garamond"/>
                <a:cs typeface="Garamond"/>
              </a:rPr>
              <a:t>ADVCL(lizard, </a:t>
            </a:r>
            <a:r>
              <a:rPr lang="en-US" sz="2800" dirty="0">
                <a:latin typeface="Garamond"/>
                <a:cs typeface="Garamond"/>
              </a:rPr>
              <a:t>retired)</a:t>
            </a:r>
          </a:p>
          <a:p>
            <a:pPr marL="914400" lvl="2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53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287257"/>
              </p:ext>
            </p:extLst>
          </p:nvPr>
        </p:nvGraphicFramePr>
        <p:xfrm>
          <a:off x="1152741" y="125162"/>
          <a:ext cx="9886518" cy="6251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3"/>
                <a:gridCol w="1647753"/>
                <a:gridCol w="1647753"/>
                <a:gridCol w="1647753"/>
                <a:gridCol w="1647753"/>
                <a:gridCol w="1647753"/>
              </a:tblGrid>
              <a:tr h="3290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#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Word form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Lemma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POS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Dependent on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Dependency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det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cold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cold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JJ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nsubj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shiver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shiver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VB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ROOT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ran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run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VBD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dep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down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down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RP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compound:prt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PRP$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nmod:poss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spine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spine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dobj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Sitting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sit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VBG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csubj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is-I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up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up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RP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compound:prt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PRP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dobj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wriggled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wriggle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VBD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ROOT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my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PRP$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nmod:poss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numb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numb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JJ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amod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fingers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finger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dobj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and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and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CC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cc</a:t>
                      </a:r>
                    </a:p>
                  </a:txBody>
                  <a:tcPr marL="12700" marR="12700" marT="12700" marB="0" anchor="b"/>
                </a:tc>
              </a:tr>
              <a:tr h="329022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toes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NNS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conj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0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‘attainment’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Future prospects: developing the corpus</a:t>
            </a:r>
            <a:endParaRPr lang="en-US" dirty="0"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Developing the collection:</a:t>
            </a:r>
          </a:p>
          <a:p>
            <a:pPr lvl="1"/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Other UK nations; stronger demographics; representation across disciplines; EAL learners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Hand-annotating key features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Contextualizing features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Consistent quality ratings</a:t>
            </a:r>
          </a:p>
          <a:p>
            <a:r>
              <a:rPr lang="en-US" dirty="0" smtClean="0">
                <a:latin typeface="Garamond" charset="0"/>
                <a:ea typeface="Garamond" charset="0"/>
                <a:cs typeface="Garamond" charset="0"/>
              </a:rPr>
              <a:t>Developing teacher/learner interface</a:t>
            </a:r>
            <a:endParaRPr lang="en-US" dirty="0"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-300037"/>
            <a:ext cx="11856268" cy="7158037"/>
          </a:xfrm>
        </p:spPr>
      </p:pic>
    </p:spTree>
    <p:extLst>
      <p:ext uri="{BB962C8B-B14F-4D97-AF65-F5344CB8AC3E}">
        <p14:creationId xmlns:p14="http://schemas.microsoft.com/office/powerpoint/2010/main" val="154497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Biber, D. (1988). </a:t>
            </a:r>
            <a:r>
              <a:rPr lang="en-US" i="1" dirty="0"/>
              <a:t>Variation across speech and writing</a:t>
            </a:r>
            <a:r>
              <a:rPr lang="en-US" dirty="0"/>
              <a:t>. Cambridge: Cambridge University Press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Deane</a:t>
            </a:r>
            <a:r>
              <a:rPr lang="en-US" dirty="0"/>
              <a:t>, P. &amp; Quinlan. T. (2010). What automated analysis of corpora can tell us about students’ writing skills. </a:t>
            </a:r>
            <a:r>
              <a:rPr lang="en-US" i="1" dirty="0"/>
              <a:t>Journal of Writing Research</a:t>
            </a:r>
            <a:r>
              <a:rPr lang="en-US" dirty="0"/>
              <a:t>. 2(2), 151-177</a:t>
            </a:r>
            <a:r>
              <a:rPr lang="en-US" dirty="0" smtClean="0"/>
              <a:t>.</a:t>
            </a:r>
          </a:p>
          <a:p>
            <a:r>
              <a:rPr lang="en-US" dirty="0" err="1"/>
              <a:t>Harpin</a:t>
            </a:r>
            <a:r>
              <a:rPr lang="en-US" dirty="0"/>
              <a:t>, W. (1976). </a:t>
            </a:r>
            <a:r>
              <a:rPr lang="en-US" i="1" smtClean="0"/>
              <a:t>The Second </a:t>
            </a:r>
            <a:r>
              <a:rPr lang="en-US" i="1" dirty="0"/>
              <a:t>'R': Writing Development in the Junior School</a:t>
            </a:r>
            <a:r>
              <a:rPr lang="en-US" dirty="0"/>
              <a:t>. London: Allen &amp; Unwin.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3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1: Carter</a:t>
            </a:r>
            <a:r>
              <a:rPr lang="en-US" dirty="0"/>
              <a:t>, R &amp; McCarthy M. 1997. </a:t>
            </a:r>
            <a:r>
              <a:rPr lang="en-US" i="1" dirty="0"/>
              <a:t>Exploring Spoken English</a:t>
            </a:r>
            <a:r>
              <a:rPr lang="en-US" dirty="0"/>
              <a:t>. Cambridge: Cambridge University Press. </a:t>
            </a:r>
            <a:endParaRPr lang="en-US" dirty="0" smtClean="0"/>
          </a:p>
          <a:p>
            <a:r>
              <a:rPr lang="en-US" dirty="0" smtClean="0"/>
              <a:t>Text 2: British Academic Written English corpus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3452</Words>
  <Application>Microsoft Macintosh PowerPoint</Application>
  <PresentationFormat>Widescreen</PresentationFormat>
  <Paragraphs>731</Paragraphs>
  <Slides>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.AppleSystemUIFont</vt:lpstr>
      <vt:lpstr>Calibri</vt:lpstr>
      <vt:lpstr>Calibri Light</vt:lpstr>
      <vt:lpstr>Garamond</vt:lpstr>
      <vt:lpstr>LucidaGrande</vt:lpstr>
      <vt:lpstr>Palatino</vt:lpstr>
      <vt:lpstr>Times New Roman</vt:lpstr>
      <vt:lpstr>Zapf Dingbats</vt:lpstr>
      <vt:lpstr>Arial</vt:lpstr>
      <vt:lpstr>Office Theme</vt:lpstr>
      <vt:lpstr>Investigating linguistic development in children’s writing: The Growth in Grammar project</vt:lpstr>
      <vt:lpstr>A Year 2 Text (Age 6-7)</vt:lpstr>
      <vt:lpstr>A Year 11 Text (Age 15-16)</vt:lpstr>
      <vt:lpstr>The Big Questions</vt:lpstr>
      <vt:lpstr>Our focus</vt:lpstr>
      <vt:lpstr>What are we studying?</vt:lpstr>
      <vt:lpstr>What are we studying?</vt:lpstr>
      <vt:lpstr>Some context</vt:lpstr>
      <vt:lpstr>Some key findings: How clauses are linked  </vt:lpstr>
      <vt:lpstr>Some key findings: Structure of phrases</vt:lpstr>
      <vt:lpstr>Some key findings: Information structure</vt:lpstr>
      <vt:lpstr>The Study</vt:lpstr>
      <vt:lpstr>Data</vt:lpstr>
      <vt:lpstr>Analysis</vt:lpstr>
      <vt:lpstr>Text 1: Kitchen conversation</vt:lpstr>
      <vt:lpstr>Dimensions</vt:lpstr>
      <vt:lpstr>Dimensions</vt:lpstr>
      <vt:lpstr>Dimensions</vt:lpstr>
      <vt:lpstr>Text 3: this presentation!</vt:lpstr>
      <vt:lpstr>Dimensions</vt:lpstr>
      <vt:lpstr>Dimensions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Text 1: Kitchen conversation</vt:lpstr>
      <vt:lpstr>Dimensions</vt:lpstr>
      <vt:lpstr>Multi-dimensional analysis</vt:lpstr>
      <vt:lpstr>1. Identifying features of relevance</vt:lpstr>
      <vt:lpstr>2. Determine statistically which feature co-occur/mutually avoid each other</vt:lpstr>
      <vt:lpstr>PowerPoint Presentation</vt:lpstr>
      <vt:lpstr>2. Determine statistically which feature co-occur/mutually avoid each other</vt:lpstr>
      <vt:lpstr>3. Interpret co-occurring/mutually avoiding features as dimensions (re-contextualization)</vt:lpstr>
      <vt:lpstr>4. Position texts on the dimensions</vt:lpstr>
      <vt:lpstr>Things that keep us awake at nights…</vt:lpstr>
      <vt:lpstr>Transcription</vt:lpstr>
      <vt:lpstr>Reliably identifying linguistic features</vt:lpstr>
      <vt:lpstr>Reliably identifying linguistic features</vt:lpstr>
      <vt:lpstr>PowerPoint Presentation</vt:lpstr>
      <vt:lpstr>Understanding ‘attainment’</vt:lpstr>
      <vt:lpstr>Future prospects: developing the corpus</vt:lpstr>
      <vt:lpstr>PowerPoint Presentation</vt:lpstr>
      <vt:lpstr>References</vt:lpstr>
      <vt:lpstr>Text sources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linguistic development in children’s writing: The Growth in Grammar project</dc:title>
  <dc:creator>Durrant, Philip</dc:creator>
  <cp:lastModifiedBy>Durrant, Philip</cp:lastModifiedBy>
  <cp:revision>15</cp:revision>
  <dcterms:created xsi:type="dcterms:W3CDTF">2017-02-18T08:25:13Z</dcterms:created>
  <dcterms:modified xsi:type="dcterms:W3CDTF">2017-03-01T10:16:00Z</dcterms:modified>
</cp:coreProperties>
</file>