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0"/>
  </p:notesMasterIdLst>
  <p:sldIdLst>
    <p:sldId id="256" r:id="rId2"/>
    <p:sldId id="283" r:id="rId3"/>
    <p:sldId id="452" r:id="rId4"/>
    <p:sldId id="453" r:id="rId5"/>
    <p:sldId id="454" r:id="rId6"/>
    <p:sldId id="257" r:id="rId7"/>
    <p:sldId id="258" r:id="rId8"/>
    <p:sldId id="458" r:id="rId9"/>
    <p:sldId id="498" r:id="rId10"/>
    <p:sldId id="409" r:id="rId11"/>
    <p:sldId id="504" r:id="rId12"/>
    <p:sldId id="471" r:id="rId13"/>
    <p:sldId id="459" r:id="rId14"/>
    <p:sldId id="460" r:id="rId15"/>
    <p:sldId id="472" r:id="rId16"/>
    <p:sldId id="461" r:id="rId17"/>
    <p:sldId id="505" r:id="rId18"/>
    <p:sldId id="494" r:id="rId19"/>
    <p:sldId id="495" r:id="rId20"/>
    <p:sldId id="507" r:id="rId21"/>
    <p:sldId id="496" r:id="rId22"/>
    <p:sldId id="463" r:id="rId23"/>
    <p:sldId id="489" r:id="rId24"/>
    <p:sldId id="464" r:id="rId25"/>
    <p:sldId id="474" r:id="rId26"/>
    <p:sldId id="499" r:id="rId27"/>
    <p:sldId id="500" r:id="rId28"/>
    <p:sldId id="501" r:id="rId29"/>
    <p:sldId id="483" r:id="rId30"/>
    <p:sldId id="468" r:id="rId31"/>
    <p:sldId id="462" r:id="rId32"/>
    <p:sldId id="262" r:id="rId33"/>
    <p:sldId id="263" r:id="rId34"/>
    <p:sldId id="264" r:id="rId35"/>
    <p:sldId id="259" r:id="rId36"/>
    <p:sldId id="484" r:id="rId37"/>
    <p:sldId id="467" r:id="rId38"/>
    <p:sldId id="300" r:id="rId39"/>
    <p:sldId id="509" r:id="rId40"/>
    <p:sldId id="508" r:id="rId41"/>
    <p:sldId id="503" r:id="rId42"/>
    <p:sldId id="466" r:id="rId43"/>
    <p:sldId id="487" r:id="rId44"/>
    <p:sldId id="486" r:id="rId45"/>
    <p:sldId id="488" r:id="rId46"/>
    <p:sldId id="305" r:id="rId47"/>
    <p:sldId id="491" r:id="rId48"/>
    <p:sldId id="497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3"/>
    <p:restoredTop sz="94627"/>
  </p:normalViewPr>
  <p:slideViewPr>
    <p:cSldViewPr snapToGrid="0" snapToObjects="1">
      <p:cViewPr varScale="1">
        <p:scale>
          <a:sx n="78" d="100"/>
          <a:sy n="78" d="100"/>
        </p:scale>
        <p:origin x="176" y="7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AE6997-A4AE-F640-8C6B-B3CEE7B2117B}" type="datetimeFigureOut">
              <a:rPr lang="en-US" smtClean="0"/>
              <a:t>1/21/21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1D4D7F-2EB0-0A46-BEF8-522598D763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1378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93968-4E76-5746-B05A-FA18BA0B3E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7E347D-363C-7C4D-9EE9-4B7F48EA4B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B6C790-B66E-FC4F-854D-8DD32F3C5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D47B4-6D30-F148-990D-3A2738834ED7}" type="datetimeFigureOut">
              <a:rPr lang="en-US" smtClean="0"/>
              <a:t>1/21/21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118E74-5B1D-7B45-961A-E7FDEF365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15F5A2-6690-CF43-A07A-B80030422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4FB06-E282-474E-8D54-AFEB35BB5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955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C6031-2EB6-6F4D-B975-F365AE9C1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D528C8-2584-2641-A5AC-92F31ECEC5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2F9016-56DF-B742-99A6-C20535531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D47B4-6D30-F148-990D-3A2738834ED7}" type="datetimeFigureOut">
              <a:rPr lang="en-US" smtClean="0"/>
              <a:t>1/21/21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814C55-8CE8-8647-932F-9EA3436ED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2FE103-08E0-E941-BF43-FF7E57B79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4FB06-E282-474E-8D54-AFEB35BB5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151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64375-957D-924E-B960-21C2B5F5A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D1DFB2-EBA3-0045-BCA0-7AC6B3C943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1252FC-7CE1-3144-9DEC-D1B6C197A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D47B4-6D30-F148-990D-3A2738834ED7}" type="datetimeFigureOut">
              <a:rPr lang="en-US" smtClean="0"/>
              <a:t>1/21/21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4F8ECA-680F-394C-8959-A2C16AF3B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BFC384-1EC9-384E-B472-38B9AE9FD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4FB06-E282-474E-8D54-AFEB35BB5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652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845D6-A217-F64E-B171-31F1567F5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96F7D0-6907-F44A-A7C5-AF5960D5B1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AC3FDC-3E3E-9841-B0FD-77753DAB0E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DF3F4-7396-1D48-A932-71FEF71F8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D47B4-6D30-F148-990D-3A2738834ED7}" type="datetimeFigureOut">
              <a:rPr lang="en-US" smtClean="0"/>
              <a:t>1/21/21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220442-816A-6A4E-A65A-C1E0A6BDD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BBE633-0655-0745-ABF2-4B5AA9EBE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4FB06-E282-474E-8D54-AFEB35BB5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581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22123-2776-DD4A-A9B1-6D8F438A0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BF5D19-1EE0-5A42-9DBA-E9AEBF5898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88065D-1D31-BE4C-8D07-DAC0AF5698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86336-13F9-184A-BCBC-A586A078DB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D85B60-2611-184D-8A60-1448CFD8D4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34E8086-036C-3448-BEBD-97261CB64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D47B4-6D30-F148-990D-3A2738834ED7}" type="datetimeFigureOut">
              <a:rPr lang="en-US" smtClean="0"/>
              <a:t>1/21/21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6318E4-1533-954D-B6DA-97CEF936C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F17EF1-028F-3944-9423-1A248459F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4FB06-E282-474E-8D54-AFEB35BB5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686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49896-E6BA-3F4A-AE5A-638FC7825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6333AC-01C5-DB43-B7CB-004302C80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D47B4-6D30-F148-990D-3A2738834ED7}" type="datetimeFigureOut">
              <a:rPr lang="en-US" smtClean="0"/>
              <a:t>1/21/21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2F39C9-FBD4-9A44-843F-DD368CC67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2722B5-8808-3648-AA07-42D9C2C8C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4FB06-E282-474E-8D54-AFEB35BB5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71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D40243-136B-414D-9FB4-0AB91AC62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D47B4-6D30-F148-990D-3A2738834ED7}" type="datetimeFigureOut">
              <a:rPr lang="en-US" smtClean="0"/>
              <a:t>1/21/21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68BDD6-F489-7D46-A463-AE00122BC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E50142-01A3-E54A-B60D-6790F5645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4FB06-E282-474E-8D54-AFEB35BB5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140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68263-4A30-3B44-BC47-E5CBB9640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E2AFF-2181-5349-980D-2B0108C87D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B4ECED-7BC6-3242-A23F-EAE2476980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4D21C3-BCC5-DF43-84DC-1F9744FB9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D47B4-6D30-F148-990D-3A2738834ED7}" type="datetimeFigureOut">
              <a:rPr lang="en-US" smtClean="0"/>
              <a:t>1/21/21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833020-65F6-CC4C-B8E1-5885ABE07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534A0A-C27D-6D4C-9DFB-B6CE9D709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4FB06-E282-474E-8D54-AFEB35BB5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251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FE3A8-E4DA-D345-B690-F203734F3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85FC15-F7D1-D247-8C63-579C9BC213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CE5BD-B84D-9B46-B11C-87D3134001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6423FB-8C76-444F-9105-B8513C500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D47B4-6D30-F148-990D-3A2738834ED7}" type="datetimeFigureOut">
              <a:rPr lang="en-US" smtClean="0"/>
              <a:t>1/21/21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B96EB8-0538-0348-8B2B-B18AFF53C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D364B0-7A95-0746-8418-A6E956A3E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4FB06-E282-474E-8D54-AFEB35BB5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833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CECEC-99CC-5047-B11D-7544AA8D1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1246A6-F839-4A4B-BDAB-E086996FB9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0D62D-6C18-2A41-9148-3D7535C11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D47B4-6D30-F148-990D-3A2738834ED7}" type="datetimeFigureOut">
              <a:rPr lang="en-US" smtClean="0"/>
              <a:t>1/21/21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914041-D677-0D4B-849A-5C9DB02D6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DBADE1-8017-754E-8CC9-AB82DB556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4FB06-E282-474E-8D54-AFEB35BB5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2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A133548-10AD-CE4A-9F8E-320B2C061A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5894F0-FFAB-3B44-A81F-AAC6BA043B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28D481-6639-804A-A6B5-E75E79FBE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D47B4-6D30-F148-990D-3A2738834ED7}" type="datetimeFigureOut">
              <a:rPr lang="en-US" smtClean="0"/>
              <a:t>1/21/21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71928F-0C56-174A-AAB1-04AAEA014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ABA8B8-2E9C-D340-92F0-638DBD1A8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4FB06-E282-474E-8D54-AFEB35BB5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93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8A0D04D-6386-384B-8E3F-9108E8AF4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6FB804-811D-4140-9437-7B8B8F2297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36BADE-BD56-E043-8A3B-EF9F807E2C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9D47B4-6D30-F148-990D-3A2738834ED7}" type="datetimeFigureOut">
              <a:rPr lang="en-US" smtClean="0"/>
              <a:t>1/21/21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4A277B-F594-044E-9480-DF60F7230D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C6E5E8-BF83-4048-AC20-BD8009954D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24FB06-E282-474E-8D54-AFEB35BB5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403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mailto:p.l.durrant@exeter.ac.uk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phildurrant.net/" TargetMode="External"/><Relationship Id="rId4" Type="http://schemas.openxmlformats.org/officeDocument/2006/relationships/hyperlink" Target="https://twitter.com/p_durran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oE Corporate Powerpoint2.jpg">
            <a:extLst>
              <a:ext uri="{FF2B5EF4-FFF2-40B4-BE49-F238E27FC236}">
                <a16:creationId xmlns:a16="http://schemas.microsoft.com/office/drawing/2014/main" id="{B21C6B1B-B9E4-B141-8021-DEFDFAA111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25656"/>
            <a:ext cx="1220203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CAF8D24-23A7-F246-910D-F630BB2022C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Corpus Research for Writing Development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313E9C-0AB0-DB4E-8B94-F80EAA500E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Phil Durrant</a:t>
            </a:r>
          </a:p>
        </p:txBody>
      </p:sp>
    </p:spTree>
    <p:extLst>
      <p:ext uri="{BB962C8B-B14F-4D97-AF65-F5344CB8AC3E}">
        <p14:creationId xmlns:p14="http://schemas.microsoft.com/office/powerpoint/2010/main" val="2257970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F4964B5-589B-CF41-BA14-3EAA9E4D2F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8357" y="407662"/>
            <a:ext cx="3991637" cy="6003552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5ADF69-8BFB-1F43-A9A0-2D0FFD79F7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9713" y="3480302"/>
            <a:ext cx="2921000" cy="127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5188275-8BFC-9845-966A-4D62366315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9713" y="4920235"/>
            <a:ext cx="1490980" cy="149098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9F4F198-63DE-7946-B9CC-678349F341A1}"/>
              </a:ext>
            </a:extLst>
          </p:cNvPr>
          <p:cNvSpPr txBox="1"/>
          <p:nvPr/>
        </p:nvSpPr>
        <p:spPr>
          <a:xfrm>
            <a:off x="8531860" y="3937000"/>
            <a:ext cx="3456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Mark </a:t>
            </a:r>
            <a:r>
              <a:rPr lang="en-US" dirty="0" err="1"/>
              <a:t>Brenchley</a:t>
            </a:r>
            <a:endParaRPr lang="en-US" dirty="0"/>
          </a:p>
          <a:p>
            <a:r>
              <a:rPr lang="en-US" dirty="0"/>
              <a:t>Cambridge Assessment English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571EBD-8BF7-4A43-8F0E-F41776BC77A1}"/>
              </a:ext>
            </a:extLst>
          </p:cNvPr>
          <p:cNvSpPr txBox="1"/>
          <p:nvPr/>
        </p:nvSpPr>
        <p:spPr>
          <a:xfrm>
            <a:off x="6660213" y="5783006"/>
            <a:ext cx="2016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Lee McCallum</a:t>
            </a:r>
          </a:p>
          <a:p>
            <a:r>
              <a:rPr lang="en-US" dirty="0"/>
              <a:t>University of Exeter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BA18E0-7236-5D43-9087-FA8D3E9E4B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4058" y="410623"/>
            <a:ext cx="5833311" cy="289974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5F4C7DE-AA4C-144B-8D72-FBBCF3AFCF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76611" y="4920235"/>
            <a:ext cx="1504786" cy="149098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4FB3E74-F34C-3441-AD75-DCEE8BE98842}"/>
              </a:ext>
            </a:extLst>
          </p:cNvPr>
          <p:cNvSpPr txBox="1"/>
          <p:nvPr/>
        </p:nvSpPr>
        <p:spPr>
          <a:xfrm>
            <a:off x="10181397" y="5783005"/>
            <a:ext cx="2016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Debra </a:t>
            </a:r>
            <a:r>
              <a:rPr lang="en-US" dirty="0" err="1"/>
              <a:t>Myhill</a:t>
            </a:r>
            <a:endParaRPr lang="en-US" dirty="0"/>
          </a:p>
          <a:p>
            <a:r>
              <a:rPr lang="en-US" dirty="0"/>
              <a:t>University of Exeter</a:t>
            </a:r>
          </a:p>
        </p:txBody>
      </p:sp>
    </p:spTree>
    <p:extLst>
      <p:ext uri="{BB962C8B-B14F-4D97-AF65-F5344CB8AC3E}">
        <p14:creationId xmlns:p14="http://schemas.microsoft.com/office/powerpoint/2010/main" val="225947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6710A-547D-1E4B-B68F-A9EA068A9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Letters at Years 2 and 11 in England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1ECEB1-9A44-3F40-A677-FB02EA314A7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/>
              <a:t>Dear queen</a:t>
            </a:r>
          </a:p>
          <a:p>
            <a:pPr marL="0" indent="0">
              <a:buNone/>
            </a:pPr>
            <a:r>
              <a:rPr lang="en-GB" dirty="0"/>
              <a:t>I am writing to you about the </a:t>
            </a:r>
            <a:r>
              <a:rPr lang="en-GB" dirty="0" err="1"/>
              <a:t>indanderd</a:t>
            </a:r>
            <a:r>
              <a:rPr lang="en-GB" dirty="0"/>
              <a:t> serious sea turtles. They are </a:t>
            </a:r>
            <a:r>
              <a:rPr lang="en-GB" dirty="0" err="1"/>
              <a:t>bieng</a:t>
            </a:r>
            <a:r>
              <a:rPr lang="en-GB" dirty="0"/>
              <a:t> hunted and killed for there shells. There shells </a:t>
            </a:r>
            <a:r>
              <a:rPr lang="en-GB" dirty="0" err="1"/>
              <a:t>ceep</a:t>
            </a:r>
            <a:r>
              <a:rPr lang="en-GB" dirty="0"/>
              <a:t> them safe.</a:t>
            </a:r>
          </a:p>
          <a:p>
            <a:pPr marL="0" indent="0">
              <a:buNone/>
            </a:pPr>
            <a:r>
              <a:rPr lang="en-GB" dirty="0"/>
              <a:t>People </a:t>
            </a:r>
            <a:r>
              <a:rPr lang="en-GB" dirty="0" err="1"/>
              <a:t>thow</a:t>
            </a:r>
            <a:r>
              <a:rPr lang="en-GB" dirty="0"/>
              <a:t> litter in the sea and </a:t>
            </a:r>
            <a:r>
              <a:rPr lang="en-GB" dirty="0" err="1"/>
              <a:t>somtimes</a:t>
            </a:r>
            <a:r>
              <a:rPr lang="en-GB" dirty="0"/>
              <a:t> if there is some plastic and they don’t know what it is they mite eat it a </a:t>
            </a:r>
            <a:r>
              <a:rPr lang="en-GB" dirty="0" err="1"/>
              <a:t>dadly</a:t>
            </a:r>
            <a:r>
              <a:rPr lang="en-GB" dirty="0"/>
              <a:t>.</a:t>
            </a:r>
          </a:p>
          <a:p>
            <a:pPr marL="0" indent="0">
              <a:buNone/>
            </a:pPr>
            <a:r>
              <a:rPr lang="en-GB" dirty="0"/>
              <a:t>Fisher’s catch sea turtles and they get stuck in a net also if they get out they will be </a:t>
            </a:r>
            <a:r>
              <a:rPr lang="en-GB" dirty="0" err="1"/>
              <a:t>dameged</a:t>
            </a:r>
            <a:r>
              <a:rPr lang="en-GB" dirty="0"/>
              <a:t>.</a:t>
            </a:r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86F3E06-8ABE-5C4D-9080-761F39FF2EE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/>
              <a:t>Dear Sir,</a:t>
            </a:r>
          </a:p>
          <a:p>
            <a:pPr marL="0" indent="0">
              <a:buNone/>
            </a:pPr>
            <a:r>
              <a:rPr lang="en-GB" dirty="0"/>
              <a:t>I am writing to express my views on the article you recently printed, detailing a scheme by the Divert trust to help difficult students.</a:t>
            </a:r>
          </a:p>
          <a:p>
            <a:pPr marL="0" indent="0">
              <a:buNone/>
            </a:pPr>
            <a:r>
              <a:rPr lang="en-GB" dirty="0"/>
              <a:t>At first I was unsure if this scheme could ever work, and was indignant, like so many others, that many good students remained unrewarded. However, after researching this scheme I have come to realise that it is rather a brilliant idea. Research shows that around 88% of schools admit to not being able to cope with difficult students.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749EDA-4246-4440-AA72-60A00EA3C5B5}"/>
              </a:ext>
            </a:extLst>
          </p:cNvPr>
          <p:cNvSpPr txBox="1"/>
          <p:nvPr/>
        </p:nvSpPr>
        <p:spPr>
          <a:xfrm>
            <a:off x="8534399" y="6176963"/>
            <a:ext cx="3234267" cy="376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Growth in Grammar Corpus</a:t>
            </a:r>
          </a:p>
        </p:txBody>
      </p:sp>
    </p:spTree>
    <p:extLst>
      <p:ext uri="{BB962C8B-B14F-4D97-AF65-F5344CB8AC3E}">
        <p14:creationId xmlns:p14="http://schemas.microsoft.com/office/powerpoint/2010/main" val="3419471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8C975-7A68-9648-91E6-CDFBB78E2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L2 letters at CEFR bands B1 &amp; C2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5A143F-BC64-604C-960A-56553A1712B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/>
              <a:t>Dear Pat, How are you? It’s a long time since we don’t write. well first of all, thanks for the congratulations, it was really difficult won this price </a:t>
            </a:r>
            <a:r>
              <a:rPr lang="en-GB" dirty="0" err="1"/>
              <a:t>becouse</a:t>
            </a:r>
            <a:r>
              <a:rPr lang="en-GB" dirty="0"/>
              <a:t> there were too much projects interesting. well I won the first price because I did a machine that using the energy of the sun </a:t>
            </a:r>
            <a:r>
              <a:rPr lang="en-GB" dirty="0" err="1"/>
              <a:t>giveelectricity</a:t>
            </a:r>
            <a:r>
              <a:rPr lang="en-GB" dirty="0"/>
              <a:t> to my house, it was a nice project. what’s about that organization? how can I help staying here? Can you explain me all in your next letter?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992A4D-ACBD-344D-AB31-C58CB8D4062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/>
              <a:t>Dear editor, This letter is written in response to the comments published in the local newspaper concerning the intention of authorities of creating modern buildings in the city centre. I would like to comment on the points raised and also give my personal opinion. To begin with, I couldn’t agree more with the comment claiming that modern buildings should be built in accordance with older ones so that they fit in with them. Our city, well-known for its beauty and harmony in structure needs to remain that way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BEF030-F106-2540-A6EC-D7305533BDF2}"/>
              </a:ext>
            </a:extLst>
          </p:cNvPr>
          <p:cNvSpPr txBox="1"/>
          <p:nvPr/>
        </p:nvSpPr>
        <p:spPr>
          <a:xfrm>
            <a:off x="8534399" y="6176963"/>
            <a:ext cx="3234267" cy="376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Cambridge Learner Corpus</a:t>
            </a:r>
          </a:p>
        </p:txBody>
      </p:sp>
    </p:spTree>
    <p:extLst>
      <p:ext uri="{BB962C8B-B14F-4D97-AF65-F5344CB8AC3E}">
        <p14:creationId xmlns:p14="http://schemas.microsoft.com/office/powerpoint/2010/main" val="1730248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619085D-FF5E-1846-B5E3-6503468D3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study development in written language?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31629D-86F9-254E-8833-254294179C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Explicit linguistic descriptions of differences across </a:t>
            </a:r>
            <a:r>
              <a:rPr lang="en-US" i="1" dirty="0"/>
              <a:t>time</a:t>
            </a:r>
            <a:r>
              <a:rPr lang="en-US" dirty="0"/>
              <a:t> and </a:t>
            </a:r>
            <a:r>
              <a:rPr lang="en-US" i="1" dirty="0"/>
              <a:t>quality</a:t>
            </a:r>
            <a:r>
              <a:rPr lang="en-US" dirty="0"/>
              <a:t> can give important educational insights…</a:t>
            </a:r>
          </a:p>
        </p:txBody>
      </p:sp>
    </p:spTree>
    <p:extLst>
      <p:ext uri="{BB962C8B-B14F-4D97-AF65-F5344CB8AC3E}">
        <p14:creationId xmlns:p14="http://schemas.microsoft.com/office/powerpoint/2010/main" val="24432340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1513F8-4E94-5047-9399-B7AFA17BD4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i="1" dirty="0"/>
          </a:p>
          <a:p>
            <a:r>
              <a:rPr lang="en-US" dirty="0"/>
              <a:t>Evaluate the outcomes of </a:t>
            </a:r>
            <a:r>
              <a:rPr lang="en-US" dirty="0" err="1"/>
              <a:t>programmes</a:t>
            </a:r>
            <a:r>
              <a:rPr lang="en-US" dirty="0"/>
              <a:t>/interventions</a:t>
            </a:r>
          </a:p>
          <a:p>
            <a:r>
              <a:rPr lang="en-US" dirty="0"/>
              <a:t>Evaluate expectations for educational stages</a:t>
            </a:r>
          </a:p>
          <a:p>
            <a:r>
              <a:rPr lang="en-US" dirty="0"/>
              <a:t>Identify learners/groups who need additional help</a:t>
            </a:r>
          </a:p>
          <a:p>
            <a:pPr lvl="1"/>
            <a:r>
              <a:rPr lang="en-US" dirty="0"/>
              <a:t>Specify areas in which they need that help</a:t>
            </a:r>
          </a:p>
          <a:p>
            <a:r>
              <a:rPr lang="en-US" dirty="0"/>
              <a:t>Understand what gets counts as ‘good writing’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02553C3-1B79-864B-B270-6EE0DF7FE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study writing development?</a:t>
            </a:r>
          </a:p>
        </p:txBody>
      </p:sp>
    </p:spTree>
    <p:extLst>
      <p:ext uri="{BB962C8B-B14F-4D97-AF65-F5344CB8AC3E}">
        <p14:creationId xmlns:p14="http://schemas.microsoft.com/office/powerpoint/2010/main" val="953666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0FA30-0038-2A4D-96FD-627956008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i="1" dirty="0"/>
          </a:p>
          <a:p>
            <a:endParaRPr lang="en-US" dirty="0"/>
          </a:p>
          <a:p>
            <a:r>
              <a:rPr lang="en-US" dirty="0"/>
              <a:t>Understand linguistic demands of education and how those demands vary across levels of study and academic disciplines</a:t>
            </a:r>
          </a:p>
          <a:p>
            <a:r>
              <a:rPr lang="en-US" dirty="0"/>
              <a:t>Understand children’s social and cognitive development: i.e. their capacity to construe thought and experience through writing in an increasingly sophisticated range of topic areas and written genres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3CC5CB5-6616-2941-AF84-72A378305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study writing development?</a:t>
            </a:r>
          </a:p>
        </p:txBody>
      </p:sp>
    </p:spTree>
    <p:extLst>
      <p:ext uri="{BB962C8B-B14F-4D97-AF65-F5344CB8AC3E}">
        <p14:creationId xmlns:p14="http://schemas.microsoft.com/office/powerpoint/2010/main" val="2785619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07F5A-D094-2A46-804D-128BB9887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is a quantitative corpus linguistic (QCL) approach to studying writing development?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149F5A-9A03-7148-96D9-F5801D4AB8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Compiles (often authentic) samples of learner writing which vary along the axes of time and/or quality.</a:t>
            </a:r>
          </a:p>
          <a:p>
            <a:r>
              <a:rPr lang="en-US" dirty="0"/>
              <a:t>Stores these samples in electronic form.</a:t>
            </a:r>
          </a:p>
          <a:p>
            <a:r>
              <a:rPr lang="en-US" dirty="0"/>
              <a:t>Conducts quantitative analysis of the language used in these samples to detect developmental patterns (usually in terms of frequency/length of features).</a:t>
            </a:r>
          </a:p>
          <a:p>
            <a:r>
              <a:rPr lang="en-US" dirty="0"/>
              <a:t>(Preferably) investigates texts qualitatively to understand the meaning/reason underlying any developmental patterns.</a:t>
            </a:r>
          </a:p>
        </p:txBody>
      </p:sp>
    </p:spTree>
    <p:extLst>
      <p:ext uri="{BB962C8B-B14F-4D97-AF65-F5344CB8AC3E}">
        <p14:creationId xmlns:p14="http://schemas.microsoft.com/office/powerpoint/2010/main" val="2591017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9D13F-4825-A341-82BD-4F1CC5BCA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 example: vocabulary frequencies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6795A1-D711-F64B-9991-719163DFFE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Verb frequencies over time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196F337B-3224-DF42-82FD-0965AD83769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94182" y="2505075"/>
            <a:ext cx="4048064" cy="3684588"/>
          </a:xfr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3E56BF6-F51B-4142-BBAC-5A77C0D7F8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Noun frequencies over time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A5B81A48-4BE7-214E-A585-049A33958041}"/>
              </a:ext>
            </a:extLst>
          </p:cNvPr>
          <p:cNvPicPr>
            <a:picLocks noGrp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839788" y="2505981"/>
            <a:ext cx="4050000" cy="3686400"/>
          </a:xfr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F64105A-7DA9-0B44-9FED-E98718E2CEA7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5580" y="5247505"/>
            <a:ext cx="892810" cy="734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84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32F76-0887-F340-8823-2832AB6B1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Typical Year 2 use of nouns (literary)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C914F3F-26E4-6340-8522-BA5641C64C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i="1" dirty="0"/>
          </a:p>
          <a:p>
            <a:pPr marL="0" indent="0">
              <a:buNone/>
            </a:pPr>
            <a:r>
              <a:rPr lang="en-GB" i="1" dirty="0"/>
              <a:t>One </a:t>
            </a:r>
            <a:r>
              <a:rPr lang="en-GB" b="1" i="1" dirty="0"/>
              <a:t>day</a:t>
            </a:r>
            <a:r>
              <a:rPr lang="en-GB" i="1" dirty="0"/>
              <a:t> on a stormy, wet, cold, </a:t>
            </a:r>
            <a:r>
              <a:rPr lang="en-GB" b="1" i="1" dirty="0"/>
              <a:t>morning</a:t>
            </a:r>
            <a:r>
              <a:rPr lang="en-GB" i="1" dirty="0"/>
              <a:t> Rosie saw her first red </a:t>
            </a:r>
            <a:r>
              <a:rPr lang="en-GB" b="1" i="1" u="sng" dirty="0"/>
              <a:t>fairy</a:t>
            </a:r>
            <a:r>
              <a:rPr lang="en-GB" i="1" dirty="0"/>
              <a:t>. She looked up and saw a magical </a:t>
            </a:r>
            <a:r>
              <a:rPr lang="en-GB" b="1" i="1" u="sng" dirty="0"/>
              <a:t>fairy</a:t>
            </a:r>
            <a:r>
              <a:rPr lang="en-GB" i="1" dirty="0"/>
              <a:t>. She let the red </a:t>
            </a:r>
            <a:r>
              <a:rPr lang="en-GB" b="1" i="1" u="sng" dirty="0"/>
              <a:t>fairy</a:t>
            </a:r>
            <a:r>
              <a:rPr lang="en-GB" i="1" dirty="0"/>
              <a:t> in the </a:t>
            </a:r>
            <a:r>
              <a:rPr lang="en-GB" b="1" i="1" dirty="0"/>
              <a:t>house</a:t>
            </a:r>
            <a:r>
              <a:rPr lang="en-GB" i="1" dirty="0"/>
              <a:t>. After </a:t>
            </a:r>
            <a:r>
              <a:rPr lang="en-GB" b="1" i="1" u="sng" dirty="0"/>
              <a:t>playtime</a:t>
            </a:r>
            <a:r>
              <a:rPr lang="en-GB" i="1" dirty="0"/>
              <a:t> the more Rosie looked the more </a:t>
            </a:r>
            <a:r>
              <a:rPr lang="en-GB" b="1" i="1" dirty="0"/>
              <a:t>book </a:t>
            </a:r>
            <a:r>
              <a:rPr lang="en-GB" b="1" i="1" u="sng" dirty="0"/>
              <a:t>fairies</a:t>
            </a:r>
            <a:r>
              <a:rPr lang="en-GB" i="1" dirty="0"/>
              <a:t> she saw in the </a:t>
            </a:r>
            <a:r>
              <a:rPr lang="en-GB" b="1" i="1" dirty="0"/>
              <a:t>sky</a:t>
            </a:r>
            <a:r>
              <a:rPr lang="en-GB" i="1" dirty="0"/>
              <a:t> but no one else noticed them. Rosie went into the </a:t>
            </a:r>
            <a:r>
              <a:rPr lang="en-GB" i="1" dirty="0" err="1"/>
              <a:t>Institutionname</a:t>
            </a:r>
            <a:r>
              <a:rPr lang="en-GB" i="1" dirty="0"/>
              <a:t> </a:t>
            </a:r>
            <a:r>
              <a:rPr lang="en-GB" b="1" i="1" dirty="0"/>
              <a:t>class</a:t>
            </a:r>
            <a:r>
              <a:rPr lang="en-GB" i="1" dirty="0"/>
              <a:t> </a:t>
            </a:r>
            <a:r>
              <a:rPr lang="en-GB" b="1" i="1" dirty="0"/>
              <a:t>room</a:t>
            </a:r>
            <a:r>
              <a:rPr lang="en-GB" i="1" dirty="0"/>
              <a:t> and in the </a:t>
            </a:r>
            <a:r>
              <a:rPr lang="en-GB" b="1" i="1" u="sng" dirty="0"/>
              <a:t>trays</a:t>
            </a:r>
            <a:r>
              <a:rPr lang="en-GB" i="1" dirty="0"/>
              <a:t> she found a </a:t>
            </a:r>
            <a:r>
              <a:rPr lang="en-GB" b="1" i="1" dirty="0"/>
              <a:t>map</a:t>
            </a:r>
            <a:r>
              <a:rPr lang="en-GB" i="1" dirty="0"/>
              <a:t> to </a:t>
            </a:r>
            <a:r>
              <a:rPr lang="en-GB" b="1" i="1" u="sng" dirty="0"/>
              <a:t>fairyland</a:t>
            </a:r>
            <a:r>
              <a:rPr lang="en-GB" i="1" dirty="0"/>
              <a:t>.</a:t>
            </a:r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8638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6932DDE-769A-1045-8ED2-1A461C078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Typical Year 2 use of nouns (non-literary)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BEF172C-331C-4E4B-B886-FE6EEAD981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i="1" dirty="0"/>
              <a:t>Long ago in 1605 there was a mean </a:t>
            </a:r>
            <a:r>
              <a:rPr lang="en-US" b="1" i="1" dirty="0"/>
              <a:t>King</a:t>
            </a:r>
            <a:r>
              <a:rPr lang="en-US" i="1" dirty="0"/>
              <a:t> called King James I and there was a very sneaky </a:t>
            </a:r>
            <a:r>
              <a:rPr lang="en-US" b="1" i="1" dirty="0"/>
              <a:t>man</a:t>
            </a:r>
            <a:r>
              <a:rPr lang="en-US" i="1" dirty="0"/>
              <a:t> called Guy. There was other </a:t>
            </a:r>
            <a:r>
              <a:rPr lang="en-US" b="1" i="1" u="sng" dirty="0"/>
              <a:t>plotters</a:t>
            </a:r>
            <a:r>
              <a:rPr lang="en-US" i="1" dirty="0"/>
              <a:t>. Robert Catesby was the </a:t>
            </a:r>
            <a:r>
              <a:rPr lang="en-US" b="1" i="1" dirty="0"/>
              <a:t>leader</a:t>
            </a:r>
            <a:r>
              <a:rPr lang="en-US" i="1" dirty="0"/>
              <a:t> of the </a:t>
            </a:r>
            <a:r>
              <a:rPr lang="en-US" b="1" i="1" u="sng" dirty="0"/>
              <a:t>plotters</a:t>
            </a:r>
            <a:r>
              <a:rPr lang="en-US" i="1" dirty="0"/>
              <a:t>. Then Guy Fawkes went into the </a:t>
            </a:r>
            <a:r>
              <a:rPr lang="en-US" b="1" i="1" u="sng" dirty="0"/>
              <a:t>cellar</a:t>
            </a:r>
            <a:r>
              <a:rPr lang="en-US" i="1" dirty="0"/>
              <a:t> of the Houses of Parliament and also put 36 </a:t>
            </a:r>
            <a:r>
              <a:rPr lang="en-US" b="1" i="1" u="sng" dirty="0"/>
              <a:t>barrels</a:t>
            </a:r>
            <a:r>
              <a:rPr lang="en-US" i="1" dirty="0"/>
              <a:t> of </a:t>
            </a:r>
            <a:r>
              <a:rPr lang="en-US" b="1" i="1" u="sng" dirty="0"/>
              <a:t>gunpowder</a:t>
            </a:r>
            <a:r>
              <a:rPr lang="en-US" i="1" dirty="0"/>
              <a:t>. Next Guy Fawkes hided behind the 36 </a:t>
            </a:r>
            <a:r>
              <a:rPr lang="en-US" b="1" i="1" u="sng" dirty="0"/>
              <a:t>barrels</a:t>
            </a:r>
            <a:r>
              <a:rPr lang="en-US" i="1" dirty="0"/>
              <a:t> of </a:t>
            </a:r>
            <a:r>
              <a:rPr lang="en-US" b="1" i="1" u="sng" dirty="0"/>
              <a:t>gunpowder</a:t>
            </a:r>
            <a:r>
              <a:rPr lang="en-US" i="1" dirty="0"/>
              <a:t>. Suddenly Lord </a:t>
            </a:r>
            <a:r>
              <a:rPr lang="en-US" i="1" dirty="0" err="1"/>
              <a:t>Monteagle</a:t>
            </a:r>
            <a:r>
              <a:rPr lang="en-US" i="1" dirty="0"/>
              <a:t> received a </a:t>
            </a:r>
            <a:r>
              <a:rPr lang="en-US" b="1" i="1" dirty="0"/>
              <a:t>letter</a:t>
            </a:r>
            <a:r>
              <a:rPr lang="en-US" i="1" dirty="0"/>
              <a:t> and said there’s </a:t>
            </a:r>
            <a:r>
              <a:rPr lang="en-US" b="1" i="1" dirty="0"/>
              <a:t>man</a:t>
            </a:r>
            <a:r>
              <a:rPr lang="en-US" i="1" dirty="0"/>
              <a:t> who’s trying to blow up the </a:t>
            </a:r>
            <a:r>
              <a:rPr lang="en-US" b="1" i="1" dirty="0"/>
              <a:t>king</a:t>
            </a:r>
            <a:r>
              <a:rPr lang="en-US" i="1" dirty="0"/>
              <a:t>. You must burn this </a:t>
            </a:r>
            <a:r>
              <a:rPr lang="en-US" b="1" i="1" dirty="0"/>
              <a:t>letter</a:t>
            </a:r>
            <a:r>
              <a:rPr lang="en-US" i="1" dirty="0"/>
              <a:t>. King James I called his </a:t>
            </a:r>
            <a:r>
              <a:rPr lang="en-US" b="1" i="1" dirty="0"/>
              <a:t>soldiers</a:t>
            </a:r>
            <a:r>
              <a:rPr lang="en-US" i="1" dirty="0"/>
              <a:t> to find that sneaky </a:t>
            </a:r>
            <a:r>
              <a:rPr lang="en-US" b="1" i="1" dirty="0"/>
              <a:t>man</a:t>
            </a:r>
            <a:r>
              <a:rPr lang="en-US" i="1" dirty="0"/>
              <a:t> and they found Guy Fawkes in the </a:t>
            </a:r>
            <a:r>
              <a:rPr lang="en-US" b="1" i="1" u="sng" dirty="0"/>
              <a:t>cellar</a:t>
            </a:r>
            <a:r>
              <a:rPr lang="en-US" i="1" dirty="0"/>
              <a:t>. So they then executed them pulled Guy Fawkes’ </a:t>
            </a:r>
            <a:r>
              <a:rPr lang="en-US" b="1" i="1" dirty="0"/>
              <a:t>head</a:t>
            </a:r>
            <a:r>
              <a:rPr lang="en-US" i="1" dirty="0"/>
              <a:t> that couldn’t move. His was on a </a:t>
            </a:r>
            <a:r>
              <a:rPr lang="en-US" b="1" i="1" u="sng" dirty="0"/>
              <a:t>spike</a:t>
            </a:r>
            <a:r>
              <a:rPr lang="en-US" i="1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407647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6E11344-B98B-E04C-9B8A-9EC0E6F3C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take a QCL approach?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61E3514-106B-FE4C-9D0F-40AE881B6F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Large samples:</a:t>
            </a:r>
          </a:p>
          <a:p>
            <a:pPr lvl="1"/>
            <a:r>
              <a:rPr lang="en-US" dirty="0"/>
              <a:t>Generalizability</a:t>
            </a:r>
          </a:p>
          <a:p>
            <a:pPr lvl="1"/>
            <a:r>
              <a:rPr lang="en-US" dirty="0"/>
              <a:t>Variation across contexts</a:t>
            </a:r>
          </a:p>
          <a:p>
            <a:pPr lvl="1"/>
            <a:r>
              <a:rPr lang="en-US" dirty="0"/>
              <a:t>Emergence of surprising patterns.</a:t>
            </a:r>
          </a:p>
          <a:p>
            <a:r>
              <a:rPr lang="en-US" dirty="0"/>
              <a:t>Contextually authentic</a:t>
            </a:r>
          </a:p>
          <a:p>
            <a:r>
              <a:rPr lang="en-US" dirty="0"/>
              <a:t>Explicit operationalization of linguistic constructs:</a:t>
            </a:r>
          </a:p>
          <a:p>
            <a:pPr lvl="1"/>
            <a:r>
              <a:rPr lang="en-US" dirty="0"/>
              <a:t>Transparent</a:t>
            </a:r>
          </a:p>
          <a:p>
            <a:pPr lvl="1"/>
            <a:r>
              <a:rPr lang="en-US" dirty="0"/>
              <a:t>Specific findings</a:t>
            </a:r>
          </a:p>
        </p:txBody>
      </p:sp>
    </p:spTree>
    <p:extLst>
      <p:ext uri="{BB962C8B-B14F-4D97-AF65-F5344CB8AC3E}">
        <p14:creationId xmlns:p14="http://schemas.microsoft.com/office/powerpoint/2010/main" val="699090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F0A692A-7482-8B4C-813D-53348E9CC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Generalizability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987D82-E3E7-B842-BA47-641AAB5286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637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D0A34E2-121D-B44E-BEDA-19D02F69F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potential issues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3F8A85B-6DB0-4D42-8EA4-6848E7AFE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Are there regular patterns of linguistic variation that hold across individuals and contexts?</a:t>
            </a:r>
          </a:p>
          <a:p>
            <a:r>
              <a:rPr lang="en-US" dirty="0"/>
              <a:t>Do any such generalizations give </a:t>
            </a:r>
            <a:r>
              <a:rPr lang="en-US" i="1" dirty="0"/>
              <a:t>educationally useful </a:t>
            </a:r>
            <a:r>
              <a:rPr lang="en-US" dirty="0"/>
              <a:t>information?</a:t>
            </a:r>
          </a:p>
        </p:txBody>
      </p:sp>
    </p:spTree>
    <p:extLst>
      <p:ext uri="{BB962C8B-B14F-4D97-AF65-F5344CB8AC3E}">
        <p14:creationId xmlns:p14="http://schemas.microsoft.com/office/powerpoint/2010/main" val="198397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B55A5-68E4-AF4E-8AAE-A454018E6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Reviewing the literature: 1945-2015/18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14330B3-AAAE-7D46-9993-133C2B6216B4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2178843" y="2982913"/>
          <a:ext cx="7834314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9350">
                  <a:extLst>
                    <a:ext uri="{9D8B030D-6E8A-4147-A177-3AD203B41FA5}">
                      <a16:colId xmlns:a16="http://schemas.microsoft.com/office/drawing/2014/main" val="3568961101"/>
                    </a:ext>
                  </a:extLst>
                </a:gridCol>
                <a:gridCol w="1200150">
                  <a:extLst>
                    <a:ext uri="{9D8B030D-6E8A-4147-A177-3AD203B41FA5}">
                      <a16:colId xmlns:a16="http://schemas.microsoft.com/office/drawing/2014/main" val="218901916"/>
                    </a:ext>
                  </a:extLst>
                </a:gridCol>
                <a:gridCol w="1285875">
                  <a:extLst>
                    <a:ext uri="{9D8B030D-6E8A-4147-A177-3AD203B41FA5}">
                      <a16:colId xmlns:a16="http://schemas.microsoft.com/office/drawing/2014/main" val="327352321"/>
                    </a:ext>
                  </a:extLst>
                </a:gridCol>
                <a:gridCol w="1300163">
                  <a:extLst>
                    <a:ext uri="{9D8B030D-6E8A-4147-A177-3AD203B41FA5}">
                      <a16:colId xmlns:a16="http://schemas.microsoft.com/office/drawing/2014/main" val="2880760146"/>
                    </a:ext>
                  </a:extLst>
                </a:gridCol>
                <a:gridCol w="1628776">
                  <a:extLst>
                    <a:ext uri="{9D8B030D-6E8A-4147-A177-3AD203B41FA5}">
                      <a16:colId xmlns:a16="http://schemas.microsoft.com/office/drawing/2014/main" val="11813399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Syntax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Vocabulary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Cohesion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Formulaic language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577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First 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387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Second 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0091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03942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B3CDFD0-8F76-6544-8E73-F695724E81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03678"/>
              </p:ext>
            </p:extLst>
          </p:nvPr>
        </p:nvGraphicFramePr>
        <p:xfrm>
          <a:off x="838200" y="532897"/>
          <a:ext cx="10515600" cy="593481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1500480964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594002967"/>
                    </a:ext>
                  </a:extLst>
                </a:gridCol>
              </a:tblGrid>
              <a:tr h="2967405">
                <a:tc>
                  <a:txBody>
                    <a:bodyPr/>
                    <a:lstStyle/>
                    <a:p>
                      <a:r>
                        <a:rPr lang="en-US" b="1" dirty="0"/>
                        <a:t>L1 TIME</a:t>
                      </a:r>
                    </a:p>
                    <a:p>
                      <a:r>
                        <a:rPr lang="en-US" b="1" dirty="0"/>
                        <a:t>Syntax: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Generic indices; NP length (esp. relative clauses; PP </a:t>
                      </a:r>
                      <a:r>
                        <a:rPr lang="en-US" b="0" dirty="0" err="1"/>
                        <a:t>postmod</a:t>
                      </a:r>
                      <a:r>
                        <a:rPr lang="en-US" b="0" dirty="0"/>
                        <a:t>.); Passives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Adv. clauses?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L2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010280"/>
                  </a:ext>
                </a:extLst>
              </a:tr>
              <a:tr h="2967405">
                <a:tc>
                  <a:txBody>
                    <a:bodyPr/>
                    <a:lstStyle/>
                    <a:p>
                      <a:r>
                        <a:rPr lang="en-US" b="1" dirty="0"/>
                        <a:t>L1 QUALITY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L2 QUALITY</a:t>
                      </a:r>
                    </a:p>
                    <a:p>
                      <a:r>
                        <a:rPr lang="en-US" b="1" dirty="0"/>
                        <a:t>Syntax: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Generic indices; NP length (esp. relative clauses; PP </a:t>
                      </a:r>
                      <a:r>
                        <a:rPr lang="en-US" b="0" dirty="0" err="1"/>
                        <a:t>postmod</a:t>
                      </a:r>
                      <a:r>
                        <a:rPr lang="en-US" b="0" dirty="0"/>
                        <a:t>); Passives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Adv. clauses?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1882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37598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B3CDFD0-8F76-6544-8E73-F695724E815E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532897"/>
          <a:ext cx="10515600" cy="593481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1500480964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594002967"/>
                    </a:ext>
                  </a:extLst>
                </a:gridCol>
              </a:tblGrid>
              <a:tr h="2967405">
                <a:tc>
                  <a:txBody>
                    <a:bodyPr/>
                    <a:lstStyle/>
                    <a:p>
                      <a:r>
                        <a:rPr lang="en-US" b="1" dirty="0"/>
                        <a:t>L1 TIME</a:t>
                      </a:r>
                    </a:p>
                    <a:p>
                      <a:r>
                        <a:rPr lang="en-US" b="1" dirty="0"/>
                        <a:t>Syntax: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Generic indices; NP length (esp. relative clauses; PP </a:t>
                      </a:r>
                      <a:r>
                        <a:rPr lang="en-US" b="0" dirty="0" err="1"/>
                        <a:t>postmod</a:t>
                      </a:r>
                      <a:r>
                        <a:rPr lang="en-US" b="0" dirty="0"/>
                        <a:t>.); Passives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Adv. clauses?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L2 TIME</a:t>
                      </a:r>
                    </a:p>
                    <a:p>
                      <a:r>
                        <a:rPr lang="en-US" b="1" dirty="0"/>
                        <a:t>Syntax: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Generic index: clause density; NP length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Adv. clauses?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010280"/>
                  </a:ext>
                </a:extLst>
              </a:tr>
              <a:tr h="2967405">
                <a:tc>
                  <a:txBody>
                    <a:bodyPr/>
                    <a:lstStyle/>
                    <a:p>
                      <a:r>
                        <a:rPr lang="en-US" b="1" dirty="0"/>
                        <a:t>L1 QUALITY</a:t>
                      </a:r>
                    </a:p>
                    <a:p>
                      <a:r>
                        <a:rPr lang="en-US" b="1" dirty="0"/>
                        <a:t>Syntax: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Generic index: mean T-unit length;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NP length?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L2 QUALITY</a:t>
                      </a:r>
                    </a:p>
                    <a:p>
                      <a:r>
                        <a:rPr lang="en-US" b="1" dirty="0"/>
                        <a:t>Syntax: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Generic indices; NP length (esp. relative clauses; PP </a:t>
                      </a:r>
                      <a:r>
                        <a:rPr lang="en-US" b="0" dirty="0" err="1"/>
                        <a:t>postmod</a:t>
                      </a:r>
                      <a:r>
                        <a:rPr lang="en-US" b="0" dirty="0"/>
                        <a:t>); Passives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Adv. clauses?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1882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74708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B3CDFD0-8F76-6544-8E73-F695724E81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1106451"/>
              </p:ext>
            </p:extLst>
          </p:nvPr>
        </p:nvGraphicFramePr>
        <p:xfrm>
          <a:off x="838200" y="532897"/>
          <a:ext cx="10515600" cy="593481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1500480964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594002967"/>
                    </a:ext>
                  </a:extLst>
                </a:gridCol>
              </a:tblGrid>
              <a:tr h="2967405">
                <a:tc>
                  <a:txBody>
                    <a:bodyPr/>
                    <a:lstStyle/>
                    <a:p>
                      <a:r>
                        <a:rPr lang="en-US" b="1" dirty="0"/>
                        <a:t>L1 TIME</a:t>
                      </a:r>
                    </a:p>
                    <a:p>
                      <a:r>
                        <a:rPr lang="en-US" b="1" dirty="0"/>
                        <a:t>Syntax: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Generic indices; NP length (esp. relative clauses; PP </a:t>
                      </a:r>
                      <a:r>
                        <a:rPr lang="en-US" b="0" dirty="0" err="1"/>
                        <a:t>postmod</a:t>
                      </a:r>
                      <a:r>
                        <a:rPr lang="en-US" b="0" dirty="0"/>
                        <a:t>.); Passives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Adv. clauses?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b="1" dirty="0"/>
                        <a:t>Vocabulary: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Diversity; Academic words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L2 TIME</a:t>
                      </a:r>
                    </a:p>
                    <a:p>
                      <a:r>
                        <a:rPr lang="en-US" b="1" dirty="0"/>
                        <a:t>Syntax: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Generic index: clause density; NP length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Adv. clauses?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010280"/>
                  </a:ext>
                </a:extLst>
              </a:tr>
              <a:tr h="2967405">
                <a:tc>
                  <a:txBody>
                    <a:bodyPr/>
                    <a:lstStyle/>
                    <a:p>
                      <a:r>
                        <a:rPr lang="en-US" b="1" dirty="0"/>
                        <a:t>L1 QUALITY</a:t>
                      </a:r>
                    </a:p>
                    <a:p>
                      <a:r>
                        <a:rPr lang="en-US" b="1" dirty="0"/>
                        <a:t>Syntax: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Generic index: mean T-unit length;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NP length?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L2 QUALITY</a:t>
                      </a:r>
                    </a:p>
                    <a:p>
                      <a:r>
                        <a:rPr lang="en-US" b="1" dirty="0"/>
                        <a:t>Syntax: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Generic indices; NP length (esp. relative clauses; PP </a:t>
                      </a:r>
                      <a:r>
                        <a:rPr lang="en-US" b="0" dirty="0" err="1"/>
                        <a:t>postmod</a:t>
                      </a:r>
                      <a:r>
                        <a:rPr lang="en-US" b="0" dirty="0"/>
                        <a:t>); Passives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Adv. clauses?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b="1" dirty="0"/>
                        <a:t>Vocabulary: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Diversity; Academic words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1882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57115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B3CDFD0-8F76-6544-8E73-F695724E81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6222854"/>
              </p:ext>
            </p:extLst>
          </p:nvPr>
        </p:nvGraphicFramePr>
        <p:xfrm>
          <a:off x="838200" y="532897"/>
          <a:ext cx="10515600" cy="593481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1500480964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594002967"/>
                    </a:ext>
                  </a:extLst>
                </a:gridCol>
              </a:tblGrid>
              <a:tr h="2967405">
                <a:tc>
                  <a:txBody>
                    <a:bodyPr/>
                    <a:lstStyle/>
                    <a:p>
                      <a:r>
                        <a:rPr lang="en-US" b="1" dirty="0"/>
                        <a:t>L1 TIME</a:t>
                      </a:r>
                    </a:p>
                    <a:p>
                      <a:r>
                        <a:rPr lang="en-US" b="1" dirty="0"/>
                        <a:t>Syntax: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Generic indices; NP length (esp. relative clauses; PP </a:t>
                      </a:r>
                      <a:r>
                        <a:rPr lang="en-US" b="0" dirty="0" err="1"/>
                        <a:t>postmod</a:t>
                      </a:r>
                      <a:r>
                        <a:rPr lang="en-US" b="0" dirty="0"/>
                        <a:t>.); Passives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Adv. clauses?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b="1" dirty="0"/>
                        <a:t>Vocabulary: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Diversity; Academic words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L2 TIME</a:t>
                      </a:r>
                    </a:p>
                    <a:p>
                      <a:r>
                        <a:rPr lang="en-US" b="1" dirty="0"/>
                        <a:t>Syntax: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Generic index: clause density; NP length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Adv. clauses?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b="1" dirty="0"/>
                        <a:t>Vocabulary: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Diversity?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010280"/>
                  </a:ext>
                </a:extLst>
              </a:tr>
              <a:tr h="2967405">
                <a:tc>
                  <a:txBody>
                    <a:bodyPr/>
                    <a:lstStyle/>
                    <a:p>
                      <a:r>
                        <a:rPr lang="en-US" b="1" dirty="0"/>
                        <a:t>L1 QUALITY</a:t>
                      </a:r>
                    </a:p>
                    <a:p>
                      <a:r>
                        <a:rPr lang="en-US" b="1" dirty="0"/>
                        <a:t>Syntax: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Generic index: mean T-unit length;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NP length?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b="1" dirty="0"/>
                        <a:t>Vocabulary: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b="0" dirty="0"/>
                        <a:t>Diversity; infrequent words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L2 QUALITY</a:t>
                      </a:r>
                    </a:p>
                    <a:p>
                      <a:r>
                        <a:rPr lang="en-US" b="1" dirty="0"/>
                        <a:t>Syntax: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Generic indices; NP length (esp. relative clauses; PP </a:t>
                      </a:r>
                      <a:r>
                        <a:rPr lang="en-US" b="0" dirty="0" err="1"/>
                        <a:t>postmod</a:t>
                      </a:r>
                      <a:r>
                        <a:rPr lang="en-US" b="0" dirty="0"/>
                        <a:t>); Passives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Adv. clauses?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b="1" dirty="0"/>
                        <a:t>Vocabulary: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Diversity; Academic words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1882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17379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B3CDFD0-8F76-6544-8E73-F695724E815E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532897"/>
          <a:ext cx="10515600" cy="593481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1500480964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594002967"/>
                    </a:ext>
                  </a:extLst>
                </a:gridCol>
              </a:tblGrid>
              <a:tr h="2967405">
                <a:tc>
                  <a:txBody>
                    <a:bodyPr/>
                    <a:lstStyle/>
                    <a:p>
                      <a:r>
                        <a:rPr lang="en-US" b="1" dirty="0"/>
                        <a:t>L1 TIME</a:t>
                      </a:r>
                    </a:p>
                    <a:p>
                      <a:r>
                        <a:rPr lang="en-US" b="1" dirty="0"/>
                        <a:t>Syntax: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Generic indices; NP length (esp. relative clauses; PP </a:t>
                      </a:r>
                      <a:r>
                        <a:rPr lang="en-US" b="0" dirty="0" err="1"/>
                        <a:t>postmod</a:t>
                      </a:r>
                      <a:r>
                        <a:rPr lang="en-US" b="0" dirty="0"/>
                        <a:t>.); Passives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Adv. clauses?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b="1" dirty="0"/>
                        <a:t>Vocabulary: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Diversity; Academic words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b="1" dirty="0"/>
                        <a:t>Cohesion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L2 TIME</a:t>
                      </a:r>
                    </a:p>
                    <a:p>
                      <a:r>
                        <a:rPr lang="en-US" b="1" dirty="0"/>
                        <a:t>Syntax: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Generic index: clause density; NP length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Adv. clauses?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b="1" dirty="0"/>
                        <a:t>Vocabulary: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Diversity?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b="1" dirty="0"/>
                        <a:t>Cohesion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010280"/>
                  </a:ext>
                </a:extLst>
              </a:tr>
              <a:tr h="2967405">
                <a:tc>
                  <a:txBody>
                    <a:bodyPr/>
                    <a:lstStyle/>
                    <a:p>
                      <a:r>
                        <a:rPr lang="en-US" b="1" dirty="0"/>
                        <a:t>L1 QUALITY</a:t>
                      </a:r>
                    </a:p>
                    <a:p>
                      <a:r>
                        <a:rPr lang="en-US" b="1" dirty="0"/>
                        <a:t>Syntax: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Generic index: mean T-unit length;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NP length?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b="1" dirty="0"/>
                        <a:t>Vocabulary: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b="0" dirty="0"/>
                        <a:t>Diversity; infrequent words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b="1" dirty="0"/>
                        <a:t>Cohesion: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L2 QUALITY</a:t>
                      </a:r>
                    </a:p>
                    <a:p>
                      <a:r>
                        <a:rPr lang="en-US" b="1" dirty="0"/>
                        <a:t>Syntax: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Generic indices; NP length (esp. relative clauses; PP </a:t>
                      </a:r>
                      <a:r>
                        <a:rPr lang="en-US" b="0" dirty="0" err="1"/>
                        <a:t>postmod</a:t>
                      </a:r>
                      <a:r>
                        <a:rPr lang="en-US" b="0" dirty="0"/>
                        <a:t>); Passives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Adv. clauses?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b="1" dirty="0"/>
                        <a:t>Vocabulary: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Diversity; Academic words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b="1" dirty="0"/>
                        <a:t>Cohesion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1882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86350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B3CDFD0-8F76-6544-8E73-F695724E81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0575774"/>
              </p:ext>
            </p:extLst>
          </p:nvPr>
        </p:nvGraphicFramePr>
        <p:xfrm>
          <a:off x="838200" y="532897"/>
          <a:ext cx="10515600" cy="607636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1500480964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594002967"/>
                    </a:ext>
                  </a:extLst>
                </a:gridCol>
              </a:tblGrid>
              <a:tr h="2967405">
                <a:tc>
                  <a:txBody>
                    <a:bodyPr/>
                    <a:lstStyle/>
                    <a:p>
                      <a:r>
                        <a:rPr lang="en-US" b="1" dirty="0"/>
                        <a:t>L1 TIME</a:t>
                      </a:r>
                    </a:p>
                    <a:p>
                      <a:r>
                        <a:rPr lang="en-US" b="1" dirty="0"/>
                        <a:t>Syntax: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Generic indices; NP length (esp. relative clauses; PP </a:t>
                      </a:r>
                      <a:r>
                        <a:rPr lang="en-US" b="0" dirty="0" err="1"/>
                        <a:t>postmod</a:t>
                      </a:r>
                      <a:r>
                        <a:rPr lang="en-US" b="0" dirty="0"/>
                        <a:t>.); Passives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Adv. clauses?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b="1" dirty="0"/>
                        <a:t>Vocabulary: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Diversity; Academic words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b="1" dirty="0"/>
                        <a:t>Cohesion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L2 TIME</a:t>
                      </a:r>
                    </a:p>
                    <a:p>
                      <a:r>
                        <a:rPr lang="en-US" b="1" dirty="0"/>
                        <a:t>Syntax: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Generic index: clause density; NP length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Adv. clauses?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b="1" dirty="0"/>
                        <a:t>Vocabulary: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Diversity?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b="1" dirty="0"/>
                        <a:t>Cohesion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010280"/>
                  </a:ext>
                </a:extLst>
              </a:tr>
              <a:tr h="2967405">
                <a:tc>
                  <a:txBody>
                    <a:bodyPr/>
                    <a:lstStyle/>
                    <a:p>
                      <a:r>
                        <a:rPr lang="en-US" b="1" dirty="0"/>
                        <a:t>L1 QUALITY</a:t>
                      </a:r>
                    </a:p>
                    <a:p>
                      <a:r>
                        <a:rPr lang="en-US" b="1" dirty="0"/>
                        <a:t>Syntax: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Generic index: mean T-unit length;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NP length?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b="1" dirty="0"/>
                        <a:t>Vocabulary: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b="0" dirty="0"/>
                        <a:t>Diversity; infrequent words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b="1" dirty="0"/>
                        <a:t>Cohesion: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L2 QUALITY</a:t>
                      </a:r>
                    </a:p>
                    <a:p>
                      <a:r>
                        <a:rPr lang="en-US" b="1" dirty="0"/>
                        <a:t>Syntax: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Generic indices; NP length (esp. relative clauses; PP </a:t>
                      </a:r>
                      <a:r>
                        <a:rPr lang="en-US" b="0" dirty="0" err="1"/>
                        <a:t>postmod</a:t>
                      </a:r>
                      <a:r>
                        <a:rPr lang="en-US" b="0" dirty="0"/>
                        <a:t>); Passives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Adv. clauses?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b="1" dirty="0"/>
                        <a:t>Vocabulary: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Diversity; Academic words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b="1" dirty="0"/>
                        <a:t>Cohesion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X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b="1" dirty="0"/>
                        <a:t>Formulaic language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Association measures (MI); attested </a:t>
                      </a:r>
                      <a:r>
                        <a:rPr lang="en-US" b="0" dirty="0" err="1"/>
                        <a:t>ngrams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1882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70543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A1099-9709-1A43-AC7C-29A526A5D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 there broad generalizations to make?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EF37A4-C021-494F-9529-88A3EA6281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 small number of measures are consistent across contexts for L1 time and L2 quality.</a:t>
            </a:r>
          </a:p>
          <a:p>
            <a:r>
              <a:rPr lang="en-US" dirty="0"/>
              <a:t>Fewer reliable patterns for L1 quality and L2 time.</a:t>
            </a:r>
          </a:p>
          <a:p>
            <a:r>
              <a:rPr lang="en-US" dirty="0"/>
              <a:t>Overall, evidence is sparse and features are inconsistently defined.</a:t>
            </a:r>
          </a:p>
        </p:txBody>
      </p:sp>
    </p:spTree>
    <p:extLst>
      <p:ext uri="{BB962C8B-B14F-4D97-AF65-F5344CB8AC3E}">
        <p14:creationId xmlns:p14="http://schemas.microsoft.com/office/powerpoint/2010/main" val="772293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B9DAC-A9EA-A34A-984F-1BCB6602E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 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EC57DD-6C75-9F49-B8BC-19F669130B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http://</a:t>
            </a:r>
            <a:r>
              <a:rPr lang="en-US" dirty="0" err="1"/>
              <a:t>phildurrant.net</a:t>
            </a:r>
            <a:r>
              <a:rPr lang="en-US" dirty="0"/>
              <a:t>/quantitative-measures-of-written-language-use/</a:t>
            </a:r>
          </a:p>
        </p:txBody>
      </p:sp>
    </p:spTree>
    <p:extLst>
      <p:ext uri="{BB962C8B-B14F-4D97-AF65-F5344CB8AC3E}">
        <p14:creationId xmlns:p14="http://schemas.microsoft.com/office/powerpoint/2010/main" val="32841540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7F580-BF63-A044-8410-30A9D09D7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 generalizations </a:t>
            </a:r>
            <a:r>
              <a:rPr lang="en-US" i="1" dirty="0"/>
              <a:t>educationally useful</a:t>
            </a:r>
            <a:r>
              <a:rPr lang="en-US" dirty="0"/>
              <a:t>?</a:t>
            </a:r>
            <a:br>
              <a:rPr lang="en-US" dirty="0"/>
            </a:br>
            <a:r>
              <a:rPr lang="en-US" dirty="0"/>
              <a:t>The case of generic indices.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14A37D-9F0D-BB4A-917D-2982B0506D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One broad syntactic category divided by another, e.g.:</a:t>
            </a:r>
          </a:p>
          <a:p>
            <a:pPr lvl="1"/>
            <a:r>
              <a:rPr lang="en-US" dirty="0"/>
              <a:t>Words per clause</a:t>
            </a:r>
          </a:p>
          <a:p>
            <a:pPr lvl="1"/>
            <a:r>
              <a:rPr lang="en-US" dirty="0"/>
              <a:t>Clauses per T-unit (</a:t>
            </a:r>
            <a:r>
              <a:rPr lang="en-US" i="1" dirty="0"/>
              <a:t>clause density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Words per T-unit</a:t>
            </a:r>
          </a:p>
          <a:p>
            <a:pPr lvl="1"/>
            <a:r>
              <a:rPr lang="en-US" dirty="0"/>
              <a:t>T-units per sentence</a:t>
            </a:r>
          </a:p>
          <a:p>
            <a:pPr lvl="1"/>
            <a:r>
              <a:rPr lang="en-US" dirty="0"/>
              <a:t>Words per sentence</a:t>
            </a:r>
          </a:p>
          <a:p>
            <a:r>
              <a:rPr lang="en-US" dirty="0"/>
              <a:t>Review identifies 149 L1 counts; 225 L2 counts</a:t>
            </a:r>
          </a:p>
          <a:p>
            <a:r>
              <a:rPr lang="en-US" dirty="0"/>
              <a:t>Objective; easy to score; reliably correlated with development</a:t>
            </a:r>
          </a:p>
        </p:txBody>
      </p:sp>
    </p:spTree>
    <p:extLst>
      <p:ext uri="{BB962C8B-B14F-4D97-AF65-F5344CB8AC3E}">
        <p14:creationId xmlns:p14="http://schemas.microsoft.com/office/powerpoint/2010/main" val="3470531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211A6-8290-5346-9D70-AA2ABA4B1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B392AE-CC7F-D549-8679-5F32D2E7B2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‘Hidden’ differences in definitions of </a:t>
            </a:r>
            <a:r>
              <a:rPr lang="en-US" i="1" dirty="0"/>
              <a:t>clause </a:t>
            </a:r>
            <a:r>
              <a:rPr lang="en-US" dirty="0"/>
              <a:t>and </a:t>
            </a:r>
            <a:r>
              <a:rPr lang="en-US" i="1" dirty="0"/>
              <a:t>T-unit.</a:t>
            </a:r>
          </a:p>
          <a:p>
            <a:r>
              <a:rPr lang="en-US" dirty="0"/>
              <a:t>Minimal information about development. E.g.:</a:t>
            </a:r>
          </a:p>
          <a:p>
            <a:pPr lvl="1"/>
            <a:r>
              <a:rPr lang="en-US" dirty="0"/>
              <a:t>No distinction between clause types.</a:t>
            </a:r>
          </a:p>
          <a:p>
            <a:pPr lvl="1"/>
            <a:r>
              <a:rPr lang="en-US" dirty="0"/>
              <a:t>For </a:t>
            </a:r>
            <a:r>
              <a:rPr lang="en-US" i="1" dirty="0"/>
              <a:t>words per X</a:t>
            </a:r>
            <a:r>
              <a:rPr lang="en-US" dirty="0"/>
              <a:t> measures: no distinction between phrasal and clausal complexity.</a:t>
            </a:r>
          </a:p>
          <a:p>
            <a:r>
              <a:rPr lang="en-US" dirty="0"/>
              <a:t>Unclear theoretical interpretation (</a:t>
            </a:r>
            <a:r>
              <a:rPr lang="en-US" i="1" dirty="0"/>
              <a:t>complexity? fluency?</a:t>
            </a:r>
            <a:r>
              <a:rPr lang="en-US" dirty="0"/>
              <a:t>)</a:t>
            </a:r>
          </a:p>
          <a:p>
            <a:r>
              <a:rPr lang="en-US" dirty="0"/>
              <a:t>In short: A ‘vague’ level of description…</a:t>
            </a:r>
          </a:p>
        </p:txBody>
      </p:sp>
    </p:spTree>
    <p:extLst>
      <p:ext uri="{BB962C8B-B14F-4D97-AF65-F5344CB8AC3E}">
        <p14:creationId xmlns:p14="http://schemas.microsoft.com/office/powerpoint/2010/main" val="1399770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16BBE-13D8-DB4D-9E0D-351B07DBC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Words per Noun Phrase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405D8FC-054D-C746-B238-24EFF2BC55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29457" y="2055060"/>
            <a:ext cx="5733085" cy="4314590"/>
          </a:xfrm>
        </p:spPr>
      </p:pic>
    </p:spTree>
    <p:extLst>
      <p:ext uri="{BB962C8B-B14F-4D97-AF65-F5344CB8AC3E}">
        <p14:creationId xmlns:p14="http://schemas.microsoft.com/office/powerpoint/2010/main" val="15277500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402A159-CA83-CD4A-8B46-74004488D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modification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521102-CEC7-E148-9E2B-AB2357826E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Premodifiers per noun phrase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5A6C3942-F9D5-644B-A40D-F65BFC3E309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39788" y="2874169"/>
            <a:ext cx="4216034" cy="3420000"/>
          </a:xfr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FA8A118-00D3-5B46-9B47-5026BF3D4F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err="1"/>
              <a:t>Postmodifiers</a:t>
            </a:r>
            <a:r>
              <a:rPr lang="en-US" dirty="0"/>
              <a:t> per noun phrase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EBEEEFAF-0003-124A-9FDE-C5E2F3932012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172200" y="2874169"/>
            <a:ext cx="4216034" cy="3420000"/>
          </a:xfr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B60E6B2-7D44-5345-A633-5150E3266C6F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752" y="5421125"/>
            <a:ext cx="892810" cy="734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002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68B74-1582-F641-A8A5-AE304A611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modification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3FDF11-6859-8444-A804-B1562893B0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Words per premodifier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F03153E-5BDC-C847-BBB5-77ED1400751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39788" y="2874169"/>
            <a:ext cx="4216034" cy="3420000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12F691-CAE6-0347-9352-00214CCF1A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Words per </a:t>
            </a:r>
            <a:r>
              <a:rPr lang="en-US" dirty="0" err="1"/>
              <a:t>postmodifier</a:t>
            </a:r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E3A6369D-D644-C542-BF53-7B30E8298FBB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172200" y="2874169"/>
            <a:ext cx="4216034" cy="3420000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6D5FDAE-BAE7-2844-888F-A3B3228405C8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752" y="5421125"/>
            <a:ext cx="892810" cy="734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9464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58FCB-481F-B748-9D1F-B0065A842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C184F9-718A-6941-B290-96E9B3AD4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Generic measures of syntax hide these patterns and are less educationally informative.</a:t>
            </a:r>
          </a:p>
        </p:txBody>
      </p:sp>
    </p:spTree>
    <p:extLst>
      <p:ext uri="{BB962C8B-B14F-4D97-AF65-F5344CB8AC3E}">
        <p14:creationId xmlns:p14="http://schemas.microsoft.com/office/powerpoint/2010/main" val="24810400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F0A692A-7482-8B4C-813D-53348E9CC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Authenticity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987D82-E3E7-B842-BA47-641AAB5286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5820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69845-C679-E843-B3EE-B8EC74FFC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QCL is observational &amp; authentic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6A93F1-8E3C-D746-9184-4E57B29E49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i="1" dirty="0"/>
          </a:p>
          <a:p>
            <a:endParaRPr lang="en-US" dirty="0"/>
          </a:p>
          <a:p>
            <a:r>
              <a:rPr lang="en-US" dirty="0"/>
              <a:t>QCL captures contextualized language in use.</a:t>
            </a:r>
            <a:endParaRPr lang="en-US" i="1" dirty="0"/>
          </a:p>
          <a:p>
            <a:r>
              <a:rPr lang="en-US" dirty="0"/>
              <a:t>Can be </a:t>
            </a:r>
            <a:r>
              <a:rPr lang="en-US" i="1" dirty="0"/>
              <a:t>educationally authentic</a:t>
            </a:r>
            <a:r>
              <a:rPr lang="en-US" dirty="0"/>
              <a:t>: i.e. texts are written as part of learners’ regular educational life, rather than elicited for research purposes.</a:t>
            </a:r>
          </a:p>
        </p:txBody>
      </p:sp>
    </p:spTree>
    <p:extLst>
      <p:ext uri="{BB962C8B-B14F-4D97-AF65-F5344CB8AC3E}">
        <p14:creationId xmlns:p14="http://schemas.microsoft.com/office/powerpoint/2010/main" val="3672358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4B49D-9DDF-DD43-A191-821B152C2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proficiency as contextual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B015FCC-961A-CC47-8777-616DE2EC3C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33967" y="2891117"/>
            <a:ext cx="3324064" cy="2493048"/>
          </a:xfrm>
        </p:spPr>
      </p:pic>
    </p:spTree>
    <p:extLst>
      <p:ext uri="{BB962C8B-B14F-4D97-AF65-F5344CB8AC3E}">
        <p14:creationId xmlns:p14="http://schemas.microsoft.com/office/powerpoint/2010/main" val="37886748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4B49D-9DDF-DD43-A191-821B152C2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proficiency as contextual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B015FCC-961A-CC47-8777-616DE2EC3C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33967" y="2891117"/>
            <a:ext cx="3324064" cy="2493048"/>
          </a:xfr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B01B91EA-9C1F-BD42-A1F8-79F60F0739FD}"/>
              </a:ext>
            </a:extLst>
          </p:cNvPr>
          <p:cNvSpPr/>
          <p:nvPr/>
        </p:nvSpPr>
        <p:spPr>
          <a:xfrm>
            <a:off x="1921565" y="1676568"/>
            <a:ext cx="8348869" cy="492214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3947BB-EC37-9F4A-9B98-458FBAE8A65F}"/>
              </a:ext>
            </a:extLst>
          </p:cNvPr>
          <p:cNvSpPr txBox="1"/>
          <p:nvPr/>
        </p:nvSpPr>
        <p:spPr>
          <a:xfrm>
            <a:off x="8030817" y="3379304"/>
            <a:ext cx="19745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comfortable chair/table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27DA38-7028-9344-A7C3-CF58B8601D93}"/>
              </a:ext>
            </a:extLst>
          </p:cNvPr>
          <p:cNvSpPr txBox="1"/>
          <p:nvPr/>
        </p:nvSpPr>
        <p:spPr>
          <a:xfrm>
            <a:off x="2463264" y="4346082"/>
            <a:ext cx="25631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word processor</a:t>
            </a:r>
          </a:p>
          <a:p>
            <a:r>
              <a:rPr lang="en-US" dirty="0"/>
              <a:t>internet connection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F921AD-C0B3-8242-9787-FC6A39E1241B}"/>
              </a:ext>
            </a:extLst>
          </p:cNvPr>
          <p:cNvSpPr txBox="1"/>
          <p:nvPr/>
        </p:nvSpPr>
        <p:spPr>
          <a:xfrm>
            <a:off x="8030817" y="4903304"/>
            <a:ext cx="1550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coffee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5210795-7721-E244-A63C-1C72143FBA12}"/>
              </a:ext>
            </a:extLst>
          </p:cNvPr>
          <p:cNvSpPr txBox="1"/>
          <p:nvPr/>
        </p:nvSpPr>
        <p:spPr>
          <a:xfrm>
            <a:off x="4121426" y="2160104"/>
            <a:ext cx="2756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sunshine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72BFF9E-A153-5249-8406-FA9F0B8B5EEA}"/>
              </a:ext>
            </a:extLst>
          </p:cNvPr>
          <p:cNvSpPr txBox="1"/>
          <p:nvPr/>
        </p:nvSpPr>
        <p:spPr>
          <a:xfrm>
            <a:off x="6612835" y="2160104"/>
            <a:ext cx="1815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café music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5A9D2D9-407F-8046-A3CA-3AFD27CE7618}"/>
              </a:ext>
            </a:extLst>
          </p:cNvPr>
          <p:cNvSpPr txBox="1"/>
          <p:nvPr/>
        </p:nvSpPr>
        <p:spPr>
          <a:xfrm>
            <a:off x="6626087" y="5529585"/>
            <a:ext cx="1789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telephone</a:t>
            </a:r>
          </a:p>
        </p:txBody>
      </p:sp>
    </p:spTree>
    <p:extLst>
      <p:ext uri="{BB962C8B-B14F-4D97-AF65-F5344CB8AC3E}">
        <p14:creationId xmlns:p14="http://schemas.microsoft.com/office/powerpoint/2010/main" val="34243915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4B49D-9DDF-DD43-A191-821B152C2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proficiency as contextual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B015FCC-961A-CC47-8777-616DE2EC3C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33967" y="2891117"/>
            <a:ext cx="3324064" cy="2493048"/>
          </a:xfr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B01B91EA-9C1F-BD42-A1F8-79F60F0739FD}"/>
              </a:ext>
            </a:extLst>
          </p:cNvPr>
          <p:cNvSpPr/>
          <p:nvPr/>
        </p:nvSpPr>
        <p:spPr>
          <a:xfrm>
            <a:off x="1921565" y="1676568"/>
            <a:ext cx="8348869" cy="492214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27DA38-7028-9344-A7C3-CF58B8601D93}"/>
              </a:ext>
            </a:extLst>
          </p:cNvPr>
          <p:cNvSpPr txBox="1"/>
          <p:nvPr/>
        </p:nvSpPr>
        <p:spPr>
          <a:xfrm>
            <a:off x="4526677" y="5686875"/>
            <a:ext cx="2563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research audience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F921AD-C0B3-8242-9787-FC6A39E1241B}"/>
              </a:ext>
            </a:extLst>
          </p:cNvPr>
          <p:cNvSpPr txBox="1"/>
          <p:nvPr/>
        </p:nvSpPr>
        <p:spPr>
          <a:xfrm>
            <a:off x="8028088" y="4261238"/>
            <a:ext cx="1871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corpus linguistics topic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5210795-7721-E244-A63C-1C72143FBA12}"/>
              </a:ext>
            </a:extLst>
          </p:cNvPr>
          <p:cNvSpPr txBox="1"/>
          <p:nvPr/>
        </p:nvSpPr>
        <p:spPr>
          <a:xfrm>
            <a:off x="2785684" y="4137641"/>
            <a:ext cx="2756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deadlines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72BFF9E-A153-5249-8406-FA9F0B8B5EEA}"/>
              </a:ext>
            </a:extLst>
          </p:cNvPr>
          <p:cNvSpPr txBox="1"/>
          <p:nvPr/>
        </p:nvSpPr>
        <p:spPr>
          <a:xfrm>
            <a:off x="5359387" y="2219075"/>
            <a:ext cx="2398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research article genre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AE97777-CEA8-FB48-B923-D8255483BDD2}"/>
              </a:ext>
            </a:extLst>
          </p:cNvPr>
          <p:cNvSpPr txBox="1"/>
          <p:nvPr/>
        </p:nvSpPr>
        <p:spPr>
          <a:xfrm>
            <a:off x="2855585" y="2905068"/>
            <a:ext cx="1606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English language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AE4212-3C20-6F46-B797-3FDCE7ECCB00}"/>
              </a:ext>
            </a:extLst>
          </p:cNvPr>
          <p:cNvSpPr txBox="1"/>
          <p:nvPr/>
        </p:nvSpPr>
        <p:spPr>
          <a:xfrm>
            <a:off x="8028088" y="2905068"/>
            <a:ext cx="1659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strong motivation</a:t>
            </a:r>
          </a:p>
        </p:txBody>
      </p:sp>
    </p:spTree>
    <p:extLst>
      <p:ext uri="{BB962C8B-B14F-4D97-AF65-F5344CB8AC3E}">
        <p14:creationId xmlns:p14="http://schemas.microsoft.com/office/powerpoint/2010/main" val="41610871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55847-EC89-4145-8F37-B44E37685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proficiency as a complex construct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BE2809-2112-A441-87F3-1095BA1A9F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69565" y="1690688"/>
            <a:ext cx="6452870" cy="4552262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DD22772-9C16-514C-A4CD-5E4C7A094C78}"/>
              </a:ext>
            </a:extLst>
          </p:cNvPr>
          <p:cNvSpPr txBox="1"/>
          <p:nvPr/>
        </p:nvSpPr>
        <p:spPr>
          <a:xfrm>
            <a:off x="8803341" y="6242950"/>
            <a:ext cx="2707341" cy="373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Grabe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Kaplan 1996</a:t>
            </a:r>
          </a:p>
        </p:txBody>
      </p:sp>
    </p:spTree>
    <p:extLst>
      <p:ext uri="{BB962C8B-B14F-4D97-AF65-F5344CB8AC3E}">
        <p14:creationId xmlns:p14="http://schemas.microsoft.com/office/powerpoint/2010/main" val="26698262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55847-EC89-4145-8F37-B44E37685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proficiency as a complex construct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BE2809-2112-A441-87F3-1095BA1A9F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69565" y="1690688"/>
            <a:ext cx="6452870" cy="4552262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DD22772-9C16-514C-A4CD-5E4C7A094C78}"/>
              </a:ext>
            </a:extLst>
          </p:cNvPr>
          <p:cNvSpPr txBox="1"/>
          <p:nvPr/>
        </p:nvSpPr>
        <p:spPr>
          <a:xfrm>
            <a:off x="8803341" y="6242950"/>
            <a:ext cx="2707341" cy="373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Grabe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Kaplan 1996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E5FFE2D-F59F-C740-8D59-946B56E835F6}"/>
              </a:ext>
            </a:extLst>
          </p:cNvPr>
          <p:cNvSpPr/>
          <p:nvPr/>
        </p:nvSpPr>
        <p:spPr>
          <a:xfrm>
            <a:off x="2503805" y="1233185"/>
            <a:ext cx="7408291" cy="5382768"/>
          </a:xfrm>
          <a:prstGeom prst="ellipse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E43C6B-0C97-1347-80E6-01F3A1FF9BAD}"/>
              </a:ext>
            </a:extLst>
          </p:cNvPr>
          <p:cNvSpPr txBox="1"/>
          <p:nvPr/>
        </p:nvSpPr>
        <p:spPr>
          <a:xfrm>
            <a:off x="9114503" y="1917290"/>
            <a:ext cx="194678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chemeClr val="accent1">
                    <a:lumMod val="75000"/>
                  </a:schemeClr>
                </a:solidFill>
              </a:rPr>
              <a:t>QCL</a:t>
            </a:r>
          </a:p>
        </p:txBody>
      </p:sp>
    </p:spTree>
    <p:extLst>
      <p:ext uri="{BB962C8B-B14F-4D97-AF65-F5344CB8AC3E}">
        <p14:creationId xmlns:p14="http://schemas.microsoft.com/office/powerpoint/2010/main" val="1039830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7D344-A832-2C48-AE3C-BD3D58B35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80244A-8BC4-594E-8C11-1E80745CFC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Corpus contains outputs from a complex and contextualized process.</a:t>
            </a:r>
          </a:p>
          <a:p>
            <a:r>
              <a:rPr lang="en-US" dirty="0"/>
              <a:t>This makes them authentic and contextually valid.</a:t>
            </a:r>
          </a:p>
          <a:p>
            <a:r>
              <a:rPr lang="en-US" dirty="0"/>
              <a:t>BUT: inferences to </a:t>
            </a:r>
            <a:r>
              <a:rPr lang="en-US" i="1" dirty="0"/>
              <a:t>individual proficiency </a:t>
            </a:r>
            <a:r>
              <a:rPr lang="en-US" dirty="0"/>
              <a:t>or to </a:t>
            </a:r>
            <a:r>
              <a:rPr lang="en-US" i="1" dirty="0"/>
              <a:t>linguistic constructs</a:t>
            </a:r>
            <a:r>
              <a:rPr lang="en-US" dirty="0"/>
              <a:t> are problematic.</a:t>
            </a:r>
          </a:p>
          <a:p>
            <a:r>
              <a:rPr lang="en-US" dirty="0"/>
              <a:t>For example…</a:t>
            </a:r>
          </a:p>
        </p:txBody>
      </p:sp>
    </p:spTree>
    <p:extLst>
      <p:ext uri="{BB962C8B-B14F-4D97-AF65-F5344CB8AC3E}">
        <p14:creationId xmlns:p14="http://schemas.microsoft.com/office/powerpoint/2010/main" val="2953408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887E09-9681-7347-B37E-4C1B7CCFA1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Should </a:t>
            </a:r>
            <a:r>
              <a:rPr lang="en-US" dirty="0" err="1"/>
              <a:t>Sbungab</a:t>
            </a:r>
            <a:r>
              <a:rPr lang="en-US" dirty="0"/>
              <a:t> </a:t>
            </a:r>
            <a:r>
              <a:rPr lang="en-US" dirty="0" err="1"/>
              <a:t>lifundur</a:t>
            </a:r>
            <a:r>
              <a:rPr lang="en-US" dirty="0"/>
              <a:t> The see? We have been discussing whether </a:t>
            </a:r>
            <a:r>
              <a:rPr lang="en-US" dirty="0" err="1"/>
              <a:t>Sbanchbab</a:t>
            </a:r>
            <a:r>
              <a:rPr lang="en-US" dirty="0"/>
              <a:t> should </a:t>
            </a:r>
            <a:r>
              <a:rPr lang="en-US" dirty="0" err="1"/>
              <a:t>lif</a:t>
            </a:r>
            <a:r>
              <a:rPr lang="en-US" dirty="0"/>
              <a:t> under the sea.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Many people believe that </a:t>
            </a:r>
            <a:r>
              <a:rPr lang="en-US" dirty="0" err="1"/>
              <a:t>Sbonchbab</a:t>
            </a:r>
            <a:r>
              <a:rPr lang="en-US" dirty="0"/>
              <a:t> should live </a:t>
            </a:r>
            <a:r>
              <a:rPr lang="en-US" dirty="0" err="1"/>
              <a:t>undur</a:t>
            </a:r>
            <a:r>
              <a:rPr lang="en-US" dirty="0"/>
              <a:t> the sea because </a:t>
            </a:r>
            <a:r>
              <a:rPr lang="en-US" dirty="0" err="1"/>
              <a:t>fersly</a:t>
            </a:r>
            <a:r>
              <a:rPr lang="en-US" dirty="0"/>
              <a:t> </a:t>
            </a:r>
            <a:r>
              <a:rPr lang="en-US" dirty="0" err="1"/>
              <a:t>Sbonbob</a:t>
            </a:r>
            <a:r>
              <a:rPr lang="en-US" dirty="0"/>
              <a:t> can </a:t>
            </a:r>
            <a:r>
              <a:rPr lang="en-US" dirty="0" err="1"/>
              <a:t>sacup</a:t>
            </a:r>
            <a:r>
              <a:rPr lang="en-US" dirty="0"/>
              <a:t> the sea and </a:t>
            </a:r>
            <a:r>
              <a:rPr lang="en-US" dirty="0" err="1"/>
              <a:t>secle</a:t>
            </a:r>
            <a:r>
              <a:rPr lang="en-US" dirty="0"/>
              <a:t> </a:t>
            </a:r>
            <a:r>
              <a:rPr lang="en-US" dirty="0" err="1"/>
              <a:t>Sbanbab</a:t>
            </a:r>
            <a:r>
              <a:rPr lang="en-US" dirty="0"/>
              <a:t> can </a:t>
            </a:r>
            <a:r>
              <a:rPr lang="en-US" dirty="0" err="1"/>
              <a:t>clen</a:t>
            </a:r>
            <a:r>
              <a:rPr lang="en-US" dirty="0"/>
              <a:t> the </a:t>
            </a:r>
            <a:r>
              <a:rPr lang="en-US" dirty="0" err="1"/>
              <a:t>racs</a:t>
            </a:r>
            <a:r>
              <a:rPr lang="en-US" dirty="0"/>
              <a:t>. on the </a:t>
            </a:r>
            <a:r>
              <a:rPr lang="en-US" dirty="0" err="1"/>
              <a:t>uver</a:t>
            </a:r>
            <a:r>
              <a:rPr lang="en-US" dirty="0"/>
              <a:t> hand many </a:t>
            </a:r>
            <a:r>
              <a:rPr lang="en-US" dirty="0" err="1"/>
              <a:t>dat</a:t>
            </a:r>
            <a:r>
              <a:rPr lang="en-US" dirty="0"/>
              <a:t> </a:t>
            </a:r>
            <a:r>
              <a:rPr lang="en-US" dirty="0" err="1"/>
              <a:t>blef</a:t>
            </a:r>
            <a:r>
              <a:rPr lang="en-US" dirty="0"/>
              <a:t> that </a:t>
            </a:r>
            <a:r>
              <a:rPr lang="en-US" dirty="0" err="1"/>
              <a:t>Sbongbab</a:t>
            </a:r>
            <a:r>
              <a:rPr lang="en-US" dirty="0"/>
              <a:t> should not live under the sea because he </a:t>
            </a:r>
            <a:r>
              <a:rPr lang="en-US" dirty="0" err="1"/>
              <a:t>isent</a:t>
            </a:r>
            <a:r>
              <a:rPr lang="en-US" dirty="0"/>
              <a:t> a fish and he </a:t>
            </a:r>
            <a:r>
              <a:rPr lang="en-US" dirty="0" err="1"/>
              <a:t>lifs</a:t>
            </a:r>
            <a:r>
              <a:rPr lang="en-US" dirty="0"/>
              <a:t> in a </a:t>
            </a:r>
            <a:r>
              <a:rPr lang="en-US" dirty="0" err="1"/>
              <a:t>haus</a:t>
            </a:r>
            <a:r>
              <a:rPr lang="en-US" dirty="0"/>
              <a:t> and </a:t>
            </a:r>
            <a:r>
              <a:rPr lang="en-US" dirty="0" err="1"/>
              <a:t>lifs</a:t>
            </a:r>
            <a:r>
              <a:rPr lang="en-US" dirty="0"/>
              <a:t> </a:t>
            </a:r>
            <a:r>
              <a:rPr lang="en-US" dirty="0" err="1"/>
              <a:t>bsid</a:t>
            </a:r>
            <a:r>
              <a:rPr lang="en-US" dirty="0"/>
              <a:t> the sea.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 conclusion there are many great reasons for and against </a:t>
            </a:r>
            <a:r>
              <a:rPr lang="en-US" dirty="0" err="1"/>
              <a:t>wefer</a:t>
            </a:r>
            <a:r>
              <a:rPr lang="en-US" dirty="0"/>
              <a:t> </a:t>
            </a:r>
            <a:r>
              <a:rPr lang="en-US" dirty="0" err="1"/>
              <a:t>Sbongbob</a:t>
            </a:r>
            <a:r>
              <a:rPr lang="en-US" dirty="0"/>
              <a:t> should </a:t>
            </a:r>
            <a:r>
              <a:rPr lang="en-US" dirty="0" err="1"/>
              <a:t>lif</a:t>
            </a:r>
            <a:r>
              <a:rPr lang="en-US" dirty="0"/>
              <a:t> under The sea. but I </a:t>
            </a:r>
            <a:r>
              <a:rPr lang="en-US" dirty="0" err="1"/>
              <a:t>blef</a:t>
            </a:r>
            <a:r>
              <a:rPr lang="en-US" dirty="0"/>
              <a:t> that </a:t>
            </a:r>
            <a:r>
              <a:rPr lang="en-US" dirty="0" err="1"/>
              <a:t>Sbongbob</a:t>
            </a:r>
            <a:r>
              <a:rPr lang="en-US" dirty="0"/>
              <a:t> should </a:t>
            </a:r>
            <a:r>
              <a:rPr lang="en-US" dirty="0" err="1"/>
              <a:t>lif</a:t>
            </a:r>
            <a:r>
              <a:rPr lang="en-US" dirty="0"/>
              <a:t> under the sea because </a:t>
            </a:r>
            <a:r>
              <a:rPr lang="en-US" dirty="0" err="1"/>
              <a:t>thas</a:t>
            </a:r>
            <a:r>
              <a:rPr lang="en-US" dirty="0"/>
              <a:t> </a:t>
            </a:r>
            <a:r>
              <a:rPr lang="en-US" dirty="0" err="1"/>
              <a:t>wer</a:t>
            </a:r>
            <a:r>
              <a:rPr lang="en-US" dirty="0"/>
              <a:t> </a:t>
            </a:r>
            <a:r>
              <a:rPr lang="en-US" dirty="0" err="1"/>
              <a:t>hes</a:t>
            </a:r>
            <a:r>
              <a:rPr lang="en-US" dirty="0"/>
              <a:t> home is.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C2186C0-5A3D-1C4A-A64E-A85AE888B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Teacher influence</a:t>
            </a:r>
          </a:p>
        </p:txBody>
      </p:sp>
    </p:spTree>
    <p:extLst>
      <p:ext uri="{BB962C8B-B14F-4D97-AF65-F5344CB8AC3E}">
        <p14:creationId xmlns:p14="http://schemas.microsoft.com/office/powerpoint/2010/main" val="13791881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887E09-9681-7347-B37E-4C1B7CCFA1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Should </a:t>
            </a:r>
            <a:r>
              <a:rPr lang="en-US" dirty="0" err="1"/>
              <a:t>Sbungab</a:t>
            </a:r>
            <a:r>
              <a:rPr lang="en-US" dirty="0"/>
              <a:t> </a:t>
            </a:r>
            <a:r>
              <a:rPr lang="en-US" dirty="0" err="1"/>
              <a:t>lifundur</a:t>
            </a:r>
            <a:r>
              <a:rPr lang="en-US" dirty="0"/>
              <a:t> The see? </a:t>
            </a:r>
            <a:r>
              <a:rPr lang="en-US" b="1" dirty="0"/>
              <a:t>We have been discussing whether </a:t>
            </a:r>
            <a:r>
              <a:rPr lang="en-US" dirty="0" err="1"/>
              <a:t>Sbanchbab</a:t>
            </a:r>
            <a:r>
              <a:rPr lang="en-US" dirty="0"/>
              <a:t> should </a:t>
            </a:r>
            <a:r>
              <a:rPr lang="en-US" dirty="0" err="1"/>
              <a:t>lif</a:t>
            </a:r>
            <a:r>
              <a:rPr lang="en-US" dirty="0"/>
              <a:t> under the sea.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Many people believe that </a:t>
            </a:r>
            <a:r>
              <a:rPr lang="en-US" dirty="0" err="1"/>
              <a:t>Sbonchbab</a:t>
            </a:r>
            <a:r>
              <a:rPr lang="en-US" dirty="0"/>
              <a:t> should live </a:t>
            </a:r>
            <a:r>
              <a:rPr lang="en-US" dirty="0" err="1"/>
              <a:t>undur</a:t>
            </a:r>
            <a:r>
              <a:rPr lang="en-US" dirty="0"/>
              <a:t> the sea because </a:t>
            </a:r>
            <a:r>
              <a:rPr lang="en-US" b="1" dirty="0" err="1"/>
              <a:t>fersly</a:t>
            </a:r>
            <a:r>
              <a:rPr lang="en-US" dirty="0"/>
              <a:t> </a:t>
            </a:r>
            <a:r>
              <a:rPr lang="en-US" dirty="0" err="1"/>
              <a:t>Sbonbob</a:t>
            </a:r>
            <a:r>
              <a:rPr lang="en-US" dirty="0"/>
              <a:t> can </a:t>
            </a:r>
            <a:r>
              <a:rPr lang="en-US" dirty="0" err="1"/>
              <a:t>sacup</a:t>
            </a:r>
            <a:r>
              <a:rPr lang="en-US" dirty="0"/>
              <a:t> the sea and </a:t>
            </a:r>
            <a:r>
              <a:rPr lang="en-US" b="1" dirty="0" err="1"/>
              <a:t>secle</a:t>
            </a:r>
            <a:r>
              <a:rPr lang="en-US" dirty="0"/>
              <a:t> </a:t>
            </a:r>
            <a:r>
              <a:rPr lang="en-US" dirty="0" err="1"/>
              <a:t>Sbanbab</a:t>
            </a:r>
            <a:r>
              <a:rPr lang="en-US" dirty="0"/>
              <a:t> can </a:t>
            </a:r>
            <a:r>
              <a:rPr lang="en-US" dirty="0" err="1"/>
              <a:t>clen</a:t>
            </a:r>
            <a:r>
              <a:rPr lang="en-US" dirty="0"/>
              <a:t> the </a:t>
            </a:r>
            <a:r>
              <a:rPr lang="en-US" dirty="0" err="1"/>
              <a:t>racs</a:t>
            </a:r>
            <a:r>
              <a:rPr lang="en-US" dirty="0"/>
              <a:t>. </a:t>
            </a:r>
            <a:r>
              <a:rPr lang="en-US" b="1" dirty="0"/>
              <a:t>on the </a:t>
            </a:r>
            <a:r>
              <a:rPr lang="en-US" b="1" dirty="0" err="1"/>
              <a:t>uver</a:t>
            </a:r>
            <a:r>
              <a:rPr lang="en-US" b="1" dirty="0"/>
              <a:t> hand many </a:t>
            </a:r>
            <a:r>
              <a:rPr lang="en-US" b="1" dirty="0" err="1"/>
              <a:t>dat</a:t>
            </a:r>
            <a:r>
              <a:rPr lang="en-US" b="1" dirty="0"/>
              <a:t> </a:t>
            </a:r>
            <a:r>
              <a:rPr lang="en-US" b="1" dirty="0" err="1"/>
              <a:t>blef</a:t>
            </a:r>
            <a:r>
              <a:rPr lang="en-US" b="1" dirty="0"/>
              <a:t> that </a:t>
            </a:r>
            <a:r>
              <a:rPr lang="en-US" dirty="0" err="1"/>
              <a:t>Sbongbab</a:t>
            </a:r>
            <a:r>
              <a:rPr lang="en-US" dirty="0"/>
              <a:t> should not live under the sea because he </a:t>
            </a:r>
            <a:r>
              <a:rPr lang="en-US" dirty="0" err="1"/>
              <a:t>isent</a:t>
            </a:r>
            <a:r>
              <a:rPr lang="en-US" dirty="0"/>
              <a:t> a fish and he </a:t>
            </a:r>
            <a:r>
              <a:rPr lang="en-US" dirty="0" err="1"/>
              <a:t>lifs</a:t>
            </a:r>
            <a:r>
              <a:rPr lang="en-US" dirty="0"/>
              <a:t> in a </a:t>
            </a:r>
            <a:r>
              <a:rPr lang="en-US" dirty="0" err="1"/>
              <a:t>haus</a:t>
            </a:r>
            <a:r>
              <a:rPr lang="en-US" dirty="0"/>
              <a:t> and </a:t>
            </a:r>
            <a:r>
              <a:rPr lang="en-US" dirty="0" err="1"/>
              <a:t>lifs</a:t>
            </a:r>
            <a:r>
              <a:rPr lang="en-US" dirty="0"/>
              <a:t> </a:t>
            </a:r>
            <a:r>
              <a:rPr lang="en-US" dirty="0" err="1"/>
              <a:t>bsid</a:t>
            </a:r>
            <a:r>
              <a:rPr lang="en-US" dirty="0"/>
              <a:t> the sea.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in conclusion there are many great reasons for and against </a:t>
            </a:r>
            <a:r>
              <a:rPr lang="en-US" dirty="0" err="1"/>
              <a:t>wefer</a:t>
            </a:r>
            <a:r>
              <a:rPr lang="en-US" dirty="0"/>
              <a:t> </a:t>
            </a:r>
            <a:r>
              <a:rPr lang="en-US" dirty="0" err="1"/>
              <a:t>Sbongbob</a:t>
            </a:r>
            <a:r>
              <a:rPr lang="en-US" dirty="0"/>
              <a:t> should </a:t>
            </a:r>
            <a:r>
              <a:rPr lang="en-US" dirty="0" err="1"/>
              <a:t>lif</a:t>
            </a:r>
            <a:r>
              <a:rPr lang="en-US" dirty="0"/>
              <a:t> under The sea. but I </a:t>
            </a:r>
            <a:r>
              <a:rPr lang="en-US" dirty="0" err="1"/>
              <a:t>blef</a:t>
            </a:r>
            <a:r>
              <a:rPr lang="en-US" dirty="0"/>
              <a:t> that </a:t>
            </a:r>
            <a:r>
              <a:rPr lang="en-US" dirty="0" err="1"/>
              <a:t>Sbongbob</a:t>
            </a:r>
            <a:r>
              <a:rPr lang="en-US" dirty="0"/>
              <a:t> should </a:t>
            </a:r>
            <a:r>
              <a:rPr lang="en-US" dirty="0" err="1"/>
              <a:t>lif</a:t>
            </a:r>
            <a:r>
              <a:rPr lang="en-US" dirty="0"/>
              <a:t> under the sea because </a:t>
            </a:r>
            <a:r>
              <a:rPr lang="en-US" dirty="0" err="1"/>
              <a:t>thas</a:t>
            </a:r>
            <a:r>
              <a:rPr lang="en-US" dirty="0"/>
              <a:t> </a:t>
            </a:r>
            <a:r>
              <a:rPr lang="en-US" dirty="0" err="1"/>
              <a:t>wer</a:t>
            </a:r>
            <a:r>
              <a:rPr lang="en-US" dirty="0"/>
              <a:t> </a:t>
            </a:r>
            <a:r>
              <a:rPr lang="en-US" dirty="0" err="1"/>
              <a:t>hes</a:t>
            </a:r>
            <a:r>
              <a:rPr lang="en-US" dirty="0"/>
              <a:t> home is.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C2186C0-5A3D-1C4A-A64E-A85AE888B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Teacher influence</a:t>
            </a:r>
          </a:p>
        </p:txBody>
      </p:sp>
    </p:spTree>
    <p:extLst>
      <p:ext uri="{BB962C8B-B14F-4D97-AF65-F5344CB8AC3E}">
        <p14:creationId xmlns:p14="http://schemas.microsoft.com/office/powerpoint/2010/main" val="11586090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29323-5B1C-5846-8E8A-8726B9131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Teacher influence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72DDB1-B8F7-7B4E-A53C-0C523D7444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Should the </a:t>
            </a:r>
            <a:r>
              <a:rPr lang="en-US" dirty="0" err="1"/>
              <a:t>Spangebob</a:t>
            </a:r>
            <a:r>
              <a:rPr lang="en-US" dirty="0"/>
              <a:t> liv </a:t>
            </a:r>
            <a:r>
              <a:rPr lang="en-US" dirty="0" err="1"/>
              <a:t>ande</a:t>
            </a:r>
            <a:r>
              <a:rPr lang="en-US" dirty="0"/>
              <a:t> de </a:t>
            </a:r>
            <a:r>
              <a:rPr lang="en-US" dirty="0" err="1"/>
              <a:t>si</a:t>
            </a:r>
            <a:r>
              <a:rPr lang="en-US" dirty="0"/>
              <a:t>? We have been </a:t>
            </a:r>
            <a:r>
              <a:rPr lang="en-US" dirty="0" err="1"/>
              <a:t>discussting</a:t>
            </a:r>
            <a:r>
              <a:rPr lang="en-US" dirty="0"/>
              <a:t> </a:t>
            </a:r>
            <a:r>
              <a:rPr lang="en-US" dirty="0" err="1"/>
              <a:t>whetheer</a:t>
            </a:r>
            <a:r>
              <a:rPr lang="en-US" dirty="0"/>
              <a:t> </a:t>
            </a:r>
            <a:r>
              <a:rPr lang="en-US" dirty="0" err="1"/>
              <a:t>Spongbob</a:t>
            </a:r>
            <a:r>
              <a:rPr lang="en-US" dirty="0"/>
              <a:t> should live under the sea.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Many people believe that </a:t>
            </a:r>
            <a:r>
              <a:rPr lang="en-US" dirty="0" err="1"/>
              <a:t>Spongbok</a:t>
            </a:r>
            <a:r>
              <a:rPr lang="en-US" dirty="0"/>
              <a:t> should live </a:t>
            </a:r>
            <a:r>
              <a:rPr lang="en-US" dirty="0" err="1"/>
              <a:t>ander</a:t>
            </a:r>
            <a:r>
              <a:rPr lang="en-US" dirty="0"/>
              <a:t> the see, </a:t>
            </a:r>
            <a:r>
              <a:rPr lang="en-US" dirty="0" err="1"/>
              <a:t>bicase</a:t>
            </a:r>
            <a:r>
              <a:rPr lang="en-US" dirty="0"/>
              <a:t> firstly he soaks up water. </a:t>
            </a:r>
            <a:r>
              <a:rPr lang="en-US" dirty="0" err="1"/>
              <a:t>Secenly</a:t>
            </a:r>
            <a:r>
              <a:rPr lang="en-US" dirty="0"/>
              <a:t> hi wash the rocs in the see. On the </a:t>
            </a:r>
            <a:r>
              <a:rPr lang="en-US" dirty="0" err="1"/>
              <a:t>adh</a:t>
            </a:r>
            <a:r>
              <a:rPr lang="en-US" dirty="0"/>
              <a:t> </a:t>
            </a:r>
            <a:r>
              <a:rPr lang="en-US" dirty="0" err="1"/>
              <a:t>meni</a:t>
            </a:r>
            <a:r>
              <a:rPr lang="en-US" dirty="0"/>
              <a:t> pepo </a:t>
            </a:r>
            <a:r>
              <a:rPr lang="en-US" dirty="0" err="1"/>
              <a:t>beliv</a:t>
            </a:r>
            <a:r>
              <a:rPr lang="en-US" dirty="0"/>
              <a:t> he shut not liv in the see </a:t>
            </a:r>
            <a:r>
              <a:rPr lang="en-US" dirty="0" err="1"/>
              <a:t>bicoss</a:t>
            </a:r>
            <a:r>
              <a:rPr lang="en-US" dirty="0"/>
              <a:t> hi is not e </a:t>
            </a:r>
            <a:r>
              <a:rPr lang="en-US" dirty="0" err="1"/>
              <a:t>fihs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 conclusion there are many great reasons for and against for  </a:t>
            </a:r>
            <a:r>
              <a:rPr lang="en-US" dirty="0" err="1"/>
              <a:t>spong</a:t>
            </a:r>
            <a:r>
              <a:rPr lang="en-US" dirty="0"/>
              <a:t> </a:t>
            </a:r>
            <a:r>
              <a:rPr lang="en-US" dirty="0" err="1"/>
              <a:t>bov</a:t>
            </a:r>
            <a:r>
              <a:rPr lang="en-US" dirty="0"/>
              <a:t> should liv </a:t>
            </a:r>
            <a:r>
              <a:rPr lang="en-US" dirty="0" err="1"/>
              <a:t>andr</a:t>
            </a:r>
            <a:r>
              <a:rPr lang="en-US" dirty="0"/>
              <a:t> the see </a:t>
            </a:r>
            <a:r>
              <a:rPr lang="en-US" dirty="0" err="1"/>
              <a:t>bicos</a:t>
            </a:r>
            <a:r>
              <a:rPr lang="en-US" dirty="0"/>
              <a:t> </a:t>
            </a:r>
            <a:r>
              <a:rPr lang="en-US" dirty="0" err="1"/>
              <a:t>deris</a:t>
            </a:r>
            <a:r>
              <a:rPr lang="en-US" dirty="0"/>
              <a:t> hi </a:t>
            </a:r>
            <a:r>
              <a:rPr lang="en-US" dirty="0" err="1"/>
              <a:t>hous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Wat do </a:t>
            </a:r>
            <a:r>
              <a:rPr lang="en-US" dirty="0" err="1"/>
              <a:t>uia</a:t>
            </a:r>
            <a:r>
              <a:rPr lang="en-US" dirty="0"/>
              <a:t> </a:t>
            </a:r>
            <a:r>
              <a:rPr lang="en-US" dirty="0" err="1"/>
              <a:t>finc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652554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21CA3-063D-F24A-B2AB-43F9871EA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Teacher influence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52DAE1-66E8-404C-889A-721C8A3A1F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Should school bi open 5 days a week?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We have ben discussing Whether school should be open 5 days a week?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Many people </a:t>
            </a:r>
            <a:r>
              <a:rPr lang="en-US" dirty="0" err="1"/>
              <a:t>belive</a:t>
            </a:r>
            <a:r>
              <a:rPr lang="en-US" dirty="0"/>
              <a:t> that school should be open 5 days a week because firstly, we learn more in the </a:t>
            </a:r>
            <a:r>
              <a:rPr lang="en-US" dirty="0" err="1"/>
              <a:t>closs</a:t>
            </a:r>
            <a:r>
              <a:rPr lang="en-US" dirty="0"/>
              <a:t> rum. </a:t>
            </a:r>
            <a:r>
              <a:rPr lang="en-US" dirty="0" err="1"/>
              <a:t>Secandly</a:t>
            </a:r>
            <a:r>
              <a:rPr lang="en-US" dirty="0"/>
              <a:t>, we get to see our friends more. On the </a:t>
            </a:r>
            <a:r>
              <a:rPr lang="en-US" dirty="0" err="1"/>
              <a:t>adhand</a:t>
            </a:r>
            <a:r>
              <a:rPr lang="en-US" dirty="0"/>
              <a:t> </a:t>
            </a:r>
            <a:r>
              <a:rPr lang="en-US" dirty="0" err="1"/>
              <a:t>mani</a:t>
            </a:r>
            <a:r>
              <a:rPr lang="en-US" dirty="0"/>
              <a:t> people </a:t>
            </a:r>
            <a:r>
              <a:rPr lang="en-US" dirty="0" err="1"/>
              <a:t>beliv</a:t>
            </a:r>
            <a:r>
              <a:rPr lang="en-US" dirty="0"/>
              <a:t> school shouldn't be open 5 </a:t>
            </a:r>
            <a:r>
              <a:rPr lang="en-US" dirty="0" err="1"/>
              <a:t>deys</a:t>
            </a:r>
            <a:r>
              <a:rPr lang="en-US" dirty="0"/>
              <a:t> a week. the cis want </a:t>
            </a:r>
            <a:r>
              <a:rPr lang="en-US" dirty="0" err="1"/>
              <a:t>mor</a:t>
            </a:r>
            <a:r>
              <a:rPr lang="en-US" dirty="0"/>
              <a:t> </a:t>
            </a:r>
            <a:r>
              <a:rPr lang="en-US" dirty="0" err="1"/>
              <a:t>taym</a:t>
            </a:r>
            <a:r>
              <a:rPr lang="en-US" dirty="0"/>
              <a:t> to play withe toys.</a:t>
            </a:r>
          </a:p>
        </p:txBody>
      </p:sp>
    </p:spTree>
    <p:extLst>
      <p:ext uri="{BB962C8B-B14F-4D97-AF65-F5344CB8AC3E}">
        <p14:creationId xmlns:p14="http://schemas.microsoft.com/office/powerpoint/2010/main" val="220653805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55089-6493-FB45-8FEE-4085ECA63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influence: Adverbial clause frequency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170059-2BF0-4745-BD5F-DA6826255C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00041E-5EB0-174E-B118-C2F721C88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300" y="1690688"/>
            <a:ext cx="10604500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2954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55089-6493-FB45-8FEE-4085ECA63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influence: Adverbial clause frequency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170059-2BF0-4745-BD5F-DA6826255C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00041E-5EB0-174E-B118-C2F721C88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300" y="1690688"/>
            <a:ext cx="10604500" cy="4495800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D38D7D65-D515-7840-8BDD-8768E2E97F63}"/>
              </a:ext>
            </a:extLst>
          </p:cNvPr>
          <p:cNvSpPr/>
          <p:nvPr/>
        </p:nvSpPr>
        <p:spPr>
          <a:xfrm>
            <a:off x="1379621" y="2646948"/>
            <a:ext cx="1459832" cy="1251284"/>
          </a:xfrm>
          <a:prstGeom prst="ellipse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5D61EB-2E1E-DB40-95E0-2940E6241591}"/>
              </a:ext>
            </a:extLst>
          </p:cNvPr>
          <p:cNvSpPr txBox="1"/>
          <p:nvPr/>
        </p:nvSpPr>
        <p:spPr>
          <a:xfrm>
            <a:off x="2695073" y="2637423"/>
            <a:ext cx="415490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chemeClr val="accent1">
                    <a:lumMod val="75000"/>
                  </a:schemeClr>
                </a:solidFill>
              </a:rPr>
              <a:t>What explains this jump?</a:t>
            </a:r>
          </a:p>
        </p:txBody>
      </p:sp>
    </p:spTree>
    <p:extLst>
      <p:ext uri="{BB962C8B-B14F-4D97-AF65-F5344CB8AC3E}">
        <p14:creationId xmlns:p14="http://schemas.microsoft.com/office/powerpoint/2010/main" val="395482021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A59E8-89C5-D441-A0F0-4379E726C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specifically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30E8777-7ED3-DE45-8F6E-8E20D29E7F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75220" y="2021305"/>
            <a:ext cx="6441560" cy="3864936"/>
          </a:xfrm>
        </p:spPr>
      </p:pic>
    </p:spTree>
    <p:extLst>
      <p:ext uri="{BB962C8B-B14F-4D97-AF65-F5344CB8AC3E}">
        <p14:creationId xmlns:p14="http://schemas.microsoft.com/office/powerpoint/2010/main" val="9600571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D4445-1A90-6340-9924-497F72EEF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Science Writing Tasks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8A7018-C7D4-F74F-BABA-7BD7E0C134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i="1" dirty="0"/>
              <a:t>Typical Year 9 tasks</a:t>
            </a:r>
            <a:endParaRPr lang="en-US" b="1" i="1" dirty="0"/>
          </a:p>
          <a:p>
            <a:r>
              <a:rPr lang="en-US" b="1" dirty="0"/>
              <a:t>Describe</a:t>
            </a:r>
            <a:r>
              <a:rPr lang="en-US" dirty="0"/>
              <a:t> how </a:t>
            </a:r>
            <a:r>
              <a:rPr lang="en-US" dirty="0" err="1"/>
              <a:t>Thashan</a:t>
            </a:r>
            <a:r>
              <a:rPr lang="en-US" dirty="0"/>
              <a:t> is investigating the strength of electromagnets</a:t>
            </a:r>
          </a:p>
          <a:p>
            <a:r>
              <a:rPr lang="en-US" dirty="0"/>
              <a:t>A </a:t>
            </a:r>
            <a:r>
              <a:rPr lang="en-US" b="1" dirty="0"/>
              <a:t>report</a:t>
            </a:r>
            <a:r>
              <a:rPr lang="en-US" dirty="0"/>
              <a:t> on an investigation into the properties of bouncing balls</a:t>
            </a:r>
          </a:p>
          <a:p>
            <a:pPr marL="0" indent="0">
              <a:buNone/>
            </a:pPr>
            <a:r>
              <a:rPr lang="en-US" i="1" dirty="0"/>
              <a:t>Typical Year 11 tasks</a:t>
            </a:r>
          </a:p>
          <a:p>
            <a:r>
              <a:rPr lang="en-US" dirty="0"/>
              <a:t>Look at the energy flow through the food chain…Explain how energy is lost from this food chain and </a:t>
            </a:r>
            <a:r>
              <a:rPr lang="en-US" b="1" dirty="0"/>
              <a:t>why</a:t>
            </a:r>
            <a:r>
              <a:rPr lang="en-US" dirty="0"/>
              <a:t> this limits the length of the food chain</a:t>
            </a:r>
          </a:p>
          <a:p>
            <a:r>
              <a:rPr lang="en-US" dirty="0"/>
              <a:t>Describe the similarities and differences between Graph A and Graph B and </a:t>
            </a:r>
            <a:r>
              <a:rPr lang="en-US" b="1" dirty="0"/>
              <a:t>suggest reasons </a:t>
            </a:r>
            <a:r>
              <a:rPr lang="en-US" dirty="0"/>
              <a:t>for these</a:t>
            </a:r>
            <a:r>
              <a:rPr lang="en-US" i="1" dirty="0"/>
              <a:t> </a:t>
            </a:r>
            <a:r>
              <a:rPr lang="en-US" dirty="0"/>
              <a:t>differences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838127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EA61B-5CA8-2B48-AE7A-AED705D65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C8A62A-F21A-4743-A87D-6C49437FA1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Writing often strongly influenced by teacher input</a:t>
            </a:r>
          </a:p>
          <a:p>
            <a:r>
              <a:rPr lang="en-US" dirty="0"/>
              <a:t>Differing text types/topics/performance conditions across age groups</a:t>
            </a:r>
          </a:p>
          <a:p>
            <a:r>
              <a:rPr lang="en-US" dirty="0"/>
              <a:t>Corpus data show </a:t>
            </a:r>
            <a:r>
              <a:rPr lang="en-US" i="1" dirty="0"/>
              <a:t>proficiency in context</a:t>
            </a:r>
          </a:p>
          <a:p>
            <a:pPr lvl="1"/>
            <a:r>
              <a:rPr lang="en-US" dirty="0"/>
              <a:t>we learn simultaneously about development in learners and </a:t>
            </a:r>
            <a:r>
              <a:rPr lang="en-US" i="1" dirty="0"/>
              <a:t>development of contexts</a:t>
            </a:r>
            <a:r>
              <a:rPr lang="en-US" dirty="0"/>
              <a:t>, and these often cannot be separated.</a:t>
            </a:r>
          </a:p>
        </p:txBody>
      </p:sp>
    </p:spTree>
    <p:extLst>
      <p:ext uri="{BB962C8B-B14F-4D97-AF65-F5344CB8AC3E}">
        <p14:creationId xmlns:p14="http://schemas.microsoft.com/office/powerpoint/2010/main" val="352568978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BB881-77B9-C843-A25D-82C7B4426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70045A-6ADF-EB43-9063-B5A7D161C4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Quantitative corpus linguistic methods have strong potential to inform our understanding of writing development in pedagogically useful ways.</a:t>
            </a:r>
          </a:p>
          <a:p>
            <a:r>
              <a:rPr lang="en-US" dirty="0"/>
              <a:t>BUT:</a:t>
            </a:r>
          </a:p>
          <a:p>
            <a:pPr lvl="1"/>
            <a:r>
              <a:rPr lang="en-US" dirty="0"/>
              <a:t>We need to be careful in our choice of linguistic constructs:</a:t>
            </a:r>
          </a:p>
          <a:p>
            <a:pPr lvl="2"/>
            <a:r>
              <a:rPr lang="en-US" dirty="0"/>
              <a:t>Consistent and explicit operationalization &amp; theorization</a:t>
            </a:r>
          </a:p>
          <a:p>
            <a:pPr lvl="2"/>
            <a:r>
              <a:rPr lang="en-US" dirty="0"/>
              <a:t>Pedagogically informative: tension between specificity and generalizability</a:t>
            </a:r>
          </a:p>
          <a:p>
            <a:pPr lvl="1"/>
            <a:r>
              <a:rPr lang="en-US" dirty="0"/>
              <a:t>We need to be careful in our inferences:</a:t>
            </a:r>
          </a:p>
          <a:p>
            <a:pPr lvl="2"/>
            <a:r>
              <a:rPr lang="en-US" dirty="0"/>
              <a:t>Authenticity as both strength and limitation</a:t>
            </a:r>
          </a:p>
          <a:p>
            <a:pPr lvl="2"/>
            <a:endParaRPr lang="en-US" dirty="0"/>
          </a:p>
          <a:p>
            <a:pPr lvl="2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46502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oE Corporate Powerpoint2.jpg">
            <a:extLst>
              <a:ext uri="{FF2B5EF4-FFF2-40B4-BE49-F238E27FC236}">
                <a16:creationId xmlns:a16="http://schemas.microsoft.com/office/drawing/2014/main" id="{24BA3161-786A-B349-8F45-F04FF86369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25656"/>
            <a:ext cx="1220203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B05A895-04FF-7645-97DD-998420919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6FEFE3-3B01-F34C-8F17-CFFF7BDD71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>
                <a:hlinkClick r:id="rId3"/>
              </a:rPr>
              <a:t>p.l.durrant@exeter.ac.uk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hlinkClick r:id="rId4"/>
              </a:rPr>
              <a:t>https://twitter.com/p_durrant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hlinkClick r:id="rId5"/>
              </a:rPr>
              <a:t>http://phildurrant.net/</a:t>
            </a: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662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7047</TotalTime>
  <Words>2445</Words>
  <Application>Microsoft Macintosh PowerPoint</Application>
  <PresentationFormat>Widescreen</PresentationFormat>
  <Paragraphs>351</Paragraphs>
  <Slides>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2" baseType="lpstr">
      <vt:lpstr>Arial</vt:lpstr>
      <vt:lpstr>Calibri</vt:lpstr>
      <vt:lpstr>Calibri Light</vt:lpstr>
      <vt:lpstr>Office Theme</vt:lpstr>
      <vt:lpstr>Corpus Research for Writing Development</vt:lpstr>
      <vt:lpstr>PowerPoint Presentation</vt:lpstr>
      <vt:lpstr>Letters at Years 2 and 11 in England</vt:lpstr>
      <vt:lpstr>L2 letters at CEFR bands B1 &amp; C2</vt:lpstr>
      <vt:lpstr>Why study development in written language?</vt:lpstr>
      <vt:lpstr>Why study writing development?</vt:lpstr>
      <vt:lpstr>Why study writing development?</vt:lpstr>
      <vt:lpstr>What is a quantitative corpus linguistic (QCL) approach to studying writing development?</vt:lpstr>
      <vt:lpstr>For example: vocabulary frequencies</vt:lpstr>
      <vt:lpstr>Typical Year 2 use of nouns (literary)</vt:lpstr>
      <vt:lpstr>Typical Year 2 use of nouns (non-literary)</vt:lpstr>
      <vt:lpstr>Why take a QCL approach?</vt:lpstr>
      <vt:lpstr>Generalizability</vt:lpstr>
      <vt:lpstr>Some potential issues</vt:lpstr>
      <vt:lpstr>Reviewing the literature: 1945-2015/18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Are there broad generalizations to make?</vt:lpstr>
      <vt:lpstr>For details</vt:lpstr>
      <vt:lpstr>Are generalizations educationally useful? The case of generic indices.</vt:lpstr>
      <vt:lpstr>But…</vt:lpstr>
      <vt:lpstr>Words per Noun Phrase</vt:lpstr>
      <vt:lpstr>Types of modification</vt:lpstr>
      <vt:lpstr>Types of modification</vt:lpstr>
      <vt:lpstr>PowerPoint Presentation</vt:lpstr>
      <vt:lpstr>Authenticity</vt:lpstr>
      <vt:lpstr>QCL is observational &amp; authentic</vt:lpstr>
      <vt:lpstr>Writing proficiency as contextual</vt:lpstr>
      <vt:lpstr>Writing proficiency as contextual</vt:lpstr>
      <vt:lpstr>Writing proficiency as contextual</vt:lpstr>
      <vt:lpstr>Writing proficiency as a complex construct</vt:lpstr>
      <vt:lpstr>Writing proficiency as a complex construct</vt:lpstr>
      <vt:lpstr>So…</vt:lpstr>
      <vt:lpstr>Teacher influence</vt:lpstr>
      <vt:lpstr>Teacher influence</vt:lpstr>
      <vt:lpstr>Teacher influence</vt:lpstr>
      <vt:lpstr>Teacher influence</vt:lpstr>
      <vt:lpstr>Task influence: Adverbial clause frequency</vt:lpstr>
      <vt:lpstr>Task influence: Adverbial clause frequency</vt:lpstr>
      <vt:lpstr>More specifically</vt:lpstr>
      <vt:lpstr>Science Writing Tasks</vt:lpstr>
      <vt:lpstr>So…</vt:lpstr>
      <vt:lpstr>Conclusions</vt:lpstr>
      <vt:lpstr>Thank you…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Durrant, Philip</dc:creator>
  <cp:lastModifiedBy>Durrant, Philip</cp:lastModifiedBy>
  <cp:revision>104</cp:revision>
  <dcterms:created xsi:type="dcterms:W3CDTF">2021-01-02T10:16:19Z</dcterms:created>
  <dcterms:modified xsi:type="dcterms:W3CDTF">2021-01-21T11:42:23Z</dcterms:modified>
</cp:coreProperties>
</file>