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765" r:id="rId2"/>
    <p:sldId id="688" r:id="rId3"/>
    <p:sldId id="701" r:id="rId4"/>
    <p:sldId id="769" r:id="rId5"/>
    <p:sldId id="764" r:id="rId6"/>
    <p:sldId id="776" r:id="rId7"/>
    <p:sldId id="777" r:id="rId8"/>
    <p:sldId id="778" r:id="rId9"/>
    <p:sldId id="779" r:id="rId10"/>
    <p:sldId id="780" r:id="rId11"/>
    <p:sldId id="810" r:id="rId12"/>
    <p:sldId id="781" r:id="rId13"/>
    <p:sldId id="782" r:id="rId14"/>
    <p:sldId id="827" r:id="rId15"/>
    <p:sldId id="828" r:id="rId16"/>
    <p:sldId id="843" r:id="rId17"/>
    <p:sldId id="679" r:id="rId18"/>
    <p:sldId id="275" r:id="rId19"/>
    <p:sldId id="787" r:id="rId20"/>
    <p:sldId id="844" r:id="rId21"/>
    <p:sldId id="804" r:id="rId22"/>
    <p:sldId id="805" r:id="rId23"/>
    <p:sldId id="830" r:id="rId24"/>
    <p:sldId id="829" r:id="rId25"/>
    <p:sldId id="831" r:id="rId26"/>
    <p:sldId id="806" r:id="rId27"/>
    <p:sldId id="267" r:id="rId28"/>
    <p:sldId id="807" r:id="rId29"/>
    <p:sldId id="268" r:id="rId30"/>
    <p:sldId id="270" r:id="rId31"/>
    <p:sldId id="272" r:id="rId32"/>
    <p:sldId id="271" r:id="rId33"/>
    <p:sldId id="788" r:id="rId34"/>
    <p:sldId id="273" r:id="rId35"/>
    <p:sldId id="274" r:id="rId36"/>
    <p:sldId id="728" r:id="rId37"/>
    <p:sldId id="832" r:id="rId38"/>
    <p:sldId id="833" r:id="rId39"/>
    <p:sldId id="687" r:id="rId40"/>
    <p:sldId id="813" r:id="rId41"/>
    <p:sldId id="845" r:id="rId42"/>
    <p:sldId id="758" r:id="rId43"/>
    <p:sldId id="706" r:id="rId44"/>
    <p:sldId id="759" r:id="rId45"/>
    <p:sldId id="760" r:id="rId46"/>
    <p:sldId id="815" r:id="rId47"/>
    <p:sldId id="761" r:id="rId48"/>
    <p:sldId id="816" r:id="rId49"/>
    <p:sldId id="846" r:id="rId50"/>
    <p:sldId id="767" r:id="rId51"/>
    <p:sldId id="710" r:id="rId52"/>
    <p:sldId id="716" r:id="rId53"/>
    <p:sldId id="715" r:id="rId54"/>
    <p:sldId id="745" r:id="rId55"/>
    <p:sldId id="822" r:id="rId56"/>
    <p:sldId id="847" r:id="rId57"/>
    <p:sldId id="824" r:id="rId58"/>
    <p:sldId id="817" r:id="rId59"/>
    <p:sldId id="821" r:id="rId60"/>
    <p:sldId id="818" r:id="rId61"/>
    <p:sldId id="819" r:id="rId62"/>
    <p:sldId id="825" r:id="rId63"/>
    <p:sldId id="820" r:id="rId64"/>
    <p:sldId id="834" r:id="rId65"/>
    <p:sldId id="848" r:id="rId66"/>
    <p:sldId id="836" r:id="rId67"/>
    <p:sldId id="837" r:id="rId68"/>
    <p:sldId id="838" r:id="rId69"/>
    <p:sldId id="835" r:id="rId70"/>
    <p:sldId id="839" r:id="rId71"/>
    <p:sldId id="840" r:id="rId72"/>
    <p:sldId id="841" r:id="rId73"/>
    <p:sldId id="842" r:id="rId7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34843"/>
    <p:restoredTop sz="94666"/>
  </p:normalViewPr>
  <p:slideViewPr>
    <p:cSldViewPr snapToGrid="0">
      <p:cViewPr varScale="1">
        <p:scale>
          <a:sx n="93" d="100"/>
          <a:sy n="93" d="100"/>
        </p:scale>
        <p:origin x="216" y="40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16" Type="http://schemas.openxmlformats.org/officeDocument/2006/relationships/slide" Target="slides/slide1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viewProps" Target="viewProps.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29" Type="http://schemas.openxmlformats.org/officeDocument/2006/relationships/slide" Target="slides/slide28.xml"/></Relationships>
</file>

<file path=ppt/charts/_rels/chart1.xml.rels><?xml version="1.0" encoding="UTF-8" standalone="yes"?>
<Relationships xmlns="http://schemas.openxmlformats.org/package/2006/relationships"><Relationship Id="rId3" Type="http://schemas.openxmlformats.org/officeDocument/2006/relationships/oleObject" Target="file:////Users/philipdurrant/Documents/research/Presentations/2024%20Inaugural/year_11_freq_by_genre_per_word.xlsx" TargetMode="External"/><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GB"/>
              <a:t>Year</a:t>
            </a:r>
            <a:r>
              <a:rPr lang="en-GB" baseline="0"/>
              <a:t> 11 writing vs. adult academic writing</a:t>
            </a:r>
          </a:p>
          <a:p>
            <a:pPr>
              <a:defRPr/>
            </a:pPr>
            <a:r>
              <a:rPr lang="en-GB" baseline="0"/>
              <a:t>Frequencies per 1,000 words</a:t>
            </a:r>
            <a:endParaRPr lang="en-GB"/>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col"/>
        <c:grouping val="clustered"/>
        <c:varyColors val="0"/>
        <c:ser>
          <c:idx val="0"/>
          <c:order val="0"/>
          <c:tx>
            <c:strRef>
              <c:f>Sheet1!$B$1</c:f>
              <c:strCache>
                <c:ptCount val="1"/>
                <c:pt idx="0">
                  <c:v>Year 11 non-literary</c:v>
                </c:pt>
              </c:strCache>
            </c:strRef>
          </c:tx>
          <c:spPr>
            <a:solidFill>
              <a:schemeClr val="accent1"/>
            </a:solidFill>
            <a:ln>
              <a:noFill/>
            </a:ln>
            <a:effectLst/>
          </c:spPr>
          <c:invertIfNegative val="0"/>
          <c:cat>
            <c:strRef>
              <c:f>Sheet1!$A$2:$A$6</c:f>
              <c:strCache>
                <c:ptCount val="5"/>
                <c:pt idx="0">
                  <c:v>noun premodifiers</c:v>
                </c:pt>
                <c:pt idx="1">
                  <c:v>prepositional phrases</c:v>
                </c:pt>
                <c:pt idx="2">
                  <c:v>nonfinite clauses</c:v>
                </c:pt>
                <c:pt idx="3">
                  <c:v>adjective premodifiers</c:v>
                </c:pt>
                <c:pt idx="4">
                  <c:v>relative clauses</c:v>
                </c:pt>
              </c:strCache>
            </c:strRef>
          </c:cat>
          <c:val>
            <c:numRef>
              <c:f>Sheet1!$B$2:$B$6</c:f>
              <c:numCache>
                <c:formatCode>General</c:formatCode>
                <c:ptCount val="5"/>
                <c:pt idx="0">
                  <c:v>6.2048621706845699</c:v>
                </c:pt>
                <c:pt idx="1">
                  <c:v>34.381039568711202</c:v>
                </c:pt>
                <c:pt idx="2">
                  <c:v>3.4584477672668101</c:v>
                </c:pt>
                <c:pt idx="3">
                  <c:v>28.481334553962</c:v>
                </c:pt>
                <c:pt idx="4">
                  <c:v>8.5444003661885795</c:v>
                </c:pt>
              </c:numCache>
            </c:numRef>
          </c:val>
          <c:extLst>
            <c:ext xmlns:c16="http://schemas.microsoft.com/office/drawing/2014/chart" uri="{C3380CC4-5D6E-409C-BE32-E72D297353CC}">
              <c16:uniqueId val="{00000000-C1E9-4C4D-BF65-B4077118961C}"/>
            </c:ext>
          </c:extLst>
        </c:ser>
        <c:ser>
          <c:idx val="1"/>
          <c:order val="1"/>
          <c:tx>
            <c:strRef>
              <c:f>Sheet1!$C$1</c:f>
              <c:strCache>
                <c:ptCount val="1"/>
                <c:pt idx="0">
                  <c:v>Adult academic writing</c:v>
                </c:pt>
              </c:strCache>
            </c:strRef>
          </c:tx>
          <c:spPr>
            <a:solidFill>
              <a:schemeClr val="accent2"/>
            </a:solidFill>
            <a:ln>
              <a:noFill/>
            </a:ln>
            <a:effectLst/>
          </c:spPr>
          <c:invertIfNegative val="0"/>
          <c:cat>
            <c:strRef>
              <c:f>Sheet1!$A$2:$A$6</c:f>
              <c:strCache>
                <c:ptCount val="5"/>
                <c:pt idx="0">
                  <c:v>noun premodifiers</c:v>
                </c:pt>
                <c:pt idx="1">
                  <c:v>prepositional phrases</c:v>
                </c:pt>
                <c:pt idx="2">
                  <c:v>nonfinite clauses</c:v>
                </c:pt>
                <c:pt idx="3">
                  <c:v>adjective premodifiers</c:v>
                </c:pt>
                <c:pt idx="4">
                  <c:v>relative clauses</c:v>
                </c:pt>
              </c:strCache>
            </c:strRef>
          </c:cat>
          <c:val>
            <c:numRef>
              <c:f>Sheet1!$C$2:$C$6</c:f>
              <c:numCache>
                <c:formatCode>General</c:formatCode>
                <c:ptCount val="5"/>
                <c:pt idx="0">
                  <c:v>24</c:v>
                </c:pt>
                <c:pt idx="1">
                  <c:v>69</c:v>
                </c:pt>
                <c:pt idx="2">
                  <c:v>6.5</c:v>
                </c:pt>
                <c:pt idx="3">
                  <c:v>49</c:v>
                </c:pt>
                <c:pt idx="4">
                  <c:v>11</c:v>
                </c:pt>
              </c:numCache>
            </c:numRef>
          </c:val>
          <c:extLst>
            <c:ext xmlns:c16="http://schemas.microsoft.com/office/drawing/2014/chart" uri="{C3380CC4-5D6E-409C-BE32-E72D297353CC}">
              <c16:uniqueId val="{00000001-C1E9-4C4D-BF65-B4077118961C}"/>
            </c:ext>
          </c:extLst>
        </c:ser>
        <c:dLbls>
          <c:showLegendKey val="0"/>
          <c:showVal val="0"/>
          <c:showCatName val="0"/>
          <c:showSerName val="0"/>
          <c:showPercent val="0"/>
          <c:showBubbleSize val="0"/>
        </c:dLbls>
        <c:gapWidth val="219"/>
        <c:overlap val="-27"/>
        <c:axId val="844303775"/>
        <c:axId val="465500735"/>
      </c:barChart>
      <c:catAx>
        <c:axId val="844303775"/>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465500735"/>
        <c:crosses val="autoZero"/>
        <c:auto val="1"/>
        <c:lblAlgn val="ctr"/>
        <c:lblOffset val="100"/>
        <c:noMultiLvlLbl val="0"/>
      </c:catAx>
      <c:valAx>
        <c:axId val="465500735"/>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844303775"/>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A7A3730E-A3DD-064D-9B95-F3FED1F73CBA}" type="doc">
      <dgm:prSet loTypeId="urn:microsoft.com/office/officeart/2005/8/layout/venn1" loCatId="relationship" qsTypeId="urn:microsoft.com/office/officeart/2005/8/quickstyle/simple1" qsCatId="simple" csTypeId="urn:microsoft.com/office/officeart/2005/8/colors/colorful1" csCatId="colorful" phldr="1"/>
      <dgm:spPr/>
      <dgm:t>
        <a:bodyPr/>
        <a:lstStyle/>
        <a:p>
          <a:endParaRPr lang="en-GB"/>
        </a:p>
      </dgm:t>
    </dgm:pt>
    <dgm:pt modelId="{20931644-208B-764D-97AD-F2DDB5152EAC}">
      <dgm:prSet/>
      <dgm:spPr/>
      <dgm:t>
        <a:bodyPr/>
        <a:lstStyle/>
        <a:p>
          <a:r>
            <a:rPr lang="en-US" b="1" dirty="0"/>
            <a:t>Levels of study</a:t>
          </a:r>
          <a:endParaRPr lang="en-GB" b="1" dirty="0"/>
        </a:p>
      </dgm:t>
    </dgm:pt>
    <dgm:pt modelId="{0EBB7E8B-0C79-844A-802B-22003B5A1FD0}" type="parTrans" cxnId="{3048908C-C51F-4346-A56F-F3E4A44297DA}">
      <dgm:prSet/>
      <dgm:spPr/>
      <dgm:t>
        <a:bodyPr/>
        <a:lstStyle/>
        <a:p>
          <a:endParaRPr lang="en-GB"/>
        </a:p>
      </dgm:t>
    </dgm:pt>
    <dgm:pt modelId="{170514F9-1A8D-1B45-A8F6-5DAF47B43CA5}" type="sibTrans" cxnId="{3048908C-C51F-4346-A56F-F3E4A44297DA}">
      <dgm:prSet/>
      <dgm:spPr/>
      <dgm:t>
        <a:bodyPr/>
        <a:lstStyle/>
        <a:p>
          <a:endParaRPr lang="en-GB"/>
        </a:p>
      </dgm:t>
    </dgm:pt>
    <dgm:pt modelId="{C66C5849-6764-7F4D-BB05-6C337DCFF20B}">
      <dgm:prSet/>
      <dgm:spPr/>
      <dgm:t>
        <a:bodyPr/>
        <a:lstStyle/>
        <a:p>
          <a:r>
            <a:rPr lang="en-US" b="1" dirty="0"/>
            <a:t>Subject areas</a:t>
          </a:r>
          <a:endParaRPr lang="en-GB" b="1" dirty="0"/>
        </a:p>
      </dgm:t>
    </dgm:pt>
    <dgm:pt modelId="{0860D3C1-DC06-7945-BDE2-4E9E2C06B2D5}" type="parTrans" cxnId="{A06D8EE8-39FC-0340-BFB8-C750F77DE113}">
      <dgm:prSet/>
      <dgm:spPr/>
      <dgm:t>
        <a:bodyPr/>
        <a:lstStyle/>
        <a:p>
          <a:endParaRPr lang="en-GB"/>
        </a:p>
      </dgm:t>
    </dgm:pt>
    <dgm:pt modelId="{A7096DA2-5002-5649-B33C-45B8970BB3E0}" type="sibTrans" cxnId="{A06D8EE8-39FC-0340-BFB8-C750F77DE113}">
      <dgm:prSet/>
      <dgm:spPr/>
      <dgm:t>
        <a:bodyPr/>
        <a:lstStyle/>
        <a:p>
          <a:endParaRPr lang="en-GB"/>
        </a:p>
      </dgm:t>
    </dgm:pt>
    <dgm:pt modelId="{CD171616-3856-D445-BA0C-A3BB830E3BEB}">
      <dgm:prSet/>
      <dgm:spPr/>
      <dgm:t>
        <a:bodyPr/>
        <a:lstStyle/>
        <a:p>
          <a:r>
            <a:rPr lang="en-US" b="1" dirty="0"/>
            <a:t>Task types</a:t>
          </a:r>
          <a:endParaRPr lang="en-GB" b="1" dirty="0"/>
        </a:p>
      </dgm:t>
    </dgm:pt>
    <dgm:pt modelId="{78838DE0-85FF-F641-8367-C660714504FE}" type="parTrans" cxnId="{389A9DC2-28B0-1940-ADD7-C00326C1D303}">
      <dgm:prSet/>
      <dgm:spPr/>
      <dgm:t>
        <a:bodyPr/>
        <a:lstStyle/>
        <a:p>
          <a:endParaRPr lang="en-GB"/>
        </a:p>
      </dgm:t>
    </dgm:pt>
    <dgm:pt modelId="{5B2A1DFB-EBF5-AA4A-9D85-23D2CD0E748A}" type="sibTrans" cxnId="{389A9DC2-28B0-1940-ADD7-C00326C1D303}">
      <dgm:prSet/>
      <dgm:spPr/>
      <dgm:t>
        <a:bodyPr/>
        <a:lstStyle/>
        <a:p>
          <a:endParaRPr lang="en-GB"/>
        </a:p>
      </dgm:t>
    </dgm:pt>
    <dgm:pt modelId="{973485D1-62E2-1A44-A779-8B15757C1D6F}">
      <dgm:prSet/>
      <dgm:spPr/>
      <dgm:t>
        <a:bodyPr/>
        <a:lstStyle/>
        <a:p>
          <a:r>
            <a:rPr lang="en-US" b="1" dirty="0"/>
            <a:t>Levels of achievement</a:t>
          </a:r>
          <a:endParaRPr lang="en-GB" b="1" dirty="0"/>
        </a:p>
      </dgm:t>
    </dgm:pt>
    <dgm:pt modelId="{AD02CAE0-ED02-2C47-AD31-C37385357845}" type="parTrans" cxnId="{C59BA7B5-6BC4-1446-A211-CB874168CB90}">
      <dgm:prSet/>
      <dgm:spPr/>
      <dgm:t>
        <a:bodyPr/>
        <a:lstStyle/>
        <a:p>
          <a:endParaRPr lang="en-GB"/>
        </a:p>
      </dgm:t>
    </dgm:pt>
    <dgm:pt modelId="{820D185D-350D-DB48-9C64-F2FB0E44963D}" type="sibTrans" cxnId="{C59BA7B5-6BC4-1446-A211-CB874168CB90}">
      <dgm:prSet/>
      <dgm:spPr/>
      <dgm:t>
        <a:bodyPr/>
        <a:lstStyle/>
        <a:p>
          <a:endParaRPr lang="en-GB"/>
        </a:p>
      </dgm:t>
    </dgm:pt>
    <dgm:pt modelId="{36E8C049-EA84-5C48-A2D4-88AADF33F095}" type="pres">
      <dgm:prSet presAssocID="{A7A3730E-A3DD-064D-9B95-F3FED1F73CBA}" presName="compositeShape" presStyleCnt="0">
        <dgm:presLayoutVars>
          <dgm:chMax val="7"/>
          <dgm:dir/>
          <dgm:resizeHandles val="exact"/>
        </dgm:presLayoutVars>
      </dgm:prSet>
      <dgm:spPr/>
    </dgm:pt>
    <dgm:pt modelId="{F3195197-8839-2345-AFFC-B838F5A1C31D}" type="pres">
      <dgm:prSet presAssocID="{20931644-208B-764D-97AD-F2DDB5152EAC}" presName="circ1" presStyleLbl="vennNode1" presStyleIdx="0" presStyleCnt="4"/>
      <dgm:spPr/>
    </dgm:pt>
    <dgm:pt modelId="{EC0DB542-6D95-E04A-A1AE-3B3DBB38435D}" type="pres">
      <dgm:prSet presAssocID="{20931644-208B-764D-97AD-F2DDB5152EAC}" presName="circ1Tx" presStyleLbl="revTx" presStyleIdx="0" presStyleCnt="0">
        <dgm:presLayoutVars>
          <dgm:chMax val="0"/>
          <dgm:chPref val="0"/>
          <dgm:bulletEnabled val="1"/>
        </dgm:presLayoutVars>
      </dgm:prSet>
      <dgm:spPr/>
    </dgm:pt>
    <dgm:pt modelId="{235B691C-9172-1B4B-967D-BE096AD772BE}" type="pres">
      <dgm:prSet presAssocID="{C66C5849-6764-7F4D-BB05-6C337DCFF20B}" presName="circ2" presStyleLbl="vennNode1" presStyleIdx="1" presStyleCnt="4"/>
      <dgm:spPr/>
    </dgm:pt>
    <dgm:pt modelId="{85B77CCE-6B7F-CD41-9861-1BAEA1AD0339}" type="pres">
      <dgm:prSet presAssocID="{C66C5849-6764-7F4D-BB05-6C337DCFF20B}" presName="circ2Tx" presStyleLbl="revTx" presStyleIdx="0" presStyleCnt="0">
        <dgm:presLayoutVars>
          <dgm:chMax val="0"/>
          <dgm:chPref val="0"/>
          <dgm:bulletEnabled val="1"/>
        </dgm:presLayoutVars>
      </dgm:prSet>
      <dgm:spPr/>
    </dgm:pt>
    <dgm:pt modelId="{CA662354-A651-494D-8BDD-D4D8ED70EAC1}" type="pres">
      <dgm:prSet presAssocID="{CD171616-3856-D445-BA0C-A3BB830E3BEB}" presName="circ3" presStyleLbl="vennNode1" presStyleIdx="2" presStyleCnt="4"/>
      <dgm:spPr/>
    </dgm:pt>
    <dgm:pt modelId="{D6BFAD24-E903-FB4D-886F-F7B1A9B5DE92}" type="pres">
      <dgm:prSet presAssocID="{CD171616-3856-D445-BA0C-A3BB830E3BEB}" presName="circ3Tx" presStyleLbl="revTx" presStyleIdx="0" presStyleCnt="0">
        <dgm:presLayoutVars>
          <dgm:chMax val="0"/>
          <dgm:chPref val="0"/>
          <dgm:bulletEnabled val="1"/>
        </dgm:presLayoutVars>
      </dgm:prSet>
      <dgm:spPr/>
    </dgm:pt>
    <dgm:pt modelId="{BF11007B-4D8D-044A-8C25-A713C61AEAAC}" type="pres">
      <dgm:prSet presAssocID="{973485D1-62E2-1A44-A779-8B15757C1D6F}" presName="circ4" presStyleLbl="vennNode1" presStyleIdx="3" presStyleCnt="4"/>
      <dgm:spPr/>
    </dgm:pt>
    <dgm:pt modelId="{659F630C-D2B1-1542-99AB-53549E6CDEE9}" type="pres">
      <dgm:prSet presAssocID="{973485D1-62E2-1A44-A779-8B15757C1D6F}" presName="circ4Tx" presStyleLbl="revTx" presStyleIdx="0" presStyleCnt="0">
        <dgm:presLayoutVars>
          <dgm:chMax val="0"/>
          <dgm:chPref val="0"/>
          <dgm:bulletEnabled val="1"/>
        </dgm:presLayoutVars>
      </dgm:prSet>
      <dgm:spPr/>
    </dgm:pt>
  </dgm:ptLst>
  <dgm:cxnLst>
    <dgm:cxn modelId="{3FE56065-07AA-C846-8779-8AA642116920}" type="presOf" srcId="{20931644-208B-764D-97AD-F2DDB5152EAC}" destId="{EC0DB542-6D95-E04A-A1AE-3B3DBB38435D}" srcOrd="0" destOrd="0" presId="urn:microsoft.com/office/officeart/2005/8/layout/venn1"/>
    <dgm:cxn modelId="{A298C675-604B-254B-9C83-5D67F8C8025F}" type="presOf" srcId="{CD171616-3856-D445-BA0C-A3BB830E3BEB}" destId="{CA662354-A651-494D-8BDD-D4D8ED70EAC1}" srcOrd="0" destOrd="0" presId="urn:microsoft.com/office/officeart/2005/8/layout/venn1"/>
    <dgm:cxn modelId="{3048908C-C51F-4346-A56F-F3E4A44297DA}" srcId="{A7A3730E-A3DD-064D-9B95-F3FED1F73CBA}" destId="{20931644-208B-764D-97AD-F2DDB5152EAC}" srcOrd="0" destOrd="0" parTransId="{0EBB7E8B-0C79-844A-802B-22003B5A1FD0}" sibTransId="{170514F9-1A8D-1B45-A8F6-5DAF47B43CA5}"/>
    <dgm:cxn modelId="{37E4429D-A60E-4746-9546-430CAE166A9E}" type="presOf" srcId="{A7A3730E-A3DD-064D-9B95-F3FED1F73CBA}" destId="{36E8C049-EA84-5C48-A2D4-88AADF33F095}" srcOrd="0" destOrd="0" presId="urn:microsoft.com/office/officeart/2005/8/layout/venn1"/>
    <dgm:cxn modelId="{945D249F-43C2-2540-B3F9-4D6BE2A4DDBC}" type="presOf" srcId="{CD171616-3856-D445-BA0C-A3BB830E3BEB}" destId="{D6BFAD24-E903-FB4D-886F-F7B1A9B5DE92}" srcOrd="1" destOrd="0" presId="urn:microsoft.com/office/officeart/2005/8/layout/venn1"/>
    <dgm:cxn modelId="{C06ECCA5-D153-4C4F-9B3A-614776340B34}" type="presOf" srcId="{C66C5849-6764-7F4D-BB05-6C337DCFF20B}" destId="{85B77CCE-6B7F-CD41-9861-1BAEA1AD0339}" srcOrd="1" destOrd="0" presId="urn:microsoft.com/office/officeart/2005/8/layout/venn1"/>
    <dgm:cxn modelId="{C59BA7B5-6BC4-1446-A211-CB874168CB90}" srcId="{A7A3730E-A3DD-064D-9B95-F3FED1F73CBA}" destId="{973485D1-62E2-1A44-A779-8B15757C1D6F}" srcOrd="3" destOrd="0" parTransId="{AD02CAE0-ED02-2C47-AD31-C37385357845}" sibTransId="{820D185D-350D-DB48-9C64-F2FB0E44963D}"/>
    <dgm:cxn modelId="{4BA149C0-6859-BE42-BC5E-01E0FC10CE60}" type="presOf" srcId="{20931644-208B-764D-97AD-F2DDB5152EAC}" destId="{F3195197-8839-2345-AFFC-B838F5A1C31D}" srcOrd="1" destOrd="0" presId="urn:microsoft.com/office/officeart/2005/8/layout/venn1"/>
    <dgm:cxn modelId="{8D022CC1-8544-8B43-A06D-FAB8EDB6907E}" type="presOf" srcId="{973485D1-62E2-1A44-A779-8B15757C1D6F}" destId="{659F630C-D2B1-1542-99AB-53549E6CDEE9}" srcOrd="1" destOrd="0" presId="urn:microsoft.com/office/officeart/2005/8/layout/venn1"/>
    <dgm:cxn modelId="{389A9DC2-28B0-1940-ADD7-C00326C1D303}" srcId="{A7A3730E-A3DD-064D-9B95-F3FED1F73CBA}" destId="{CD171616-3856-D445-BA0C-A3BB830E3BEB}" srcOrd="2" destOrd="0" parTransId="{78838DE0-85FF-F641-8367-C660714504FE}" sibTransId="{5B2A1DFB-EBF5-AA4A-9D85-23D2CD0E748A}"/>
    <dgm:cxn modelId="{7F193CCC-92D1-E845-8FEF-5D6CD71106E0}" type="presOf" srcId="{C66C5849-6764-7F4D-BB05-6C337DCFF20B}" destId="{235B691C-9172-1B4B-967D-BE096AD772BE}" srcOrd="0" destOrd="0" presId="urn:microsoft.com/office/officeart/2005/8/layout/venn1"/>
    <dgm:cxn modelId="{A06D8EE8-39FC-0340-BFB8-C750F77DE113}" srcId="{A7A3730E-A3DD-064D-9B95-F3FED1F73CBA}" destId="{C66C5849-6764-7F4D-BB05-6C337DCFF20B}" srcOrd="1" destOrd="0" parTransId="{0860D3C1-DC06-7945-BDE2-4E9E2C06B2D5}" sibTransId="{A7096DA2-5002-5649-B33C-45B8970BB3E0}"/>
    <dgm:cxn modelId="{62554BFF-4075-8047-8C35-71B8244E38EA}" type="presOf" srcId="{973485D1-62E2-1A44-A779-8B15757C1D6F}" destId="{BF11007B-4D8D-044A-8C25-A713C61AEAAC}" srcOrd="0" destOrd="0" presId="urn:microsoft.com/office/officeart/2005/8/layout/venn1"/>
    <dgm:cxn modelId="{8232964B-FA13-1344-804C-CC32BB70BEEC}" type="presParOf" srcId="{36E8C049-EA84-5C48-A2D4-88AADF33F095}" destId="{F3195197-8839-2345-AFFC-B838F5A1C31D}" srcOrd="0" destOrd="0" presId="urn:microsoft.com/office/officeart/2005/8/layout/venn1"/>
    <dgm:cxn modelId="{CF192B41-20A4-2C4D-AA43-647A6B5DC66E}" type="presParOf" srcId="{36E8C049-EA84-5C48-A2D4-88AADF33F095}" destId="{EC0DB542-6D95-E04A-A1AE-3B3DBB38435D}" srcOrd="1" destOrd="0" presId="urn:microsoft.com/office/officeart/2005/8/layout/venn1"/>
    <dgm:cxn modelId="{C217CA5C-BFA0-E049-B4F4-763C8C435187}" type="presParOf" srcId="{36E8C049-EA84-5C48-A2D4-88AADF33F095}" destId="{235B691C-9172-1B4B-967D-BE096AD772BE}" srcOrd="2" destOrd="0" presId="urn:microsoft.com/office/officeart/2005/8/layout/venn1"/>
    <dgm:cxn modelId="{0F6B6DE4-C65C-0143-9343-058BD976B6D0}" type="presParOf" srcId="{36E8C049-EA84-5C48-A2D4-88AADF33F095}" destId="{85B77CCE-6B7F-CD41-9861-1BAEA1AD0339}" srcOrd="3" destOrd="0" presId="urn:microsoft.com/office/officeart/2005/8/layout/venn1"/>
    <dgm:cxn modelId="{2FC141E5-41F9-7F4F-A011-255890BDBAAB}" type="presParOf" srcId="{36E8C049-EA84-5C48-A2D4-88AADF33F095}" destId="{CA662354-A651-494D-8BDD-D4D8ED70EAC1}" srcOrd="4" destOrd="0" presId="urn:microsoft.com/office/officeart/2005/8/layout/venn1"/>
    <dgm:cxn modelId="{B91A0A62-C571-DD4D-8657-FE5148BC150D}" type="presParOf" srcId="{36E8C049-EA84-5C48-A2D4-88AADF33F095}" destId="{D6BFAD24-E903-FB4D-886F-F7B1A9B5DE92}" srcOrd="5" destOrd="0" presId="urn:microsoft.com/office/officeart/2005/8/layout/venn1"/>
    <dgm:cxn modelId="{ADE7EE63-6F6E-3347-A0F4-C05ABB8E2F7D}" type="presParOf" srcId="{36E8C049-EA84-5C48-A2D4-88AADF33F095}" destId="{BF11007B-4D8D-044A-8C25-A713C61AEAAC}" srcOrd="6" destOrd="0" presId="urn:microsoft.com/office/officeart/2005/8/layout/venn1"/>
    <dgm:cxn modelId="{245C27DC-EDCD-7F41-9763-28EF9E78F4A3}" type="presParOf" srcId="{36E8C049-EA84-5C48-A2D4-88AADF33F095}" destId="{659F630C-D2B1-1542-99AB-53549E6CDEE9}" srcOrd="7" destOrd="0" presId="urn:microsoft.com/office/officeart/2005/8/layout/venn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A7A3730E-A3DD-064D-9B95-F3FED1F73CBA}" type="doc">
      <dgm:prSet loTypeId="urn:microsoft.com/office/officeart/2005/8/layout/venn1" loCatId="relationship" qsTypeId="urn:microsoft.com/office/officeart/2005/8/quickstyle/simple1" qsCatId="simple" csTypeId="urn:microsoft.com/office/officeart/2005/8/colors/colorful1" csCatId="colorful" phldr="1"/>
      <dgm:spPr/>
      <dgm:t>
        <a:bodyPr/>
        <a:lstStyle/>
        <a:p>
          <a:endParaRPr lang="en-GB"/>
        </a:p>
      </dgm:t>
    </dgm:pt>
    <dgm:pt modelId="{20931644-208B-764D-97AD-F2DDB5152EAC}">
      <dgm:prSet/>
      <dgm:spPr/>
      <dgm:t>
        <a:bodyPr/>
        <a:lstStyle/>
        <a:p>
          <a:r>
            <a:rPr lang="en-US" b="1" dirty="0"/>
            <a:t>Levels of study</a:t>
          </a:r>
          <a:endParaRPr lang="en-GB" b="1" dirty="0"/>
        </a:p>
      </dgm:t>
    </dgm:pt>
    <dgm:pt modelId="{0EBB7E8B-0C79-844A-802B-22003B5A1FD0}" type="parTrans" cxnId="{3048908C-C51F-4346-A56F-F3E4A44297DA}">
      <dgm:prSet/>
      <dgm:spPr/>
      <dgm:t>
        <a:bodyPr/>
        <a:lstStyle/>
        <a:p>
          <a:endParaRPr lang="en-GB"/>
        </a:p>
      </dgm:t>
    </dgm:pt>
    <dgm:pt modelId="{170514F9-1A8D-1B45-A8F6-5DAF47B43CA5}" type="sibTrans" cxnId="{3048908C-C51F-4346-A56F-F3E4A44297DA}">
      <dgm:prSet/>
      <dgm:spPr/>
      <dgm:t>
        <a:bodyPr/>
        <a:lstStyle/>
        <a:p>
          <a:endParaRPr lang="en-GB"/>
        </a:p>
      </dgm:t>
    </dgm:pt>
    <dgm:pt modelId="{C66C5849-6764-7F4D-BB05-6C337DCFF20B}">
      <dgm:prSet/>
      <dgm:spPr/>
      <dgm:t>
        <a:bodyPr/>
        <a:lstStyle/>
        <a:p>
          <a:r>
            <a:rPr lang="en-US" b="1" dirty="0"/>
            <a:t>Subject areas</a:t>
          </a:r>
          <a:endParaRPr lang="en-GB" b="1" dirty="0"/>
        </a:p>
      </dgm:t>
    </dgm:pt>
    <dgm:pt modelId="{0860D3C1-DC06-7945-BDE2-4E9E2C06B2D5}" type="parTrans" cxnId="{A06D8EE8-39FC-0340-BFB8-C750F77DE113}">
      <dgm:prSet/>
      <dgm:spPr/>
      <dgm:t>
        <a:bodyPr/>
        <a:lstStyle/>
        <a:p>
          <a:endParaRPr lang="en-GB"/>
        </a:p>
      </dgm:t>
    </dgm:pt>
    <dgm:pt modelId="{A7096DA2-5002-5649-B33C-45B8970BB3E0}" type="sibTrans" cxnId="{A06D8EE8-39FC-0340-BFB8-C750F77DE113}">
      <dgm:prSet/>
      <dgm:spPr/>
      <dgm:t>
        <a:bodyPr/>
        <a:lstStyle/>
        <a:p>
          <a:endParaRPr lang="en-GB"/>
        </a:p>
      </dgm:t>
    </dgm:pt>
    <dgm:pt modelId="{CD171616-3856-D445-BA0C-A3BB830E3BEB}">
      <dgm:prSet/>
      <dgm:spPr/>
      <dgm:t>
        <a:bodyPr/>
        <a:lstStyle/>
        <a:p>
          <a:r>
            <a:rPr lang="en-US" b="1" dirty="0"/>
            <a:t>Task types</a:t>
          </a:r>
          <a:endParaRPr lang="en-GB" b="1" dirty="0"/>
        </a:p>
      </dgm:t>
    </dgm:pt>
    <dgm:pt modelId="{78838DE0-85FF-F641-8367-C660714504FE}" type="parTrans" cxnId="{389A9DC2-28B0-1940-ADD7-C00326C1D303}">
      <dgm:prSet/>
      <dgm:spPr/>
      <dgm:t>
        <a:bodyPr/>
        <a:lstStyle/>
        <a:p>
          <a:endParaRPr lang="en-GB"/>
        </a:p>
      </dgm:t>
    </dgm:pt>
    <dgm:pt modelId="{5B2A1DFB-EBF5-AA4A-9D85-23D2CD0E748A}" type="sibTrans" cxnId="{389A9DC2-28B0-1940-ADD7-C00326C1D303}">
      <dgm:prSet/>
      <dgm:spPr/>
      <dgm:t>
        <a:bodyPr/>
        <a:lstStyle/>
        <a:p>
          <a:endParaRPr lang="en-GB"/>
        </a:p>
      </dgm:t>
    </dgm:pt>
    <dgm:pt modelId="{973485D1-62E2-1A44-A779-8B15757C1D6F}">
      <dgm:prSet/>
      <dgm:spPr/>
      <dgm:t>
        <a:bodyPr/>
        <a:lstStyle/>
        <a:p>
          <a:r>
            <a:rPr lang="en-US" b="1" dirty="0"/>
            <a:t>Levels of achievement</a:t>
          </a:r>
          <a:endParaRPr lang="en-GB" b="1" dirty="0"/>
        </a:p>
      </dgm:t>
    </dgm:pt>
    <dgm:pt modelId="{AD02CAE0-ED02-2C47-AD31-C37385357845}" type="parTrans" cxnId="{C59BA7B5-6BC4-1446-A211-CB874168CB90}">
      <dgm:prSet/>
      <dgm:spPr/>
      <dgm:t>
        <a:bodyPr/>
        <a:lstStyle/>
        <a:p>
          <a:endParaRPr lang="en-GB"/>
        </a:p>
      </dgm:t>
    </dgm:pt>
    <dgm:pt modelId="{820D185D-350D-DB48-9C64-F2FB0E44963D}" type="sibTrans" cxnId="{C59BA7B5-6BC4-1446-A211-CB874168CB90}">
      <dgm:prSet/>
      <dgm:spPr/>
      <dgm:t>
        <a:bodyPr/>
        <a:lstStyle/>
        <a:p>
          <a:endParaRPr lang="en-GB"/>
        </a:p>
      </dgm:t>
    </dgm:pt>
    <dgm:pt modelId="{DDA78B3C-7D84-854F-A71F-DC2A5F702A3D}">
      <dgm:prSet/>
      <dgm:spPr/>
      <dgm:t>
        <a:bodyPr/>
        <a:lstStyle/>
        <a:p>
          <a:r>
            <a:rPr lang="en-GB" b="1" dirty="0">
              <a:solidFill>
                <a:schemeClr val="accent4"/>
              </a:solidFill>
            </a:rPr>
            <a:t>Educational Contexts</a:t>
          </a:r>
        </a:p>
      </dgm:t>
    </dgm:pt>
    <dgm:pt modelId="{AFEAFAC3-C3F9-7742-8684-DE704E585235}" type="parTrans" cxnId="{AAB63775-9E48-A943-A319-66B26C66B936}">
      <dgm:prSet/>
      <dgm:spPr/>
      <dgm:t>
        <a:bodyPr/>
        <a:lstStyle/>
        <a:p>
          <a:endParaRPr lang="en-GB"/>
        </a:p>
      </dgm:t>
    </dgm:pt>
    <dgm:pt modelId="{AA051297-FD80-9149-93BA-20BE063A8E4C}" type="sibTrans" cxnId="{AAB63775-9E48-A943-A319-66B26C66B936}">
      <dgm:prSet/>
      <dgm:spPr/>
      <dgm:t>
        <a:bodyPr/>
        <a:lstStyle/>
        <a:p>
          <a:endParaRPr lang="en-GB"/>
        </a:p>
      </dgm:t>
    </dgm:pt>
    <dgm:pt modelId="{6A72A24F-37BA-D24B-86DC-D1FD1B93BBA6}">
      <dgm:prSet/>
      <dgm:spPr/>
      <dgm:t>
        <a:bodyPr/>
        <a:lstStyle/>
        <a:p>
          <a:r>
            <a:rPr lang="en-GB" b="1" dirty="0">
              <a:solidFill>
                <a:schemeClr val="accent4"/>
              </a:solidFill>
            </a:rPr>
            <a:t>Learner groups</a:t>
          </a:r>
        </a:p>
      </dgm:t>
    </dgm:pt>
    <dgm:pt modelId="{9D55399D-5E47-384C-8C86-507B343B2C96}" type="parTrans" cxnId="{DC2F411F-5114-804A-A196-B496D3E24C10}">
      <dgm:prSet/>
      <dgm:spPr/>
      <dgm:t>
        <a:bodyPr/>
        <a:lstStyle/>
        <a:p>
          <a:endParaRPr lang="en-GB"/>
        </a:p>
      </dgm:t>
    </dgm:pt>
    <dgm:pt modelId="{4B072F59-8031-D042-8723-A8999891982F}" type="sibTrans" cxnId="{DC2F411F-5114-804A-A196-B496D3E24C10}">
      <dgm:prSet/>
      <dgm:spPr/>
      <dgm:t>
        <a:bodyPr/>
        <a:lstStyle/>
        <a:p>
          <a:endParaRPr lang="en-GB"/>
        </a:p>
      </dgm:t>
    </dgm:pt>
    <dgm:pt modelId="{54A2FB89-E921-B343-826E-BC0C57B1D2FD}">
      <dgm:prSet/>
      <dgm:spPr/>
      <dgm:t>
        <a:bodyPr/>
        <a:lstStyle/>
        <a:p>
          <a:r>
            <a:rPr lang="en-GB" b="1" dirty="0">
              <a:solidFill>
                <a:schemeClr val="accent4"/>
              </a:solidFill>
            </a:rPr>
            <a:t>etc...</a:t>
          </a:r>
        </a:p>
      </dgm:t>
    </dgm:pt>
    <dgm:pt modelId="{63E23115-CAD1-464A-BD4F-FE15CD30F301}" type="parTrans" cxnId="{955C1B5C-6194-9043-8083-4FA5F0B4A658}">
      <dgm:prSet/>
      <dgm:spPr/>
      <dgm:t>
        <a:bodyPr/>
        <a:lstStyle/>
        <a:p>
          <a:endParaRPr lang="en-GB"/>
        </a:p>
      </dgm:t>
    </dgm:pt>
    <dgm:pt modelId="{355022E9-044A-A946-901C-8D6804746C0B}" type="sibTrans" cxnId="{955C1B5C-6194-9043-8083-4FA5F0B4A658}">
      <dgm:prSet/>
      <dgm:spPr/>
      <dgm:t>
        <a:bodyPr/>
        <a:lstStyle/>
        <a:p>
          <a:endParaRPr lang="en-GB"/>
        </a:p>
      </dgm:t>
    </dgm:pt>
    <dgm:pt modelId="{36E8C049-EA84-5C48-A2D4-88AADF33F095}" type="pres">
      <dgm:prSet presAssocID="{A7A3730E-A3DD-064D-9B95-F3FED1F73CBA}" presName="compositeShape" presStyleCnt="0">
        <dgm:presLayoutVars>
          <dgm:chMax val="7"/>
          <dgm:dir/>
          <dgm:resizeHandles val="exact"/>
        </dgm:presLayoutVars>
      </dgm:prSet>
      <dgm:spPr/>
    </dgm:pt>
    <dgm:pt modelId="{F3195197-8839-2345-AFFC-B838F5A1C31D}" type="pres">
      <dgm:prSet presAssocID="{20931644-208B-764D-97AD-F2DDB5152EAC}" presName="circ1" presStyleLbl="vennNode1" presStyleIdx="0" presStyleCnt="7"/>
      <dgm:spPr/>
    </dgm:pt>
    <dgm:pt modelId="{EC0DB542-6D95-E04A-A1AE-3B3DBB38435D}" type="pres">
      <dgm:prSet presAssocID="{20931644-208B-764D-97AD-F2DDB5152EAC}" presName="circ1Tx" presStyleLbl="revTx" presStyleIdx="0" presStyleCnt="0">
        <dgm:presLayoutVars>
          <dgm:chMax val="0"/>
          <dgm:chPref val="0"/>
          <dgm:bulletEnabled val="1"/>
        </dgm:presLayoutVars>
      </dgm:prSet>
      <dgm:spPr/>
    </dgm:pt>
    <dgm:pt modelId="{235B691C-9172-1B4B-967D-BE096AD772BE}" type="pres">
      <dgm:prSet presAssocID="{C66C5849-6764-7F4D-BB05-6C337DCFF20B}" presName="circ2" presStyleLbl="vennNode1" presStyleIdx="1" presStyleCnt="7"/>
      <dgm:spPr/>
    </dgm:pt>
    <dgm:pt modelId="{85B77CCE-6B7F-CD41-9861-1BAEA1AD0339}" type="pres">
      <dgm:prSet presAssocID="{C66C5849-6764-7F4D-BB05-6C337DCFF20B}" presName="circ2Tx" presStyleLbl="revTx" presStyleIdx="0" presStyleCnt="0">
        <dgm:presLayoutVars>
          <dgm:chMax val="0"/>
          <dgm:chPref val="0"/>
          <dgm:bulletEnabled val="1"/>
        </dgm:presLayoutVars>
      </dgm:prSet>
      <dgm:spPr/>
    </dgm:pt>
    <dgm:pt modelId="{CA662354-A651-494D-8BDD-D4D8ED70EAC1}" type="pres">
      <dgm:prSet presAssocID="{CD171616-3856-D445-BA0C-A3BB830E3BEB}" presName="circ3" presStyleLbl="vennNode1" presStyleIdx="2" presStyleCnt="7"/>
      <dgm:spPr/>
    </dgm:pt>
    <dgm:pt modelId="{D6BFAD24-E903-FB4D-886F-F7B1A9B5DE92}" type="pres">
      <dgm:prSet presAssocID="{CD171616-3856-D445-BA0C-A3BB830E3BEB}" presName="circ3Tx" presStyleLbl="revTx" presStyleIdx="0" presStyleCnt="0">
        <dgm:presLayoutVars>
          <dgm:chMax val="0"/>
          <dgm:chPref val="0"/>
          <dgm:bulletEnabled val="1"/>
        </dgm:presLayoutVars>
      </dgm:prSet>
      <dgm:spPr/>
    </dgm:pt>
    <dgm:pt modelId="{BF11007B-4D8D-044A-8C25-A713C61AEAAC}" type="pres">
      <dgm:prSet presAssocID="{973485D1-62E2-1A44-A779-8B15757C1D6F}" presName="circ4" presStyleLbl="vennNode1" presStyleIdx="3" presStyleCnt="7"/>
      <dgm:spPr/>
    </dgm:pt>
    <dgm:pt modelId="{659F630C-D2B1-1542-99AB-53549E6CDEE9}" type="pres">
      <dgm:prSet presAssocID="{973485D1-62E2-1A44-A779-8B15757C1D6F}" presName="circ4Tx" presStyleLbl="revTx" presStyleIdx="0" presStyleCnt="0">
        <dgm:presLayoutVars>
          <dgm:chMax val="0"/>
          <dgm:chPref val="0"/>
          <dgm:bulletEnabled val="1"/>
        </dgm:presLayoutVars>
      </dgm:prSet>
      <dgm:spPr/>
    </dgm:pt>
    <dgm:pt modelId="{2D8D4AF4-34F5-CB4C-8B7A-ED28FEBD57DA}" type="pres">
      <dgm:prSet presAssocID="{DDA78B3C-7D84-854F-A71F-DC2A5F702A3D}" presName="circ5" presStyleLbl="vennNode1" presStyleIdx="4" presStyleCnt="7"/>
      <dgm:spPr/>
    </dgm:pt>
    <dgm:pt modelId="{8CB49A80-6FD0-0349-8A58-649224D96891}" type="pres">
      <dgm:prSet presAssocID="{DDA78B3C-7D84-854F-A71F-DC2A5F702A3D}" presName="circ5Tx" presStyleLbl="revTx" presStyleIdx="0" presStyleCnt="0">
        <dgm:presLayoutVars>
          <dgm:chMax val="0"/>
          <dgm:chPref val="0"/>
          <dgm:bulletEnabled val="1"/>
        </dgm:presLayoutVars>
      </dgm:prSet>
      <dgm:spPr/>
    </dgm:pt>
    <dgm:pt modelId="{852B060A-3BB7-014F-B632-0B24FC0C1C81}" type="pres">
      <dgm:prSet presAssocID="{6A72A24F-37BA-D24B-86DC-D1FD1B93BBA6}" presName="circ6" presStyleLbl="vennNode1" presStyleIdx="5" presStyleCnt="7"/>
      <dgm:spPr/>
    </dgm:pt>
    <dgm:pt modelId="{AB9F7045-5E37-6E4F-B27E-626288624373}" type="pres">
      <dgm:prSet presAssocID="{6A72A24F-37BA-D24B-86DC-D1FD1B93BBA6}" presName="circ6Tx" presStyleLbl="revTx" presStyleIdx="0" presStyleCnt="0">
        <dgm:presLayoutVars>
          <dgm:chMax val="0"/>
          <dgm:chPref val="0"/>
          <dgm:bulletEnabled val="1"/>
        </dgm:presLayoutVars>
      </dgm:prSet>
      <dgm:spPr/>
    </dgm:pt>
    <dgm:pt modelId="{2FA6AFF2-9FA7-7346-9319-DA1C36A427BA}" type="pres">
      <dgm:prSet presAssocID="{54A2FB89-E921-B343-826E-BC0C57B1D2FD}" presName="circ7" presStyleLbl="vennNode1" presStyleIdx="6" presStyleCnt="7"/>
      <dgm:spPr/>
    </dgm:pt>
    <dgm:pt modelId="{B899E0B8-50FA-214E-8919-C52C34FAB254}" type="pres">
      <dgm:prSet presAssocID="{54A2FB89-E921-B343-826E-BC0C57B1D2FD}" presName="circ7Tx" presStyleLbl="revTx" presStyleIdx="0" presStyleCnt="0">
        <dgm:presLayoutVars>
          <dgm:chMax val="0"/>
          <dgm:chPref val="0"/>
          <dgm:bulletEnabled val="1"/>
        </dgm:presLayoutVars>
      </dgm:prSet>
      <dgm:spPr/>
    </dgm:pt>
  </dgm:ptLst>
  <dgm:cxnLst>
    <dgm:cxn modelId="{DC2F411F-5114-804A-A196-B496D3E24C10}" srcId="{A7A3730E-A3DD-064D-9B95-F3FED1F73CBA}" destId="{6A72A24F-37BA-D24B-86DC-D1FD1B93BBA6}" srcOrd="5" destOrd="0" parTransId="{9D55399D-5E47-384C-8C86-507B343B2C96}" sibTransId="{4B072F59-8031-D042-8723-A8999891982F}"/>
    <dgm:cxn modelId="{3C0B673E-8999-5447-B6DC-8A9F118C6C4B}" type="presOf" srcId="{54A2FB89-E921-B343-826E-BC0C57B1D2FD}" destId="{B899E0B8-50FA-214E-8919-C52C34FAB254}" srcOrd="0" destOrd="0" presId="urn:microsoft.com/office/officeart/2005/8/layout/venn1"/>
    <dgm:cxn modelId="{4BEECF45-2E2A-7346-825F-DE26FF61A7FE}" type="presOf" srcId="{6A72A24F-37BA-D24B-86DC-D1FD1B93BBA6}" destId="{AB9F7045-5E37-6E4F-B27E-626288624373}" srcOrd="0" destOrd="0" presId="urn:microsoft.com/office/officeart/2005/8/layout/venn1"/>
    <dgm:cxn modelId="{955C1B5C-6194-9043-8083-4FA5F0B4A658}" srcId="{A7A3730E-A3DD-064D-9B95-F3FED1F73CBA}" destId="{54A2FB89-E921-B343-826E-BC0C57B1D2FD}" srcOrd="6" destOrd="0" parTransId="{63E23115-CAD1-464A-BD4F-FE15CD30F301}" sibTransId="{355022E9-044A-A946-901C-8D6804746C0B}"/>
    <dgm:cxn modelId="{8037445D-8AD7-5D43-BC25-49C8A3A2166F}" type="presOf" srcId="{DDA78B3C-7D84-854F-A71F-DC2A5F702A3D}" destId="{8CB49A80-6FD0-0349-8A58-649224D96891}" srcOrd="0" destOrd="0" presId="urn:microsoft.com/office/officeart/2005/8/layout/venn1"/>
    <dgm:cxn modelId="{3FE56065-07AA-C846-8779-8AA642116920}" type="presOf" srcId="{20931644-208B-764D-97AD-F2DDB5152EAC}" destId="{EC0DB542-6D95-E04A-A1AE-3B3DBB38435D}" srcOrd="0" destOrd="0" presId="urn:microsoft.com/office/officeart/2005/8/layout/venn1"/>
    <dgm:cxn modelId="{AAB63775-9E48-A943-A319-66B26C66B936}" srcId="{A7A3730E-A3DD-064D-9B95-F3FED1F73CBA}" destId="{DDA78B3C-7D84-854F-A71F-DC2A5F702A3D}" srcOrd="4" destOrd="0" parTransId="{AFEAFAC3-C3F9-7742-8684-DE704E585235}" sibTransId="{AA051297-FD80-9149-93BA-20BE063A8E4C}"/>
    <dgm:cxn modelId="{3048908C-C51F-4346-A56F-F3E4A44297DA}" srcId="{A7A3730E-A3DD-064D-9B95-F3FED1F73CBA}" destId="{20931644-208B-764D-97AD-F2DDB5152EAC}" srcOrd="0" destOrd="0" parTransId="{0EBB7E8B-0C79-844A-802B-22003B5A1FD0}" sibTransId="{170514F9-1A8D-1B45-A8F6-5DAF47B43CA5}"/>
    <dgm:cxn modelId="{37E4429D-A60E-4746-9546-430CAE166A9E}" type="presOf" srcId="{A7A3730E-A3DD-064D-9B95-F3FED1F73CBA}" destId="{36E8C049-EA84-5C48-A2D4-88AADF33F095}" srcOrd="0" destOrd="0" presId="urn:microsoft.com/office/officeart/2005/8/layout/venn1"/>
    <dgm:cxn modelId="{945D249F-43C2-2540-B3F9-4D6BE2A4DDBC}" type="presOf" srcId="{CD171616-3856-D445-BA0C-A3BB830E3BEB}" destId="{D6BFAD24-E903-FB4D-886F-F7B1A9B5DE92}" srcOrd="0" destOrd="0" presId="urn:microsoft.com/office/officeart/2005/8/layout/venn1"/>
    <dgm:cxn modelId="{C06ECCA5-D153-4C4F-9B3A-614776340B34}" type="presOf" srcId="{C66C5849-6764-7F4D-BB05-6C337DCFF20B}" destId="{85B77CCE-6B7F-CD41-9861-1BAEA1AD0339}" srcOrd="0" destOrd="0" presId="urn:microsoft.com/office/officeart/2005/8/layout/venn1"/>
    <dgm:cxn modelId="{C59BA7B5-6BC4-1446-A211-CB874168CB90}" srcId="{A7A3730E-A3DD-064D-9B95-F3FED1F73CBA}" destId="{973485D1-62E2-1A44-A779-8B15757C1D6F}" srcOrd="3" destOrd="0" parTransId="{AD02CAE0-ED02-2C47-AD31-C37385357845}" sibTransId="{820D185D-350D-DB48-9C64-F2FB0E44963D}"/>
    <dgm:cxn modelId="{8D022CC1-8544-8B43-A06D-FAB8EDB6907E}" type="presOf" srcId="{973485D1-62E2-1A44-A779-8B15757C1D6F}" destId="{659F630C-D2B1-1542-99AB-53549E6CDEE9}" srcOrd="0" destOrd="0" presId="urn:microsoft.com/office/officeart/2005/8/layout/venn1"/>
    <dgm:cxn modelId="{389A9DC2-28B0-1940-ADD7-C00326C1D303}" srcId="{A7A3730E-A3DD-064D-9B95-F3FED1F73CBA}" destId="{CD171616-3856-D445-BA0C-A3BB830E3BEB}" srcOrd="2" destOrd="0" parTransId="{78838DE0-85FF-F641-8367-C660714504FE}" sibTransId="{5B2A1DFB-EBF5-AA4A-9D85-23D2CD0E748A}"/>
    <dgm:cxn modelId="{A06D8EE8-39FC-0340-BFB8-C750F77DE113}" srcId="{A7A3730E-A3DD-064D-9B95-F3FED1F73CBA}" destId="{C66C5849-6764-7F4D-BB05-6C337DCFF20B}" srcOrd="1" destOrd="0" parTransId="{0860D3C1-DC06-7945-BDE2-4E9E2C06B2D5}" sibTransId="{A7096DA2-5002-5649-B33C-45B8970BB3E0}"/>
    <dgm:cxn modelId="{8232964B-FA13-1344-804C-CC32BB70BEEC}" type="presParOf" srcId="{36E8C049-EA84-5C48-A2D4-88AADF33F095}" destId="{F3195197-8839-2345-AFFC-B838F5A1C31D}" srcOrd="0" destOrd="0" presId="urn:microsoft.com/office/officeart/2005/8/layout/venn1"/>
    <dgm:cxn modelId="{CF192B41-20A4-2C4D-AA43-647A6B5DC66E}" type="presParOf" srcId="{36E8C049-EA84-5C48-A2D4-88AADF33F095}" destId="{EC0DB542-6D95-E04A-A1AE-3B3DBB38435D}" srcOrd="1" destOrd="0" presId="urn:microsoft.com/office/officeart/2005/8/layout/venn1"/>
    <dgm:cxn modelId="{C217CA5C-BFA0-E049-B4F4-763C8C435187}" type="presParOf" srcId="{36E8C049-EA84-5C48-A2D4-88AADF33F095}" destId="{235B691C-9172-1B4B-967D-BE096AD772BE}" srcOrd="2" destOrd="0" presId="urn:microsoft.com/office/officeart/2005/8/layout/venn1"/>
    <dgm:cxn modelId="{0F6B6DE4-C65C-0143-9343-058BD976B6D0}" type="presParOf" srcId="{36E8C049-EA84-5C48-A2D4-88AADF33F095}" destId="{85B77CCE-6B7F-CD41-9861-1BAEA1AD0339}" srcOrd="3" destOrd="0" presId="urn:microsoft.com/office/officeart/2005/8/layout/venn1"/>
    <dgm:cxn modelId="{2FC141E5-41F9-7F4F-A011-255890BDBAAB}" type="presParOf" srcId="{36E8C049-EA84-5C48-A2D4-88AADF33F095}" destId="{CA662354-A651-494D-8BDD-D4D8ED70EAC1}" srcOrd="4" destOrd="0" presId="urn:microsoft.com/office/officeart/2005/8/layout/venn1"/>
    <dgm:cxn modelId="{B91A0A62-C571-DD4D-8657-FE5148BC150D}" type="presParOf" srcId="{36E8C049-EA84-5C48-A2D4-88AADF33F095}" destId="{D6BFAD24-E903-FB4D-886F-F7B1A9B5DE92}" srcOrd="5" destOrd="0" presId="urn:microsoft.com/office/officeart/2005/8/layout/venn1"/>
    <dgm:cxn modelId="{ADE7EE63-6F6E-3347-A0F4-C05ABB8E2F7D}" type="presParOf" srcId="{36E8C049-EA84-5C48-A2D4-88AADF33F095}" destId="{BF11007B-4D8D-044A-8C25-A713C61AEAAC}" srcOrd="6" destOrd="0" presId="urn:microsoft.com/office/officeart/2005/8/layout/venn1"/>
    <dgm:cxn modelId="{245C27DC-EDCD-7F41-9763-28EF9E78F4A3}" type="presParOf" srcId="{36E8C049-EA84-5C48-A2D4-88AADF33F095}" destId="{659F630C-D2B1-1542-99AB-53549E6CDEE9}" srcOrd="7" destOrd="0" presId="urn:microsoft.com/office/officeart/2005/8/layout/venn1"/>
    <dgm:cxn modelId="{ADCF1CD1-0118-4742-A98D-DE9ABDFEA147}" type="presParOf" srcId="{36E8C049-EA84-5C48-A2D4-88AADF33F095}" destId="{2D8D4AF4-34F5-CB4C-8B7A-ED28FEBD57DA}" srcOrd="8" destOrd="0" presId="urn:microsoft.com/office/officeart/2005/8/layout/venn1"/>
    <dgm:cxn modelId="{6DD54D84-6239-474F-AD0A-DA53DBF7A717}" type="presParOf" srcId="{36E8C049-EA84-5C48-A2D4-88AADF33F095}" destId="{8CB49A80-6FD0-0349-8A58-649224D96891}" srcOrd="9" destOrd="0" presId="urn:microsoft.com/office/officeart/2005/8/layout/venn1"/>
    <dgm:cxn modelId="{8695B0EE-B131-6D4C-BE09-E332FE0F4DC8}" type="presParOf" srcId="{36E8C049-EA84-5C48-A2D4-88AADF33F095}" destId="{852B060A-3BB7-014F-B632-0B24FC0C1C81}" srcOrd="10" destOrd="0" presId="urn:microsoft.com/office/officeart/2005/8/layout/venn1"/>
    <dgm:cxn modelId="{19A5D464-E7D4-3A44-9D92-46B524237351}" type="presParOf" srcId="{36E8C049-EA84-5C48-A2D4-88AADF33F095}" destId="{AB9F7045-5E37-6E4F-B27E-626288624373}" srcOrd="11" destOrd="0" presId="urn:microsoft.com/office/officeart/2005/8/layout/venn1"/>
    <dgm:cxn modelId="{6E368637-CD61-CF4C-A5A6-5741750D8E6E}" type="presParOf" srcId="{36E8C049-EA84-5C48-A2D4-88AADF33F095}" destId="{2FA6AFF2-9FA7-7346-9319-DA1C36A427BA}" srcOrd="12" destOrd="0" presId="urn:microsoft.com/office/officeart/2005/8/layout/venn1"/>
    <dgm:cxn modelId="{19C65F7B-C239-434F-A163-B013D481F494}" type="presParOf" srcId="{36E8C049-EA84-5C48-A2D4-88AADF33F095}" destId="{B899E0B8-50FA-214E-8919-C52C34FAB254}" srcOrd="13" destOrd="0" presId="urn:microsoft.com/office/officeart/2005/8/layout/venn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3195197-8839-2345-AFFC-B838F5A1C31D}">
      <dsp:nvSpPr>
        <dsp:cNvPr id="0" name=""/>
        <dsp:cNvSpPr/>
      </dsp:nvSpPr>
      <dsp:spPr>
        <a:xfrm>
          <a:off x="2743376" y="63937"/>
          <a:ext cx="3324739" cy="3324739"/>
        </a:xfrm>
        <a:prstGeom prst="ellipse">
          <a:avLst/>
        </a:prstGeom>
        <a:solidFill>
          <a:schemeClr val="accent2">
            <a:alpha val="50000"/>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marL="0" lvl="0" indent="0" algn="ctr" defTabSz="755650">
            <a:lnSpc>
              <a:spcPct val="90000"/>
            </a:lnSpc>
            <a:spcBef>
              <a:spcPct val="0"/>
            </a:spcBef>
            <a:spcAft>
              <a:spcPct val="35000"/>
            </a:spcAft>
            <a:buNone/>
          </a:pPr>
          <a:r>
            <a:rPr lang="en-US" sz="1700" b="1" kern="1200" dirty="0"/>
            <a:t>Levels of study</a:t>
          </a:r>
          <a:endParaRPr lang="en-GB" sz="1700" b="1" kern="1200" dirty="0"/>
        </a:p>
      </dsp:txBody>
      <dsp:txXfrm>
        <a:off x="3127000" y="511498"/>
        <a:ext cx="2557491" cy="1054965"/>
      </dsp:txXfrm>
    </dsp:sp>
    <dsp:sp modelId="{235B691C-9172-1B4B-967D-BE096AD772BE}">
      <dsp:nvSpPr>
        <dsp:cNvPr id="0" name=""/>
        <dsp:cNvSpPr/>
      </dsp:nvSpPr>
      <dsp:spPr>
        <a:xfrm>
          <a:off x="4213934" y="1534494"/>
          <a:ext cx="3324739" cy="3324739"/>
        </a:xfrm>
        <a:prstGeom prst="ellipse">
          <a:avLst/>
        </a:prstGeom>
        <a:solidFill>
          <a:schemeClr val="accent3">
            <a:alpha val="50000"/>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marL="0" lvl="0" indent="0" algn="ctr" defTabSz="755650">
            <a:lnSpc>
              <a:spcPct val="90000"/>
            </a:lnSpc>
            <a:spcBef>
              <a:spcPct val="0"/>
            </a:spcBef>
            <a:spcAft>
              <a:spcPct val="35000"/>
            </a:spcAft>
            <a:buNone/>
          </a:pPr>
          <a:r>
            <a:rPr lang="en-US" sz="1700" b="1" kern="1200" dirty="0"/>
            <a:t>Subject areas</a:t>
          </a:r>
          <a:endParaRPr lang="en-GB" sz="1700" b="1" kern="1200" dirty="0"/>
        </a:p>
      </dsp:txBody>
      <dsp:txXfrm>
        <a:off x="6004178" y="1918118"/>
        <a:ext cx="1278745" cy="2557491"/>
      </dsp:txXfrm>
    </dsp:sp>
    <dsp:sp modelId="{CA662354-A651-494D-8BDD-D4D8ED70EAC1}">
      <dsp:nvSpPr>
        <dsp:cNvPr id="0" name=""/>
        <dsp:cNvSpPr/>
      </dsp:nvSpPr>
      <dsp:spPr>
        <a:xfrm>
          <a:off x="2743376" y="3005052"/>
          <a:ext cx="3324739" cy="3324739"/>
        </a:xfrm>
        <a:prstGeom prst="ellipse">
          <a:avLst/>
        </a:prstGeom>
        <a:solidFill>
          <a:schemeClr val="accent4">
            <a:alpha val="50000"/>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marL="0" lvl="0" indent="0" algn="ctr" defTabSz="755650">
            <a:lnSpc>
              <a:spcPct val="90000"/>
            </a:lnSpc>
            <a:spcBef>
              <a:spcPct val="0"/>
            </a:spcBef>
            <a:spcAft>
              <a:spcPct val="35000"/>
            </a:spcAft>
            <a:buNone/>
          </a:pPr>
          <a:r>
            <a:rPr lang="en-US" sz="1700" b="1" kern="1200" dirty="0"/>
            <a:t>Task types</a:t>
          </a:r>
          <a:endParaRPr lang="en-GB" sz="1700" b="1" kern="1200" dirty="0"/>
        </a:p>
      </dsp:txBody>
      <dsp:txXfrm>
        <a:off x="3127000" y="4827265"/>
        <a:ext cx="2557491" cy="1054965"/>
      </dsp:txXfrm>
    </dsp:sp>
    <dsp:sp modelId="{BF11007B-4D8D-044A-8C25-A713C61AEAAC}">
      <dsp:nvSpPr>
        <dsp:cNvPr id="0" name=""/>
        <dsp:cNvSpPr/>
      </dsp:nvSpPr>
      <dsp:spPr>
        <a:xfrm>
          <a:off x="1272819" y="1534494"/>
          <a:ext cx="3324739" cy="3324739"/>
        </a:xfrm>
        <a:prstGeom prst="ellipse">
          <a:avLst/>
        </a:prstGeom>
        <a:solidFill>
          <a:schemeClr val="accent5">
            <a:alpha val="50000"/>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marL="0" lvl="0" indent="0" algn="ctr" defTabSz="755650">
            <a:lnSpc>
              <a:spcPct val="90000"/>
            </a:lnSpc>
            <a:spcBef>
              <a:spcPct val="0"/>
            </a:spcBef>
            <a:spcAft>
              <a:spcPct val="35000"/>
            </a:spcAft>
            <a:buNone/>
          </a:pPr>
          <a:r>
            <a:rPr lang="en-US" sz="1700" b="1" kern="1200" dirty="0"/>
            <a:t>Levels of achievement</a:t>
          </a:r>
          <a:endParaRPr lang="en-GB" sz="1700" b="1" kern="1200" dirty="0"/>
        </a:p>
      </dsp:txBody>
      <dsp:txXfrm>
        <a:off x="1528568" y="1918118"/>
        <a:ext cx="1278745" cy="2557491"/>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3195197-8839-2345-AFFC-B838F5A1C31D}">
      <dsp:nvSpPr>
        <dsp:cNvPr id="0" name=""/>
        <dsp:cNvSpPr/>
      </dsp:nvSpPr>
      <dsp:spPr>
        <a:xfrm>
          <a:off x="4464577" y="1573637"/>
          <a:ext cx="2015937" cy="2016184"/>
        </a:xfrm>
        <a:prstGeom prst="ellipse">
          <a:avLst/>
        </a:prstGeom>
        <a:solidFill>
          <a:schemeClr val="accent2">
            <a:alpha val="50000"/>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sp>
    <dsp:sp modelId="{EC0DB542-6D95-E04A-A1AE-3B3DBB38435D}">
      <dsp:nvSpPr>
        <dsp:cNvPr id="0" name=""/>
        <dsp:cNvSpPr/>
      </dsp:nvSpPr>
      <dsp:spPr>
        <a:xfrm>
          <a:off x="4317581" y="0"/>
          <a:ext cx="2309928" cy="1236164"/>
        </a:xfrm>
        <a:prstGeom prst="rect">
          <a:avLst/>
        </a:prstGeom>
        <a:noFill/>
        <a:ln>
          <a:noFill/>
        </a:ln>
        <a:effectLst/>
        <a:sp3d/>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ctr" defTabSz="1333500">
            <a:lnSpc>
              <a:spcPct val="90000"/>
            </a:lnSpc>
            <a:spcBef>
              <a:spcPct val="0"/>
            </a:spcBef>
            <a:spcAft>
              <a:spcPct val="35000"/>
            </a:spcAft>
            <a:buNone/>
          </a:pPr>
          <a:r>
            <a:rPr lang="en-US" sz="3000" b="1" kern="1200" dirty="0"/>
            <a:t>Levels of study</a:t>
          </a:r>
          <a:endParaRPr lang="en-GB" sz="3000" b="1" kern="1200" dirty="0"/>
        </a:p>
      </dsp:txBody>
      <dsp:txXfrm>
        <a:off x="4317581" y="0"/>
        <a:ext cx="2309928" cy="1236164"/>
      </dsp:txXfrm>
    </dsp:sp>
    <dsp:sp modelId="{235B691C-9172-1B4B-967D-BE096AD772BE}">
      <dsp:nvSpPr>
        <dsp:cNvPr id="0" name=""/>
        <dsp:cNvSpPr/>
      </dsp:nvSpPr>
      <dsp:spPr>
        <a:xfrm>
          <a:off x="5055918" y="1857955"/>
          <a:ext cx="2015937" cy="2016184"/>
        </a:xfrm>
        <a:prstGeom prst="ellipse">
          <a:avLst/>
        </a:prstGeom>
        <a:solidFill>
          <a:schemeClr val="accent3">
            <a:alpha val="50000"/>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sp>
    <dsp:sp modelId="{85B77CCE-6B7F-CD41-9861-1BAEA1AD0339}">
      <dsp:nvSpPr>
        <dsp:cNvPr id="0" name=""/>
        <dsp:cNvSpPr/>
      </dsp:nvSpPr>
      <dsp:spPr>
        <a:xfrm>
          <a:off x="7320488" y="1174356"/>
          <a:ext cx="2183931" cy="1359781"/>
        </a:xfrm>
        <a:prstGeom prst="rect">
          <a:avLst/>
        </a:prstGeom>
        <a:noFill/>
        <a:ln>
          <a:noFill/>
        </a:ln>
        <a:effectLst/>
        <a:sp3d/>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ctr" defTabSz="1333500">
            <a:lnSpc>
              <a:spcPct val="90000"/>
            </a:lnSpc>
            <a:spcBef>
              <a:spcPct val="0"/>
            </a:spcBef>
            <a:spcAft>
              <a:spcPct val="35000"/>
            </a:spcAft>
            <a:buNone/>
          </a:pPr>
          <a:r>
            <a:rPr lang="en-US" sz="3000" b="1" kern="1200" dirty="0"/>
            <a:t>Subject areas</a:t>
          </a:r>
          <a:endParaRPr lang="en-GB" sz="3000" b="1" kern="1200" dirty="0"/>
        </a:p>
      </dsp:txBody>
      <dsp:txXfrm>
        <a:off x="7320488" y="1174356"/>
        <a:ext cx="2183931" cy="1359781"/>
      </dsp:txXfrm>
    </dsp:sp>
    <dsp:sp modelId="{CA662354-A651-494D-8BDD-D4D8ED70EAC1}">
      <dsp:nvSpPr>
        <dsp:cNvPr id="0" name=""/>
        <dsp:cNvSpPr/>
      </dsp:nvSpPr>
      <dsp:spPr>
        <a:xfrm>
          <a:off x="5201234" y="2497670"/>
          <a:ext cx="2015937" cy="2016184"/>
        </a:xfrm>
        <a:prstGeom prst="ellipse">
          <a:avLst/>
        </a:prstGeom>
        <a:solidFill>
          <a:schemeClr val="accent4">
            <a:alpha val="50000"/>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sp>
    <dsp:sp modelId="{D6BFAD24-E903-FB4D-886F-F7B1A9B5DE92}">
      <dsp:nvSpPr>
        <dsp:cNvPr id="0" name=""/>
        <dsp:cNvSpPr/>
      </dsp:nvSpPr>
      <dsp:spPr>
        <a:xfrm>
          <a:off x="7530481" y="2904986"/>
          <a:ext cx="2141933" cy="1452493"/>
        </a:xfrm>
        <a:prstGeom prst="rect">
          <a:avLst/>
        </a:prstGeom>
        <a:noFill/>
        <a:ln>
          <a:noFill/>
        </a:ln>
        <a:effectLst/>
        <a:sp3d/>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ctr" defTabSz="1333500">
            <a:lnSpc>
              <a:spcPct val="90000"/>
            </a:lnSpc>
            <a:spcBef>
              <a:spcPct val="0"/>
            </a:spcBef>
            <a:spcAft>
              <a:spcPct val="35000"/>
            </a:spcAft>
            <a:buNone/>
          </a:pPr>
          <a:r>
            <a:rPr lang="en-US" sz="3000" b="1" kern="1200" dirty="0"/>
            <a:t>Task types</a:t>
          </a:r>
          <a:endParaRPr lang="en-GB" sz="3000" b="1" kern="1200" dirty="0"/>
        </a:p>
      </dsp:txBody>
      <dsp:txXfrm>
        <a:off x="7530481" y="2904986"/>
        <a:ext cx="2141933" cy="1452493"/>
      </dsp:txXfrm>
    </dsp:sp>
    <dsp:sp modelId="{BF11007B-4D8D-044A-8C25-A713C61AEAAC}">
      <dsp:nvSpPr>
        <dsp:cNvPr id="0" name=""/>
        <dsp:cNvSpPr/>
      </dsp:nvSpPr>
      <dsp:spPr>
        <a:xfrm>
          <a:off x="4792167" y="3010678"/>
          <a:ext cx="2015937" cy="2016184"/>
        </a:xfrm>
        <a:prstGeom prst="ellipse">
          <a:avLst/>
        </a:prstGeom>
        <a:solidFill>
          <a:schemeClr val="accent5">
            <a:alpha val="50000"/>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sp>
    <dsp:sp modelId="{659F630C-D2B1-1542-99AB-53549E6CDEE9}">
      <dsp:nvSpPr>
        <dsp:cNvPr id="0" name=""/>
        <dsp:cNvSpPr/>
      </dsp:nvSpPr>
      <dsp:spPr>
        <a:xfrm>
          <a:off x="6606510" y="4851946"/>
          <a:ext cx="2309928" cy="1328876"/>
        </a:xfrm>
        <a:prstGeom prst="rect">
          <a:avLst/>
        </a:prstGeom>
        <a:noFill/>
        <a:ln>
          <a:noFill/>
        </a:ln>
        <a:effectLst/>
        <a:sp3d/>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ctr" defTabSz="1333500">
            <a:lnSpc>
              <a:spcPct val="90000"/>
            </a:lnSpc>
            <a:spcBef>
              <a:spcPct val="0"/>
            </a:spcBef>
            <a:spcAft>
              <a:spcPct val="35000"/>
            </a:spcAft>
            <a:buNone/>
          </a:pPr>
          <a:r>
            <a:rPr lang="en-US" sz="3000" b="1" kern="1200" dirty="0"/>
            <a:t>Levels of achievement</a:t>
          </a:r>
          <a:endParaRPr lang="en-GB" sz="3000" b="1" kern="1200" dirty="0"/>
        </a:p>
      </dsp:txBody>
      <dsp:txXfrm>
        <a:off x="6606510" y="4851946"/>
        <a:ext cx="2309928" cy="1328876"/>
      </dsp:txXfrm>
    </dsp:sp>
    <dsp:sp modelId="{2D8D4AF4-34F5-CB4C-8B7A-ED28FEBD57DA}">
      <dsp:nvSpPr>
        <dsp:cNvPr id="0" name=""/>
        <dsp:cNvSpPr/>
      </dsp:nvSpPr>
      <dsp:spPr>
        <a:xfrm>
          <a:off x="4136987" y="3010678"/>
          <a:ext cx="2015937" cy="2016184"/>
        </a:xfrm>
        <a:prstGeom prst="ellipse">
          <a:avLst/>
        </a:prstGeom>
        <a:solidFill>
          <a:schemeClr val="accent6">
            <a:alpha val="50000"/>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sp>
    <dsp:sp modelId="{8CB49A80-6FD0-0349-8A58-649224D96891}">
      <dsp:nvSpPr>
        <dsp:cNvPr id="0" name=""/>
        <dsp:cNvSpPr/>
      </dsp:nvSpPr>
      <dsp:spPr>
        <a:xfrm>
          <a:off x="2028653" y="4851946"/>
          <a:ext cx="2309928" cy="1328876"/>
        </a:xfrm>
        <a:prstGeom prst="rect">
          <a:avLst/>
        </a:prstGeom>
        <a:noFill/>
        <a:ln>
          <a:noFill/>
        </a:ln>
        <a:effectLst/>
        <a:sp3d/>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ctr" defTabSz="1333500">
            <a:lnSpc>
              <a:spcPct val="90000"/>
            </a:lnSpc>
            <a:spcBef>
              <a:spcPct val="0"/>
            </a:spcBef>
            <a:spcAft>
              <a:spcPct val="35000"/>
            </a:spcAft>
            <a:buNone/>
          </a:pPr>
          <a:r>
            <a:rPr lang="en-GB" sz="3000" b="1" kern="1200" dirty="0">
              <a:solidFill>
                <a:schemeClr val="accent4"/>
              </a:solidFill>
            </a:rPr>
            <a:t>Educational Contexts</a:t>
          </a:r>
        </a:p>
      </dsp:txBody>
      <dsp:txXfrm>
        <a:off x="2028653" y="4851946"/>
        <a:ext cx="2309928" cy="1328876"/>
      </dsp:txXfrm>
    </dsp:sp>
    <dsp:sp modelId="{852B060A-3BB7-014F-B632-0B24FC0C1C81}">
      <dsp:nvSpPr>
        <dsp:cNvPr id="0" name=""/>
        <dsp:cNvSpPr/>
      </dsp:nvSpPr>
      <dsp:spPr>
        <a:xfrm>
          <a:off x="3727920" y="2497670"/>
          <a:ext cx="2015937" cy="2016184"/>
        </a:xfrm>
        <a:prstGeom prst="ellipse">
          <a:avLst/>
        </a:prstGeom>
        <a:solidFill>
          <a:schemeClr val="accent2">
            <a:alpha val="50000"/>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sp>
    <dsp:sp modelId="{AB9F7045-5E37-6E4F-B27E-626288624373}">
      <dsp:nvSpPr>
        <dsp:cNvPr id="0" name=""/>
        <dsp:cNvSpPr/>
      </dsp:nvSpPr>
      <dsp:spPr>
        <a:xfrm>
          <a:off x="1272676" y="2904986"/>
          <a:ext cx="2141933" cy="1452493"/>
        </a:xfrm>
        <a:prstGeom prst="rect">
          <a:avLst/>
        </a:prstGeom>
        <a:noFill/>
        <a:ln>
          <a:noFill/>
        </a:ln>
        <a:effectLst/>
        <a:sp3d/>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ctr" defTabSz="1333500">
            <a:lnSpc>
              <a:spcPct val="90000"/>
            </a:lnSpc>
            <a:spcBef>
              <a:spcPct val="0"/>
            </a:spcBef>
            <a:spcAft>
              <a:spcPct val="35000"/>
            </a:spcAft>
            <a:buNone/>
          </a:pPr>
          <a:r>
            <a:rPr lang="en-GB" sz="3000" b="1" kern="1200" dirty="0">
              <a:solidFill>
                <a:schemeClr val="accent4"/>
              </a:solidFill>
            </a:rPr>
            <a:t>Learner groups</a:t>
          </a:r>
        </a:p>
      </dsp:txBody>
      <dsp:txXfrm>
        <a:off x="1272676" y="2904986"/>
        <a:ext cx="2141933" cy="1452493"/>
      </dsp:txXfrm>
    </dsp:sp>
    <dsp:sp modelId="{2FA6AFF2-9FA7-7346-9319-DA1C36A427BA}">
      <dsp:nvSpPr>
        <dsp:cNvPr id="0" name=""/>
        <dsp:cNvSpPr/>
      </dsp:nvSpPr>
      <dsp:spPr>
        <a:xfrm>
          <a:off x="3873235" y="1857955"/>
          <a:ext cx="2015937" cy="2016184"/>
        </a:xfrm>
        <a:prstGeom prst="ellipse">
          <a:avLst/>
        </a:prstGeom>
        <a:solidFill>
          <a:schemeClr val="accent3">
            <a:alpha val="50000"/>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sp>
    <dsp:sp modelId="{B899E0B8-50FA-214E-8919-C52C34FAB254}">
      <dsp:nvSpPr>
        <dsp:cNvPr id="0" name=""/>
        <dsp:cNvSpPr/>
      </dsp:nvSpPr>
      <dsp:spPr>
        <a:xfrm>
          <a:off x="1440671" y="1174356"/>
          <a:ext cx="2183931" cy="1359781"/>
        </a:xfrm>
        <a:prstGeom prst="rect">
          <a:avLst/>
        </a:prstGeom>
        <a:noFill/>
        <a:ln>
          <a:noFill/>
        </a:ln>
        <a:effectLst/>
        <a:sp3d/>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ctr" defTabSz="1333500">
            <a:lnSpc>
              <a:spcPct val="90000"/>
            </a:lnSpc>
            <a:spcBef>
              <a:spcPct val="0"/>
            </a:spcBef>
            <a:spcAft>
              <a:spcPct val="35000"/>
            </a:spcAft>
            <a:buNone/>
          </a:pPr>
          <a:r>
            <a:rPr lang="en-GB" sz="3000" b="1" kern="1200" dirty="0">
              <a:solidFill>
                <a:schemeClr val="accent4"/>
              </a:solidFill>
            </a:rPr>
            <a:t>etc...</a:t>
          </a:r>
        </a:p>
      </dsp:txBody>
      <dsp:txXfrm>
        <a:off x="1440671" y="1174356"/>
        <a:ext cx="2183931" cy="1359781"/>
      </dsp:txXfrm>
    </dsp:sp>
  </dsp:spTree>
</dsp:drawing>
</file>

<file path=ppt/diagrams/layout1.xml><?xml version="1.0" encoding="utf-8"?>
<dgm:layoutDef xmlns:dgm="http://schemas.openxmlformats.org/drawingml/2006/diagram" xmlns:a="http://schemas.openxmlformats.org/drawingml/2006/main" uniqueId="urn:microsoft.com/office/officeart/2005/8/layout/venn1">
  <dgm:title val=""/>
  <dgm:desc val=""/>
  <dgm:catLst>
    <dgm:cat type="relationship" pri="28000"/>
    <dgm:cat type="convert" pri="19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Lst>
      <dgm:cxnLst>
        <dgm:cxn modelId="7" srcId="0" destId="1" srcOrd="0" destOrd="0"/>
        <dgm:cxn modelId="8" srcId="0" destId="2" srcOrd="1" destOrd="0"/>
        <dgm:cxn modelId="9" srcId="0" destId="3" srcOrd="2" destOrd="0"/>
        <dgm:cxn modelId="10" srcId="0" destId="4" srcOrd="3" destOrd="0"/>
      </dgm:cxnLst>
      <dgm:bg/>
      <dgm:whole/>
    </dgm:dataModel>
  </dgm:clrData>
  <dgm:layoutNode name="compositeShape">
    <dgm:varLst>
      <dgm:chMax val="7"/>
      <dgm:dir/>
      <dgm:resizeHandles val="exact"/>
    </dgm:varLst>
    <dgm:choose name="Name0">
      <dgm:if name="Name1" axis="ch" ptType="node" func="cnt" op="equ" val="1">
        <dgm:alg type="composite">
          <dgm:param type="ar" val="1"/>
        </dgm:alg>
      </dgm:if>
      <dgm:if name="Name2" axis="ch" ptType="node" func="cnt" op="equ" val="2">
        <dgm:alg type="composite">
          <dgm:param type="ar" val="1.792"/>
        </dgm:alg>
      </dgm:if>
      <dgm:if name="Name3" axis="ch" ptType="node" func="cnt" op="equ" val="3">
        <dgm:alg type="composite">
          <dgm:param type="ar" val="1"/>
        </dgm:alg>
      </dgm:if>
      <dgm:if name="Name4" axis="ch" ptType="node" func="cnt" op="equ" val="4">
        <dgm:alg type="composite">
          <dgm:param type="ar" val="1"/>
        </dgm:alg>
      </dgm:if>
      <dgm:if name="Name5" axis="ch" ptType="node" func="cnt" op="equ" val="5">
        <dgm:alg type="composite">
          <dgm:param type="ar" val="1.4"/>
        </dgm:alg>
      </dgm:if>
      <dgm:if name="Name6" axis="ch" ptType="node" func="cnt" op="equ" val="6">
        <dgm:alg type="composite">
          <dgm:param type="ar" val="1.285"/>
        </dgm:alg>
      </dgm:if>
      <dgm:if name="Name7" axis="ch" ptType="node" func="cnt" op="equ" val="7">
        <dgm:alg type="composite">
          <dgm:param type="ar" val="1.359"/>
        </dgm:alg>
      </dgm:if>
      <dgm:else name="Name8">
        <dgm:alg type="composite">
          <dgm:param type="ar" val="1.359"/>
        </dgm:alg>
      </dgm:else>
    </dgm:choose>
    <dgm:shape xmlns:r="http://schemas.openxmlformats.org/officeDocument/2006/relationships" r:blip="">
      <dgm:adjLst/>
    </dgm:shape>
    <dgm:presOf/>
    <dgm:choose name="Name9">
      <dgm:if name="Name10" axis="ch" ptType="node" func="cnt" op="equ" val="1">
        <dgm:constrLst>
          <dgm:constr type="ctrX" for="ch" forName="circ1TxSh" refType="w" fact="0.5"/>
          <dgm:constr type="ctrY" for="ch" forName="circ1TxSh" refType="h" fact="0.5"/>
          <dgm:constr type="w" for="ch" forName="circ1TxSh" refType="w"/>
          <dgm:constr type="h" for="ch" forName="circ1TxSh" refType="h"/>
          <dgm:constr type="primFontSz" for="ch" ptType="node" op="equ"/>
        </dgm:constrLst>
      </dgm:if>
      <dgm:if name="Name11" axis="ch" ptType="node" func="cnt" op="equ" val="2">
        <dgm:constrLst>
          <dgm:constr type="ctrX" for="ch" forName="circ1" refType="w" fact="0.3"/>
          <dgm:constr type="ctrY" for="ch" forName="circ1" refType="h" fact="0.5"/>
          <dgm:constr type="w" for="ch" forName="circ1" refType="w" fact="0.555"/>
          <dgm:constr type="h" for="ch" forName="circ1" refType="h" fact="0.99456"/>
          <dgm:constr type="l" for="ch" forName="circ1Tx" refType="w" fact="0.1"/>
          <dgm:constr type="t" for="ch" forName="circ1Tx" refType="h" fact="0.12"/>
          <dgm:constr type="w" for="ch" forName="circ1Tx" refType="w" fact="0.32"/>
          <dgm:constr type="h" for="ch" forName="circ1Tx" refType="h" fact="0.76"/>
          <dgm:constr type="ctrX" for="ch" forName="circ2" refType="w" fact="0.7"/>
          <dgm:constr type="ctrY" for="ch" forName="circ2" refType="h" fact="0.5"/>
          <dgm:constr type="w" for="ch" forName="circ2" refType="w" fact="0.555"/>
          <dgm:constr type="h" for="ch" forName="circ2" refType="h" fact="0.99456"/>
          <dgm:constr type="l" for="ch" forName="circ2Tx" refType="w" fact="0.58"/>
          <dgm:constr type="t" for="ch" forName="circ2Tx" refType="h" fact="0.12"/>
          <dgm:constr type="w" for="ch" forName="circ2Tx" refType="w" fact="0.32"/>
          <dgm:constr type="h" for="ch" forName="circ2Tx" refType="h" fact="0.76"/>
          <dgm:constr type="primFontSz" for="ch" ptType="node" op="equ"/>
        </dgm:constrLst>
      </dgm:if>
      <dgm:if name="Name12" axis="ch" ptType="node" func="cnt" op="equ" val="3">
        <dgm:constrLst>
          <dgm:constr type="ctrX" for="ch" forName="circ1" refType="w" fact="0.5"/>
          <dgm:constr type="ctrY" for="ch" forName="circ1" refType="w" fact="0.25"/>
          <dgm:constr type="w" for="ch" forName="circ1" refType="w" fact="0.6"/>
          <dgm:constr type="h" for="ch" forName="circ1" refType="h" fact="0.6"/>
          <dgm:constr type="l" for="ch" forName="circ1Tx" refType="w" fact="0.28"/>
          <dgm:constr type="t" for="ch" forName="circ1Tx" refType="h" fact="0.055"/>
          <dgm:constr type="w" for="ch" forName="circ1Tx" refType="w" fact="0.44"/>
          <dgm:constr type="h" for="ch" forName="circ1Tx" refType="h" fact="0.27"/>
          <dgm:constr type="ctrX" for="ch" forName="circ2" refType="w" fact="0.7165"/>
          <dgm:constr type="ctrY" for="ch" forName="circ2" refType="w" fact="0.625"/>
          <dgm:constr type="w" for="ch" forName="circ2" refType="w" fact="0.6"/>
          <dgm:constr type="h" for="ch" forName="circ2" refType="h" fact="0.6"/>
          <dgm:constr type="l" for="ch" forName="circ2Tx" refType="w" fact="0.6"/>
          <dgm:constr type="t" for="ch" forName="circ2Tx" refType="h" fact="0.48"/>
          <dgm:constr type="w" for="ch" forName="circ2Tx" refType="w" fact="0.36"/>
          <dgm:constr type="h" for="ch" forName="circ2Tx" refType="h" fact="0.33"/>
          <dgm:constr type="ctrX" for="ch" forName="circ3" refType="w" fact="0.2835"/>
          <dgm:constr type="ctrY" for="ch" forName="circ3" refType="w" fact="0.625"/>
          <dgm:constr type="w" for="ch" forName="circ3" refType="w" fact="0.6"/>
          <dgm:constr type="h" for="ch" forName="circ3" refType="h" fact="0.6"/>
          <dgm:constr type="l" for="ch" forName="circ3Tx" refType="w" fact="0.04"/>
          <dgm:constr type="t" for="ch" forName="circ3Tx" refType="h" fact="0.48"/>
          <dgm:constr type="w" for="ch" forName="circ3Tx" refType="w" fact="0.36"/>
          <dgm:constr type="h" for="ch" forName="circ3Tx" refType="h" fact="0.33"/>
          <dgm:constr type="primFontSz" for="ch" ptType="node" op="equ"/>
        </dgm:constrLst>
      </dgm:if>
      <dgm:if name="Name13" axis="ch" ptType="node" func="cnt" op="equ" val="4">
        <dgm:constrLst>
          <dgm:constr type="ctrX" for="ch" forName="circ1" refType="w" fact="0.5"/>
          <dgm:constr type="ctrY" for="ch" forName="circ1" refType="w" fact="0.27"/>
          <dgm:constr type="w" for="ch" forName="circ1" refType="w" fact="0.52"/>
          <dgm:constr type="h" for="ch" forName="circ1" refType="h" fact="0.52"/>
          <dgm:constr type="l" for="ch" forName="circ1Tx" refType="w" fact="0.3"/>
          <dgm:constr type="t" for="ch" forName="circ1Tx" refType="h" fact="0.08"/>
          <dgm:constr type="w" for="ch" forName="circ1Tx" refType="w" fact="0.4"/>
          <dgm:constr type="h" for="ch" forName="circ1Tx" refType="h" fact="0.165"/>
          <dgm:constr type="ctrX" for="ch" forName="circ2" refType="w" fact="0.73"/>
          <dgm:constr type="ctrY" for="ch" forName="circ2" refType="w" fact="0.5"/>
          <dgm:constr type="w" for="ch" forName="circ2" refType="w" fact="0.52"/>
          <dgm:constr type="h" for="ch" forName="circ2" refType="h" fact="0.52"/>
          <dgm:constr type="r" for="ch" forName="circ2Tx" refType="w" fact="0.95"/>
          <dgm:constr type="t" for="ch" forName="circ2Tx" refType="h" fact="0.3"/>
          <dgm:constr type="w" for="ch" forName="circ2Tx" refType="w" fact="0.2"/>
          <dgm:constr type="h" for="ch" forName="circ2Tx" refType="h" fact="0.4"/>
          <dgm:constr type="ctrX" for="ch" forName="circ3" refType="w" fact="0.5"/>
          <dgm:constr type="ctrY" for="ch" forName="circ3" refType="w" fact="0.73"/>
          <dgm:constr type="w" for="ch" forName="circ3" refType="w" fact="0.52"/>
          <dgm:constr type="h" for="ch" forName="circ3" refType="h" fact="0.52"/>
          <dgm:constr type="l" for="ch" forName="circ3Tx" refType="w" fact="0.3"/>
          <dgm:constr type="b" for="ch" forName="circ3Tx" refType="h" fact="0.92"/>
          <dgm:constr type="w" for="ch" forName="circ3Tx" refType="w" fact="0.4"/>
          <dgm:constr type="h" for="ch" forName="circ3Tx" refType="h" fact="0.165"/>
          <dgm:constr type="ctrX" for="ch" forName="circ4" refType="w" fact="0.27"/>
          <dgm:constr type="ctrY" for="ch" forName="circ4" refType="h" fact="0.5"/>
          <dgm:constr type="w" for="ch" forName="circ4" refType="w" fact="0.52"/>
          <dgm:constr type="h" for="ch" forName="circ4" refType="h" fact="0.52"/>
          <dgm:constr type="l" for="ch" forName="circ4Tx" refType="w" fact="0.05"/>
          <dgm:constr type="t" for="ch" forName="circ4Tx" refType="h" fact="0.3"/>
          <dgm:constr type="w" for="ch" forName="circ4Tx" refType="w" fact="0.2"/>
          <dgm:constr type="h" for="ch" forName="circ4Tx" refType="h" fact="0.4"/>
          <dgm:constr type="primFontSz" for="ch" ptType="node" op="equ"/>
        </dgm:constrLst>
      </dgm:if>
      <dgm:if name="Name14" axis="ch" ptType="node" func="cnt" op="equ" val="5">
        <dgm:constrLst>
          <dgm:constr type="ctrX" for="ch" forName="circ1" refType="w" fact="0.5"/>
          <dgm:constr type="ctrY" for="ch" forName="circ1" refType="h" fact="0.46"/>
          <dgm:constr type="w" for="ch" forName="circ1" refType="w" fact="0.25"/>
          <dgm:constr type="h" for="ch" forName="circ1" refType="h" fact="0.35"/>
          <dgm:constr type="l" for="ch" forName="circ1Tx" refType="w" fact="0.355"/>
          <dgm:constr type="t" for="ch" forName="circ1Tx"/>
          <dgm:constr type="w" for="ch" forName="circ1Tx" refType="w" fact="0.29"/>
          <dgm:constr type="h" for="ch" forName="circ1Tx" refType="h" fact="0.235"/>
          <dgm:constr type="ctrX" for="ch" forName="circ2" refType="w" fact="0.5951"/>
          <dgm:constr type="ctrY" for="ch" forName="circ2" refType="h" fact="0.5567"/>
          <dgm:constr type="w" for="ch" forName="circ2" refType="w" fact="0.25"/>
          <dgm:constr type="h" for="ch" forName="circ2" refType="h" fact="0.35"/>
          <dgm:constr type="l" for="ch" forName="circ2Tx" refType="w" fact="0.74"/>
          <dgm:constr type="t" for="ch" forName="circ2Tx" refType="h" fact="0.31"/>
          <dgm:constr type="w" for="ch" forName="circ2Tx" refType="w" fact="0.26"/>
          <dgm:constr type="h" for="ch" forName="circ2Tx" refType="h" fact="0.255"/>
          <dgm:constr type="ctrX" for="ch" forName="circ3" refType="w" fact="0.5588"/>
          <dgm:constr type="ctrY" for="ch" forName="circ3" refType="h" fact="0.7133"/>
          <dgm:constr type="w" for="ch" forName="circ3" refType="w" fact="0.25"/>
          <dgm:constr type="h" for="ch" forName="circ3" refType="h" fact="0.35"/>
          <dgm:constr type="l" for="ch" forName="circ3Tx" refType="w" fact="0.7"/>
          <dgm:constr type="t" for="ch" forName="circ3Tx" refType="h" fact="0.745"/>
          <dgm:constr type="w" for="ch" forName="circ3Tx" refType="w" fact="0.26"/>
          <dgm:constr type="h" for="ch" forName="circ3Tx" refType="h" fact="0.255"/>
          <dgm:constr type="ctrX" for="ch" forName="circ4" refType="w" fact="0.4412"/>
          <dgm:constr type="ctrY" for="ch" forName="circ4" refType="h" fact="0.7133"/>
          <dgm:constr type="w" for="ch" forName="circ4" refType="w" fact="0.25"/>
          <dgm:constr type="h" for="ch" forName="circ4" refType="h" fact="0.35"/>
          <dgm:constr type="l" for="ch" forName="circ4Tx" refType="w" fact="0.04"/>
          <dgm:constr type="t" for="ch" forName="circ4Tx" refType="h" fact="0.745"/>
          <dgm:constr type="w" for="ch" forName="circ4Tx" refType="w" fact="0.26"/>
          <dgm:constr type="h" for="ch" forName="circ4Tx" refType="h" fact="0.255"/>
          <dgm:constr type="ctrX" for="ch" forName="circ5" refType="w" fact="0.4049"/>
          <dgm:constr type="ctrY" for="ch" forName="circ5" refType="h" fact="0.5567"/>
          <dgm:constr type="w" for="ch" forName="circ5" refType="w" fact="0.25"/>
          <dgm:constr type="h" for="ch" forName="circ5" refType="h" fact="0.35"/>
          <dgm:constr type="l" for="ch" forName="circ5Tx"/>
          <dgm:constr type="t" for="ch" forName="circ5Tx" refType="h" fact="0.31"/>
          <dgm:constr type="w" for="ch" forName="circ5Tx" refType="w" fact="0.26"/>
          <dgm:constr type="h" for="ch" forName="circ5Tx" refType="h" fact="0.255"/>
          <dgm:constr type="primFontSz" for="ch" ptType="node" op="equ"/>
        </dgm:constrLst>
      </dgm:if>
      <dgm:if name="Name15" axis="ch" ptType="node" func="cnt" op="equ" val="6">
        <dgm:constrLst>
          <dgm:constr type="ctrX" for="ch" forName="circ1" refType="w" fact="0.5"/>
          <dgm:constr type="ctrY" for="ch" forName="circ1" refType="h" fact="0.3844"/>
          <dgm:constr type="w" for="ch" forName="circ1" refType="w" fact="0.24"/>
          <dgm:constr type="h" for="ch" forName="circ1" refType="h" fact="0.3084"/>
          <dgm:constr type="l" for="ch" forName="circ1Tx" refType="w" fact="0.35"/>
          <dgm:constr type="t" for="ch" forName="circ1Tx"/>
          <dgm:constr type="w" for="ch" forName="circ1Tx" refType="w" fact="0.3"/>
          <dgm:constr type="h" for="ch" forName="circ1Tx" refType="h" fact="0.21"/>
          <dgm:constr type="ctrX" for="ch" forName="circ2" refType="w" fact="0.5779"/>
          <dgm:constr type="ctrY" for="ch" forName="circ2" refType="h" fact="0.4422"/>
          <dgm:constr type="w" for="ch" forName="circ2" refType="w" fact="0.24"/>
          <dgm:constr type="h" for="ch" forName="circ2" refType="h" fact="0.3084"/>
          <dgm:constr type="l" for="ch" forName="circ2Tx" refType="w" fact="0.7157"/>
          <dgm:constr type="t" for="ch" forName="circ2Tx" refType="h" fact="0.2"/>
          <dgm:constr type="w" for="ch" forName="circ2Tx" refType="w" fact="0.2843"/>
          <dgm:constr type="h" for="ch" forName="circ2Tx" refType="h" fact="0.23"/>
          <dgm:constr type="ctrX" for="ch" forName="circ3" refType="w" fact="0.5779"/>
          <dgm:constr type="ctrY" for="ch" forName="circ3" refType="h" fact="0.5578"/>
          <dgm:constr type="w" for="ch" forName="circ3" refType="w" fact="0.24"/>
          <dgm:constr type="h" for="ch" forName="circ3" refType="h" fact="0.3084"/>
          <dgm:constr type="l" for="ch" forName="circ3Tx" refType="w" fact="0.7157"/>
          <dgm:constr type="t" for="ch" forName="circ3Tx" refType="h" fact="0.543"/>
          <dgm:constr type="w" for="ch" forName="circ3Tx" refType="w" fact="0.2843"/>
          <dgm:constr type="h" for="ch" forName="circ3Tx" refType="h" fact="0.257"/>
          <dgm:constr type="ctrX" for="ch" forName="circ4" refType="w" fact="0.5"/>
          <dgm:constr type="ctrY" for="ch" forName="circ4" refType="h" fact="0.6157"/>
          <dgm:constr type="w" for="ch" forName="circ4" refType="w" fact="0.24"/>
          <dgm:constr type="h" for="ch" forName="circ4" refType="h" fact="0.3084"/>
          <dgm:constr type="l" for="ch" forName="circ4Tx" refType="w" fact="0.35"/>
          <dgm:constr type="t" for="ch" forName="circ4Tx" refType="h" fact="0.79"/>
          <dgm:constr type="w" for="ch" forName="circ4Tx" refType="w" fact="0.3"/>
          <dgm:constr type="h" for="ch" forName="circ4Tx" refType="h" fact="0.21"/>
          <dgm:constr type="ctrX" for="ch" forName="circ5" refType="w" fact="0.4221"/>
          <dgm:constr type="ctrY" for="ch" forName="circ5" refType="h" fact="0.5578"/>
          <dgm:constr type="w" for="ch" forName="circ5" refType="w" fact="0.24"/>
          <dgm:constr type="h" for="ch" forName="circ5" refType="h" fact="0.3084"/>
          <dgm:constr type="l" for="ch" forName="circ5Tx" refType="w" fact="0"/>
          <dgm:constr type="t" for="ch" forName="circ5Tx" refType="h" fact="0.543"/>
          <dgm:constr type="w" for="ch" forName="circ5Tx" refType="w" fact="0.2843"/>
          <dgm:constr type="h" for="ch" forName="circ5Tx" refType="h" fact="0.257"/>
          <dgm:constr type="ctrX" for="ch" forName="circ6" refType="w" fact="0.4221"/>
          <dgm:constr type="ctrY" for="ch" forName="circ6" refType="h" fact="0.4422"/>
          <dgm:constr type="w" for="ch" forName="circ6" refType="w" fact="0.24"/>
          <dgm:constr type="h" for="ch" forName="circ6" refType="h" fact="0.3084"/>
          <dgm:constr type="l" for="ch" forName="circ6Tx" refType="w" fact="0"/>
          <dgm:constr type="t" for="ch" forName="circ6Tx" refType="h" fact="0.2"/>
          <dgm:constr type="w" for="ch" forName="circ6Tx" refType="w" fact="0.2843"/>
          <dgm:constr type="h" for="ch" forName="circ6Tx" refType="h" fact="0.257"/>
          <dgm:constr type="primFontSz" for="ch" ptType="node" op="equ"/>
        </dgm:constrLst>
      </dgm:if>
      <dgm:else name="Name16">
        <dgm:constrLst>
          <dgm:constr type="ctrX" for="ch" forName="circ1" refType="w" fact="0.5"/>
          <dgm:constr type="ctrY" for="ch" forName="circ1" refType="h" fact="0.4177"/>
          <dgm:constr type="w" for="ch" forName="circ1" refType="w" fact="0.24"/>
          <dgm:constr type="h" for="ch" forName="circ1" refType="h" fact="0.3262"/>
          <dgm:constr type="l" for="ch" forName="circ1Tx" refType="w" fact="0.3625"/>
          <dgm:constr type="t" for="ch" forName="circ1Tx"/>
          <dgm:constr type="w" for="ch" forName="circ1Tx" refType="w" fact="0.275"/>
          <dgm:constr type="h" for="ch" forName="circ1Tx" refType="h" fact="0.2"/>
          <dgm:constr type="ctrX" for="ch" forName="circ2" refType="w" fact="0.5704"/>
          <dgm:constr type="ctrY" for="ch" forName="circ2" refType="h" fact="0.4637"/>
          <dgm:constr type="w" for="ch" forName="circ2" refType="w" fact="0.24"/>
          <dgm:constr type="h" for="ch" forName="circ2" refType="h" fact="0.3262"/>
          <dgm:constr type="l" for="ch" forName="circ2Tx" refType="w" fact="0.72"/>
          <dgm:constr type="t" for="ch" forName="circ2Tx" refType="h" fact="0.19"/>
          <dgm:constr type="w" for="ch" forName="circ2Tx" refType="w" fact="0.26"/>
          <dgm:constr type="h" for="ch" forName="circ2Tx" refType="h" fact="0.22"/>
          <dgm:constr type="ctrX" for="ch" forName="circ3" refType="w" fact="0.5877"/>
          <dgm:constr type="ctrY" for="ch" forName="circ3" refType="h" fact="0.5672"/>
          <dgm:constr type="w" for="ch" forName="circ3" refType="w" fact="0.24"/>
          <dgm:constr type="h" for="ch" forName="circ3" refType="h" fact="0.3262"/>
          <dgm:constr type="l" for="ch" forName="circ3Tx" refType="w" fact="0.745"/>
          <dgm:constr type="t" for="ch" forName="circ3Tx" refType="h" fact="0.47"/>
          <dgm:constr type="w" for="ch" forName="circ3Tx" refType="w" fact="0.255"/>
          <dgm:constr type="h" for="ch" forName="circ3Tx" refType="h" fact="0.235"/>
          <dgm:constr type="ctrX" for="ch" forName="circ4" refType="w" fact="0.539"/>
          <dgm:constr type="ctrY" for="ch" forName="circ4" refType="h" fact="0.6502"/>
          <dgm:constr type="w" for="ch" forName="circ4" refType="w" fact="0.24"/>
          <dgm:constr type="h" for="ch" forName="circ4" refType="h" fact="0.3262"/>
          <dgm:constr type="l" for="ch" forName="circ4Tx" refType="w" fact="0.635"/>
          <dgm:constr type="t" for="ch" forName="circ4Tx" refType="h" fact="0.785"/>
          <dgm:constr type="w" for="ch" forName="circ4Tx" refType="w" fact="0.275"/>
          <dgm:constr type="h" for="ch" forName="circ4Tx" refType="h" fact="0.215"/>
          <dgm:constr type="ctrX" for="ch" forName="circ5" refType="w" fact="0.461"/>
          <dgm:constr type="ctrY" for="ch" forName="circ5" refType="h" fact="0.6502"/>
          <dgm:constr type="w" for="ch" forName="circ5" refType="w" fact="0.24"/>
          <dgm:constr type="h" for="ch" forName="circ5" refType="h" fact="0.3262"/>
          <dgm:constr type="l" for="ch" forName="circ5Tx" refType="w" fact="0.09"/>
          <dgm:constr type="t" for="ch" forName="circ5Tx" refType="h" fact="0.785"/>
          <dgm:constr type="w" for="ch" forName="circ5Tx" refType="w" fact="0.275"/>
          <dgm:constr type="h" for="ch" forName="circ5Tx" refType="h" fact="0.215"/>
          <dgm:constr type="ctrX" for="ch" forName="circ6" refType="w" fact="0.4123"/>
          <dgm:constr type="ctrY" for="ch" forName="circ6" refType="h" fact="0.5672"/>
          <dgm:constr type="w" for="ch" forName="circ6" refType="w" fact="0.24"/>
          <dgm:constr type="h" for="ch" forName="circ6" refType="h" fact="0.3262"/>
          <dgm:constr type="l" for="ch" forName="circ6Tx"/>
          <dgm:constr type="t" for="ch" forName="circ6Tx" refType="h" fact="0.47"/>
          <dgm:constr type="w" for="ch" forName="circ6Tx" refType="w" fact="0.255"/>
          <dgm:constr type="h" for="ch" forName="circ6Tx" refType="h" fact="0.235"/>
          <dgm:constr type="ctrX" for="ch" forName="circ7" refType="w" fact="0.4296"/>
          <dgm:constr type="ctrY" for="ch" forName="circ7" refType="h" fact="0.4637"/>
          <dgm:constr type="w" for="ch" forName="circ7" refType="w" fact="0.24"/>
          <dgm:constr type="h" for="ch" forName="circ7" refType="h" fact="0.3262"/>
          <dgm:constr type="l" for="ch" forName="circ7Tx" refType="w" fact="0.02"/>
          <dgm:constr type="t" for="ch" forName="circ7Tx" refType="h" fact="0.19"/>
          <dgm:constr type="w" for="ch" forName="circ7Tx" refType="w" fact="0.26"/>
          <dgm:constr type="h" for="ch" forName="circ7Tx" refType="h" fact="0.22"/>
          <dgm:constr type="primFontSz" for="ch" ptType="node" op="equ"/>
        </dgm:constrLst>
      </dgm:else>
    </dgm:choose>
    <dgm:ruleLst/>
    <dgm:forEach name="Name17" axis="ch" ptType="node" cnt="1">
      <dgm:choose name="Name18">
        <dgm:if name="Name19" axis="root ch" ptType="all node" func="cnt" op="equ" val="1">
          <dgm:layoutNode name="circ1TxSh" styleLbl="vennNode1">
            <dgm:alg type="tx">
              <dgm:param type="txAnchorHorzCh" val="ctr"/>
              <dgm:param type="txAnchorVertCh" val="mid"/>
            </dgm:alg>
            <dgm:shape xmlns:r="http://schemas.openxmlformats.org/officeDocument/2006/relationships" type="ellipse" r:blip="">
              <dgm:adjLst/>
            </dgm:shape>
            <dgm:choose name="Name20">
              <dgm:if name="Name21" func="var" arg="dir" op="equ" val="norm">
                <dgm:choose name="Name22">
                  <dgm:if name="Name23" axis="root ch" ptType="all node" func="cnt" op="lte" val="4">
                    <dgm:presOf axis="desOrSelf" ptType="node"/>
                  </dgm:if>
                  <dgm:else name="Name24">
                    <dgm:presOf/>
                  </dgm:else>
                </dgm:choose>
              </dgm:if>
              <dgm:else name="Name25">
                <dgm:choose name="Name26">
                  <dgm:if name="Name27" axis="root ch" ptType="all node" func="cnt" op="equ" val="2">
                    <dgm:presOf axis="root ch desOrSelf" ptType="all node node" st="1 2 1" cnt="1 1 0"/>
                  </dgm:if>
                  <dgm:else name="Name28">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if>
        <dgm:else name="Name29">
          <dgm:layoutNode name="circ1" styleLbl="vennNode1">
            <dgm:alg type="sp"/>
            <dgm:shape xmlns:r="http://schemas.openxmlformats.org/officeDocument/2006/relationships" type="ellipse" r:blip="">
              <dgm:adjLst/>
            </dgm:shape>
            <dgm:choose name="Name30">
              <dgm:if name="Name31" func="var" arg="dir" op="equ" val="norm">
                <dgm:choose name="Name32">
                  <dgm:if name="Name33" axis="root ch" ptType="all node" func="cnt" op="lte" val="4">
                    <dgm:presOf axis="desOrSelf" ptType="node"/>
                  </dgm:if>
                  <dgm:else name="Name34">
                    <dgm:presOf/>
                  </dgm:else>
                </dgm:choose>
              </dgm:if>
              <dgm:else name="Name35">
                <dgm:choose name="Name36">
                  <dgm:if name="Name37" axis="root ch" ptType="all node" func="cnt" op="equ" val="2">
                    <dgm:presOf axis="root ch desOrSelf" ptType="all node node" st="1 2 1" cnt="1 1 0"/>
                  </dgm:if>
                  <dgm:else name="Name38">
                    <dgm:choose name="Name39">
                      <dgm:if name="Name40" axis="root ch" ptType="all node" func="cnt" op="lte" val="4">
                        <dgm:presOf axis="desOrSelf" ptType="node"/>
                      </dgm:if>
                      <dgm:else name="Name41">
                        <dgm:presOf/>
                      </dgm:else>
                    </dgm:choose>
                  </dgm:else>
                </dgm:choose>
              </dgm:else>
            </dgm:choose>
            <dgm:constrLst/>
            <dgm:ruleLst/>
          </dgm:layoutNode>
          <dgm:layoutNode name="circ1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42">
              <dgm:if name="Name43" func="var" arg="dir" op="equ" val="norm">
                <dgm:presOf axis="desOrSelf" ptType="node"/>
              </dgm:if>
              <dgm:else name="Name44">
                <dgm:choose name="Name45">
                  <dgm:if name="Name46" axis="root ch" ptType="all node" func="cnt" op="equ" val="2">
                    <dgm:presOf axis="root ch desOrSelf" ptType="all node node" st="1 2 1" cnt="1 1 0"/>
                  </dgm:if>
                  <dgm:else name="Name47">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else>
      </dgm:choose>
    </dgm:forEach>
    <dgm:forEach name="Name48" axis="ch" ptType="node" st="2" cnt="1">
      <dgm:layoutNode name="circ2" styleLbl="vennNode1">
        <dgm:alg type="sp"/>
        <dgm:shape xmlns:r="http://schemas.openxmlformats.org/officeDocument/2006/relationships" type="ellipse" r:blip="">
          <dgm:adjLst/>
        </dgm:shape>
        <dgm:choose name="Name49">
          <dgm:if name="Name50" func="var" arg="dir" op="equ" val="norm">
            <dgm:choose name="Name51">
              <dgm:if name="Name52" axis="root ch" ptType="all node" func="cnt" op="lte" val="4">
                <dgm:presOf axis="desOrSelf" ptType="node"/>
              </dgm:if>
              <dgm:else name="Name53">
                <dgm:presOf/>
              </dgm:else>
            </dgm:choose>
          </dgm:if>
          <dgm:else name="Name54">
            <dgm:choose name="Name55">
              <dgm:if name="Name56" axis="root ch" ptType="all node" func="cnt" op="equ" val="2">
                <dgm:presOf axis="root ch desOrSelf" ptType="all node node" st="1 1 1" cnt="1 1 0"/>
              </dgm:if>
              <dgm:if name="Name57" axis="root ch" ptType="all node" func="cnt" op="equ" val="3">
                <dgm:presOf axis="root ch desOrSelf" ptType="all node node" st="1 3 1" cnt="1 1 0"/>
              </dgm:if>
              <dgm:if name="Name58" axis="root ch" ptType="all node" func="cnt" op="equ" val="4">
                <dgm:presOf axis="root ch desOrSelf" ptType="all node node" st="1 4 1" cnt="1 1 0"/>
              </dgm:if>
              <dgm:else name="Name59">
                <dgm:presOf/>
              </dgm:else>
            </dgm:choose>
          </dgm:else>
        </dgm:choose>
        <dgm:constrLst/>
        <dgm:ruleLst/>
      </dgm:layoutNode>
      <dgm:layoutNode name="circ2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60">
          <dgm:if name="Name61" func="var" arg="dir" op="equ" val="norm">
            <dgm:presOf axis="desOrSelf" ptType="node"/>
          </dgm:if>
          <dgm:else name="Name62">
            <dgm:choose name="Name63">
              <dgm:if name="Name64" axis="root ch" ptType="all node" func="cnt" op="equ" val="2">
                <dgm:presOf axis="root ch desOrSelf" ptType="all node node" st="1 1 1" cnt="1 1 0"/>
              </dgm:if>
              <dgm:if name="Name65" axis="root ch" ptType="all node" func="cnt" op="equ" val="3">
                <dgm:presOf axis="root ch desOrSelf" ptType="all node node" st="1 3 1" cnt="1 1 0"/>
              </dgm:if>
              <dgm:if name="Name66" axis="root ch" ptType="all node" func="cnt" op="equ" val="4">
                <dgm:presOf axis="root ch desOrSelf" ptType="all node node" st="1 4 1" cnt="1 1 0"/>
              </dgm:if>
              <dgm:if name="Name67" axis="root ch" ptType="all node" func="cnt" op="equ" val="5">
                <dgm:presOf axis="root ch desOrSelf" ptType="all node node" st="1 5 1" cnt="1 1 0"/>
              </dgm:if>
              <dgm:if name="Name68" axis="root ch" ptType="all node" func="cnt" op="equ" val="6">
                <dgm:presOf axis="root ch desOrSelf" ptType="all node node" st="1 6 1" cnt="1 1 0"/>
              </dgm:if>
              <dgm:else name="Name69">
                <dgm:presOf axis="root ch desOrSelf" ptType="all node node" st="1 7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70" axis="ch" ptType="node" st="3" cnt="1">
      <dgm:layoutNode name="circ3" styleLbl="vennNode1">
        <dgm:alg type="sp"/>
        <dgm:shape xmlns:r="http://schemas.openxmlformats.org/officeDocument/2006/relationships" type="ellipse" r:blip="">
          <dgm:adjLst/>
        </dgm:shape>
        <dgm:choose name="Name71">
          <dgm:if name="Name72" func="var" arg="dir" op="equ" val="norm">
            <dgm:choose name="Name73">
              <dgm:if name="Name74" axis="root ch" ptType="all node" func="cnt" op="lte" val="4">
                <dgm:presOf axis="desOrSelf" ptType="node"/>
              </dgm:if>
              <dgm:else name="Name75">
                <dgm:presOf/>
              </dgm:else>
            </dgm:choose>
          </dgm:if>
          <dgm:else name="Name76">
            <dgm:choose name="Name77">
              <dgm:if name="Name78" axis="root ch" ptType="all node" func="cnt" op="equ" val="3">
                <dgm:presOf axis="root ch desOrSelf" ptType="all node node" st="1 2 1" cnt="1 1 0"/>
              </dgm:if>
              <dgm:if name="Name79" axis="root ch" ptType="all node" func="cnt" op="equ" val="4">
                <dgm:presOf axis="root ch desOrSelf" ptType="all node node" st="1 3 1" cnt="1 1 0"/>
              </dgm:if>
              <dgm:else name="Name80">
                <dgm:presOf/>
              </dgm:else>
            </dgm:choose>
          </dgm:else>
        </dgm:choose>
        <dgm:constrLst/>
        <dgm:ruleLst/>
      </dgm:layoutNode>
      <dgm:layoutNode name="circ3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81">
          <dgm:if name="Name82" func="var" arg="dir" op="equ" val="norm">
            <dgm:presOf axis="desOrSelf" ptType="node"/>
          </dgm:if>
          <dgm:else name="Name83">
            <dgm:choose name="Name84">
              <dgm:if name="Name85" axis="root ch" ptType="all node" func="cnt" op="equ" val="3">
                <dgm:presOf axis="root ch desOrSelf" ptType="all node node" st="1 2 1" cnt="1 1 0"/>
              </dgm:if>
              <dgm:if name="Name86" axis="root ch" ptType="all node" func="cnt" op="equ" val="4">
                <dgm:presOf axis="root ch desOrSelf" ptType="all node node" st="1 3 1" cnt="1 1 0"/>
              </dgm:if>
              <dgm:if name="Name87" axis="root ch" ptType="all node" func="cnt" op="equ" val="5">
                <dgm:presOf axis="root ch desOrSelf" ptType="all node node" st="1 4 1" cnt="1 1 0"/>
              </dgm:if>
              <dgm:if name="Name88" axis="root ch" ptType="all node" func="cnt" op="equ" val="6">
                <dgm:presOf axis="root ch desOrSelf" ptType="all node node" st="1 5 1" cnt="1 1 0"/>
              </dgm:if>
              <dgm:else name="Name89">
                <dgm:presOf axis="root ch desOrSelf" ptType="all node node" st="1 6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90" axis="ch" ptType="node" st="4" cnt="1">
      <dgm:layoutNode name="circ4" styleLbl="vennNode1">
        <dgm:alg type="sp"/>
        <dgm:shape xmlns:r="http://schemas.openxmlformats.org/officeDocument/2006/relationships" type="ellipse" r:blip="">
          <dgm:adjLst/>
        </dgm:shape>
        <dgm:choose name="Name91">
          <dgm:if name="Name92" func="var" arg="dir" op="equ" val="norm">
            <dgm:choose name="Name93">
              <dgm:if name="Name94" axis="root ch" ptType="all node" func="cnt" op="lte" val="4">
                <dgm:presOf axis="desOrSelf" ptType="node"/>
              </dgm:if>
              <dgm:else name="Name95">
                <dgm:presOf/>
              </dgm:else>
            </dgm:choose>
          </dgm:if>
          <dgm:else name="Name96">
            <dgm:choose name="Name97">
              <dgm:if name="Name98" axis="root ch" ptType="all node" func="cnt" op="equ" val="4">
                <dgm:presOf axis="root ch desOrSelf" ptType="all node node" st="1 2 1" cnt="1 1 0"/>
              </dgm:if>
              <dgm:else name="Name99">
                <dgm:presOf/>
              </dgm:else>
            </dgm:choose>
          </dgm:else>
        </dgm:choose>
        <dgm:constrLst/>
        <dgm:ruleLst/>
      </dgm:layoutNode>
      <dgm:layoutNode name="circ4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0">
          <dgm:if name="Name101" func="var" arg="dir" op="equ" val="norm">
            <dgm:presOf axis="desOrSelf" ptType="node"/>
          </dgm:if>
          <dgm:else name="Name102">
            <dgm:choose name="Name103">
              <dgm:if name="Name104" axis="root ch" ptType="all node" func="cnt" op="equ" val="4">
                <dgm:presOf axis="root ch desOrSelf" ptType="all node node" st="1 2 1" cnt="1 1 0"/>
              </dgm:if>
              <dgm:if name="Name105" axis="root ch" ptType="all node" func="cnt" op="equ" val="5">
                <dgm:presOf axis="root ch desOrSelf" ptType="all node node" st="1 3 1" cnt="1 1 0"/>
              </dgm:if>
              <dgm:if name="Name106" axis="root ch" ptType="all node" func="cnt" op="equ" val="6">
                <dgm:presOf axis="root ch desOrSelf" ptType="all node node" st="1 4 1" cnt="1 1 0"/>
              </dgm:if>
              <dgm:else name="Name107">
                <dgm:presOf axis="root ch desOrSelf" ptType="all node node" st="1 5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08" axis="ch" ptType="node" st="5" cnt="1">
      <dgm:layoutNode name="circ5" styleLbl="vennNode1">
        <dgm:alg type="sp"/>
        <dgm:shape xmlns:r="http://schemas.openxmlformats.org/officeDocument/2006/relationships" type="ellipse" r:blip="">
          <dgm:adjLst/>
        </dgm:shape>
        <dgm:presOf/>
        <dgm:constrLst/>
        <dgm:ruleLst/>
      </dgm:layoutNode>
      <dgm:layoutNode name="circ5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9">
          <dgm:if name="Name110" func="var" arg="dir" op="equ" val="norm">
            <dgm:presOf axis="desOrSelf" ptType="node"/>
          </dgm:if>
          <dgm:else name="Name111">
            <dgm:choose name="Name112">
              <dgm:if name="Name113" axis="root ch" ptType="all node" func="cnt" op="equ" val="5">
                <dgm:presOf axis="root ch desOrSelf" ptType="all node node" st="1 2 1" cnt="1 1 0"/>
              </dgm:if>
              <dgm:if name="Name114" axis="root ch" ptType="all node" func="cnt" op="equ" val="6">
                <dgm:presOf axis="root ch desOrSelf" ptType="all node node" st="1 3 1" cnt="1 1 0"/>
              </dgm:if>
              <dgm:else name="Name115">
                <dgm:presOf axis="root ch desOrSelf" ptType="all node node" st="1 4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16" axis="ch" ptType="node" st="6" cnt="1">
      <dgm:layoutNode name="circ6" styleLbl="vennNode1">
        <dgm:alg type="sp"/>
        <dgm:shape xmlns:r="http://schemas.openxmlformats.org/officeDocument/2006/relationships" type="ellipse" r:blip="">
          <dgm:adjLst/>
        </dgm:shape>
        <dgm:presOf/>
        <dgm:constrLst/>
        <dgm:ruleLst/>
      </dgm:layoutNode>
      <dgm:layoutNode name="circ6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17">
          <dgm:if name="Name118" func="var" arg="dir" op="equ" val="norm">
            <dgm:presOf axis="desOrSelf" ptType="node"/>
          </dgm:if>
          <dgm:else name="Name119">
            <dgm:choose name="Name120">
              <dgm:if name="Name121" axis="root ch" ptType="all node" func="cnt" op="equ" val="6">
                <dgm:presOf axis="root ch desOrSelf" ptType="all node node" st="1 2 1" cnt="1 1 0"/>
              </dgm:if>
              <dgm:else name="Name122">
                <dgm:presOf axis="root ch desOrSelf" ptType="all node node" st="1 3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23" axis="ch" ptType="node" st="7" cnt="1">
      <dgm:layoutNode name="circ7" styleLbl="vennNode1">
        <dgm:alg type="sp"/>
        <dgm:shape xmlns:r="http://schemas.openxmlformats.org/officeDocument/2006/relationships" type="ellipse" r:blip="">
          <dgm:adjLst/>
        </dgm:shape>
        <dgm:presOf/>
        <dgm:constrLst/>
        <dgm:ruleLst/>
      </dgm:layoutNode>
      <dgm:layoutNode name="circ7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24">
          <dgm:if name="Name125" func="var" arg="dir" op="equ" val="norm">
            <dgm:presOf axis="desOrSelf" ptType="node"/>
          </dgm:if>
          <dgm:else name="Name126">
            <dgm:presOf axis="root ch desOrSelf" ptType="all node node" st="1 2 1" cnt="1 1 0"/>
          </dgm:else>
        </dgm:choose>
        <dgm:constrLst>
          <dgm:constr type="tMarg"/>
          <dgm:constr type="bMarg"/>
          <dgm:constr type="lMarg"/>
          <dgm:constr type="rMarg"/>
          <dgm:constr type="primFontSz" val="65"/>
        </dgm:constrLst>
        <dgm:ruleLst>
          <dgm:rule type="primFontSz" val="5" fact="NaN" max="NaN"/>
        </dgm:ruleLst>
      </dgm:layoutNode>
    </dgm:forEach>
  </dgm:layoutNode>
</dgm:layoutDef>
</file>

<file path=ppt/diagrams/layout2.xml><?xml version="1.0" encoding="utf-8"?>
<dgm:layoutDef xmlns:dgm="http://schemas.openxmlformats.org/drawingml/2006/diagram" xmlns:a="http://schemas.openxmlformats.org/drawingml/2006/main" uniqueId="urn:microsoft.com/office/officeart/2005/8/layout/venn1">
  <dgm:title val=""/>
  <dgm:desc val=""/>
  <dgm:catLst>
    <dgm:cat type="relationship" pri="28000"/>
    <dgm:cat type="convert" pri="19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Lst>
      <dgm:cxnLst>
        <dgm:cxn modelId="7" srcId="0" destId="1" srcOrd="0" destOrd="0"/>
        <dgm:cxn modelId="8" srcId="0" destId="2" srcOrd="1" destOrd="0"/>
        <dgm:cxn modelId="9" srcId="0" destId="3" srcOrd="2" destOrd="0"/>
        <dgm:cxn modelId="10" srcId="0" destId="4" srcOrd="3" destOrd="0"/>
      </dgm:cxnLst>
      <dgm:bg/>
      <dgm:whole/>
    </dgm:dataModel>
  </dgm:clrData>
  <dgm:layoutNode name="compositeShape">
    <dgm:varLst>
      <dgm:chMax val="7"/>
      <dgm:dir/>
      <dgm:resizeHandles val="exact"/>
    </dgm:varLst>
    <dgm:choose name="Name0">
      <dgm:if name="Name1" axis="ch" ptType="node" func="cnt" op="equ" val="1">
        <dgm:alg type="composite">
          <dgm:param type="ar" val="1"/>
        </dgm:alg>
      </dgm:if>
      <dgm:if name="Name2" axis="ch" ptType="node" func="cnt" op="equ" val="2">
        <dgm:alg type="composite">
          <dgm:param type="ar" val="1.792"/>
        </dgm:alg>
      </dgm:if>
      <dgm:if name="Name3" axis="ch" ptType="node" func="cnt" op="equ" val="3">
        <dgm:alg type="composite">
          <dgm:param type="ar" val="1"/>
        </dgm:alg>
      </dgm:if>
      <dgm:if name="Name4" axis="ch" ptType="node" func="cnt" op="equ" val="4">
        <dgm:alg type="composite">
          <dgm:param type="ar" val="1"/>
        </dgm:alg>
      </dgm:if>
      <dgm:if name="Name5" axis="ch" ptType="node" func="cnt" op="equ" val="5">
        <dgm:alg type="composite">
          <dgm:param type="ar" val="1.4"/>
        </dgm:alg>
      </dgm:if>
      <dgm:if name="Name6" axis="ch" ptType="node" func="cnt" op="equ" val="6">
        <dgm:alg type="composite">
          <dgm:param type="ar" val="1.285"/>
        </dgm:alg>
      </dgm:if>
      <dgm:if name="Name7" axis="ch" ptType="node" func="cnt" op="equ" val="7">
        <dgm:alg type="composite">
          <dgm:param type="ar" val="1.359"/>
        </dgm:alg>
      </dgm:if>
      <dgm:else name="Name8">
        <dgm:alg type="composite">
          <dgm:param type="ar" val="1.359"/>
        </dgm:alg>
      </dgm:else>
    </dgm:choose>
    <dgm:shape xmlns:r="http://schemas.openxmlformats.org/officeDocument/2006/relationships" r:blip="">
      <dgm:adjLst/>
    </dgm:shape>
    <dgm:presOf/>
    <dgm:choose name="Name9">
      <dgm:if name="Name10" axis="ch" ptType="node" func="cnt" op="equ" val="1">
        <dgm:constrLst>
          <dgm:constr type="ctrX" for="ch" forName="circ1TxSh" refType="w" fact="0.5"/>
          <dgm:constr type="ctrY" for="ch" forName="circ1TxSh" refType="h" fact="0.5"/>
          <dgm:constr type="w" for="ch" forName="circ1TxSh" refType="w"/>
          <dgm:constr type="h" for="ch" forName="circ1TxSh" refType="h"/>
          <dgm:constr type="primFontSz" for="ch" ptType="node" op="equ"/>
        </dgm:constrLst>
      </dgm:if>
      <dgm:if name="Name11" axis="ch" ptType="node" func="cnt" op="equ" val="2">
        <dgm:constrLst>
          <dgm:constr type="ctrX" for="ch" forName="circ1" refType="w" fact="0.3"/>
          <dgm:constr type="ctrY" for="ch" forName="circ1" refType="h" fact="0.5"/>
          <dgm:constr type="w" for="ch" forName="circ1" refType="w" fact="0.555"/>
          <dgm:constr type="h" for="ch" forName="circ1" refType="h" fact="0.99456"/>
          <dgm:constr type="l" for="ch" forName="circ1Tx" refType="w" fact="0.1"/>
          <dgm:constr type="t" for="ch" forName="circ1Tx" refType="h" fact="0.12"/>
          <dgm:constr type="w" for="ch" forName="circ1Tx" refType="w" fact="0.32"/>
          <dgm:constr type="h" for="ch" forName="circ1Tx" refType="h" fact="0.76"/>
          <dgm:constr type="ctrX" for="ch" forName="circ2" refType="w" fact="0.7"/>
          <dgm:constr type="ctrY" for="ch" forName="circ2" refType="h" fact="0.5"/>
          <dgm:constr type="w" for="ch" forName="circ2" refType="w" fact="0.555"/>
          <dgm:constr type="h" for="ch" forName="circ2" refType="h" fact="0.99456"/>
          <dgm:constr type="l" for="ch" forName="circ2Tx" refType="w" fact="0.58"/>
          <dgm:constr type="t" for="ch" forName="circ2Tx" refType="h" fact="0.12"/>
          <dgm:constr type="w" for="ch" forName="circ2Tx" refType="w" fact="0.32"/>
          <dgm:constr type="h" for="ch" forName="circ2Tx" refType="h" fact="0.76"/>
          <dgm:constr type="primFontSz" for="ch" ptType="node" op="equ"/>
        </dgm:constrLst>
      </dgm:if>
      <dgm:if name="Name12" axis="ch" ptType="node" func="cnt" op="equ" val="3">
        <dgm:constrLst>
          <dgm:constr type="ctrX" for="ch" forName="circ1" refType="w" fact="0.5"/>
          <dgm:constr type="ctrY" for="ch" forName="circ1" refType="w" fact="0.25"/>
          <dgm:constr type="w" for="ch" forName="circ1" refType="w" fact="0.6"/>
          <dgm:constr type="h" for="ch" forName="circ1" refType="h" fact="0.6"/>
          <dgm:constr type="l" for="ch" forName="circ1Tx" refType="w" fact="0.28"/>
          <dgm:constr type="t" for="ch" forName="circ1Tx" refType="h" fact="0.055"/>
          <dgm:constr type="w" for="ch" forName="circ1Tx" refType="w" fact="0.44"/>
          <dgm:constr type="h" for="ch" forName="circ1Tx" refType="h" fact="0.27"/>
          <dgm:constr type="ctrX" for="ch" forName="circ2" refType="w" fact="0.7165"/>
          <dgm:constr type="ctrY" for="ch" forName="circ2" refType="w" fact="0.625"/>
          <dgm:constr type="w" for="ch" forName="circ2" refType="w" fact="0.6"/>
          <dgm:constr type="h" for="ch" forName="circ2" refType="h" fact="0.6"/>
          <dgm:constr type="l" for="ch" forName="circ2Tx" refType="w" fact="0.6"/>
          <dgm:constr type="t" for="ch" forName="circ2Tx" refType="h" fact="0.48"/>
          <dgm:constr type="w" for="ch" forName="circ2Tx" refType="w" fact="0.36"/>
          <dgm:constr type="h" for="ch" forName="circ2Tx" refType="h" fact="0.33"/>
          <dgm:constr type="ctrX" for="ch" forName="circ3" refType="w" fact="0.2835"/>
          <dgm:constr type="ctrY" for="ch" forName="circ3" refType="w" fact="0.625"/>
          <dgm:constr type="w" for="ch" forName="circ3" refType="w" fact="0.6"/>
          <dgm:constr type="h" for="ch" forName="circ3" refType="h" fact="0.6"/>
          <dgm:constr type="l" for="ch" forName="circ3Tx" refType="w" fact="0.04"/>
          <dgm:constr type="t" for="ch" forName="circ3Tx" refType="h" fact="0.48"/>
          <dgm:constr type="w" for="ch" forName="circ3Tx" refType="w" fact="0.36"/>
          <dgm:constr type="h" for="ch" forName="circ3Tx" refType="h" fact="0.33"/>
          <dgm:constr type="primFontSz" for="ch" ptType="node" op="equ"/>
        </dgm:constrLst>
      </dgm:if>
      <dgm:if name="Name13" axis="ch" ptType="node" func="cnt" op="equ" val="4">
        <dgm:constrLst>
          <dgm:constr type="ctrX" for="ch" forName="circ1" refType="w" fact="0.5"/>
          <dgm:constr type="ctrY" for="ch" forName="circ1" refType="w" fact="0.27"/>
          <dgm:constr type="w" for="ch" forName="circ1" refType="w" fact="0.52"/>
          <dgm:constr type="h" for="ch" forName="circ1" refType="h" fact="0.52"/>
          <dgm:constr type="l" for="ch" forName="circ1Tx" refType="w" fact="0.3"/>
          <dgm:constr type="t" for="ch" forName="circ1Tx" refType="h" fact="0.08"/>
          <dgm:constr type="w" for="ch" forName="circ1Tx" refType="w" fact="0.4"/>
          <dgm:constr type="h" for="ch" forName="circ1Tx" refType="h" fact="0.165"/>
          <dgm:constr type="ctrX" for="ch" forName="circ2" refType="w" fact="0.73"/>
          <dgm:constr type="ctrY" for="ch" forName="circ2" refType="w" fact="0.5"/>
          <dgm:constr type="w" for="ch" forName="circ2" refType="w" fact="0.52"/>
          <dgm:constr type="h" for="ch" forName="circ2" refType="h" fact="0.52"/>
          <dgm:constr type="r" for="ch" forName="circ2Tx" refType="w" fact="0.95"/>
          <dgm:constr type="t" for="ch" forName="circ2Tx" refType="h" fact="0.3"/>
          <dgm:constr type="w" for="ch" forName="circ2Tx" refType="w" fact="0.2"/>
          <dgm:constr type="h" for="ch" forName="circ2Tx" refType="h" fact="0.4"/>
          <dgm:constr type="ctrX" for="ch" forName="circ3" refType="w" fact="0.5"/>
          <dgm:constr type="ctrY" for="ch" forName="circ3" refType="w" fact="0.73"/>
          <dgm:constr type="w" for="ch" forName="circ3" refType="w" fact="0.52"/>
          <dgm:constr type="h" for="ch" forName="circ3" refType="h" fact="0.52"/>
          <dgm:constr type="l" for="ch" forName="circ3Tx" refType="w" fact="0.3"/>
          <dgm:constr type="b" for="ch" forName="circ3Tx" refType="h" fact="0.92"/>
          <dgm:constr type="w" for="ch" forName="circ3Tx" refType="w" fact="0.4"/>
          <dgm:constr type="h" for="ch" forName="circ3Tx" refType="h" fact="0.165"/>
          <dgm:constr type="ctrX" for="ch" forName="circ4" refType="w" fact="0.27"/>
          <dgm:constr type="ctrY" for="ch" forName="circ4" refType="h" fact="0.5"/>
          <dgm:constr type="w" for="ch" forName="circ4" refType="w" fact="0.52"/>
          <dgm:constr type="h" for="ch" forName="circ4" refType="h" fact="0.52"/>
          <dgm:constr type="l" for="ch" forName="circ4Tx" refType="w" fact="0.05"/>
          <dgm:constr type="t" for="ch" forName="circ4Tx" refType="h" fact="0.3"/>
          <dgm:constr type="w" for="ch" forName="circ4Tx" refType="w" fact="0.2"/>
          <dgm:constr type="h" for="ch" forName="circ4Tx" refType="h" fact="0.4"/>
          <dgm:constr type="primFontSz" for="ch" ptType="node" op="equ"/>
        </dgm:constrLst>
      </dgm:if>
      <dgm:if name="Name14" axis="ch" ptType="node" func="cnt" op="equ" val="5">
        <dgm:constrLst>
          <dgm:constr type="ctrX" for="ch" forName="circ1" refType="w" fact="0.5"/>
          <dgm:constr type="ctrY" for="ch" forName="circ1" refType="h" fact="0.46"/>
          <dgm:constr type="w" for="ch" forName="circ1" refType="w" fact="0.25"/>
          <dgm:constr type="h" for="ch" forName="circ1" refType="h" fact="0.35"/>
          <dgm:constr type="l" for="ch" forName="circ1Tx" refType="w" fact="0.355"/>
          <dgm:constr type="t" for="ch" forName="circ1Tx"/>
          <dgm:constr type="w" for="ch" forName="circ1Tx" refType="w" fact="0.29"/>
          <dgm:constr type="h" for="ch" forName="circ1Tx" refType="h" fact="0.235"/>
          <dgm:constr type="ctrX" for="ch" forName="circ2" refType="w" fact="0.5951"/>
          <dgm:constr type="ctrY" for="ch" forName="circ2" refType="h" fact="0.5567"/>
          <dgm:constr type="w" for="ch" forName="circ2" refType="w" fact="0.25"/>
          <dgm:constr type="h" for="ch" forName="circ2" refType="h" fact="0.35"/>
          <dgm:constr type="l" for="ch" forName="circ2Tx" refType="w" fact="0.74"/>
          <dgm:constr type="t" for="ch" forName="circ2Tx" refType="h" fact="0.31"/>
          <dgm:constr type="w" for="ch" forName="circ2Tx" refType="w" fact="0.26"/>
          <dgm:constr type="h" for="ch" forName="circ2Tx" refType="h" fact="0.255"/>
          <dgm:constr type="ctrX" for="ch" forName="circ3" refType="w" fact="0.5588"/>
          <dgm:constr type="ctrY" for="ch" forName="circ3" refType="h" fact="0.7133"/>
          <dgm:constr type="w" for="ch" forName="circ3" refType="w" fact="0.25"/>
          <dgm:constr type="h" for="ch" forName="circ3" refType="h" fact="0.35"/>
          <dgm:constr type="l" for="ch" forName="circ3Tx" refType="w" fact="0.7"/>
          <dgm:constr type="t" for="ch" forName="circ3Tx" refType="h" fact="0.745"/>
          <dgm:constr type="w" for="ch" forName="circ3Tx" refType="w" fact="0.26"/>
          <dgm:constr type="h" for="ch" forName="circ3Tx" refType="h" fact="0.255"/>
          <dgm:constr type="ctrX" for="ch" forName="circ4" refType="w" fact="0.4412"/>
          <dgm:constr type="ctrY" for="ch" forName="circ4" refType="h" fact="0.7133"/>
          <dgm:constr type="w" for="ch" forName="circ4" refType="w" fact="0.25"/>
          <dgm:constr type="h" for="ch" forName="circ4" refType="h" fact="0.35"/>
          <dgm:constr type="l" for="ch" forName="circ4Tx" refType="w" fact="0.04"/>
          <dgm:constr type="t" for="ch" forName="circ4Tx" refType="h" fact="0.745"/>
          <dgm:constr type="w" for="ch" forName="circ4Tx" refType="w" fact="0.26"/>
          <dgm:constr type="h" for="ch" forName="circ4Tx" refType="h" fact="0.255"/>
          <dgm:constr type="ctrX" for="ch" forName="circ5" refType="w" fact="0.4049"/>
          <dgm:constr type="ctrY" for="ch" forName="circ5" refType="h" fact="0.5567"/>
          <dgm:constr type="w" for="ch" forName="circ5" refType="w" fact="0.25"/>
          <dgm:constr type="h" for="ch" forName="circ5" refType="h" fact="0.35"/>
          <dgm:constr type="l" for="ch" forName="circ5Tx"/>
          <dgm:constr type="t" for="ch" forName="circ5Tx" refType="h" fact="0.31"/>
          <dgm:constr type="w" for="ch" forName="circ5Tx" refType="w" fact="0.26"/>
          <dgm:constr type="h" for="ch" forName="circ5Tx" refType="h" fact="0.255"/>
          <dgm:constr type="primFontSz" for="ch" ptType="node" op="equ"/>
        </dgm:constrLst>
      </dgm:if>
      <dgm:if name="Name15" axis="ch" ptType="node" func="cnt" op="equ" val="6">
        <dgm:constrLst>
          <dgm:constr type="ctrX" for="ch" forName="circ1" refType="w" fact="0.5"/>
          <dgm:constr type="ctrY" for="ch" forName="circ1" refType="h" fact="0.3844"/>
          <dgm:constr type="w" for="ch" forName="circ1" refType="w" fact="0.24"/>
          <dgm:constr type="h" for="ch" forName="circ1" refType="h" fact="0.3084"/>
          <dgm:constr type="l" for="ch" forName="circ1Tx" refType="w" fact="0.35"/>
          <dgm:constr type="t" for="ch" forName="circ1Tx"/>
          <dgm:constr type="w" for="ch" forName="circ1Tx" refType="w" fact="0.3"/>
          <dgm:constr type="h" for="ch" forName="circ1Tx" refType="h" fact="0.21"/>
          <dgm:constr type="ctrX" for="ch" forName="circ2" refType="w" fact="0.5779"/>
          <dgm:constr type="ctrY" for="ch" forName="circ2" refType="h" fact="0.4422"/>
          <dgm:constr type="w" for="ch" forName="circ2" refType="w" fact="0.24"/>
          <dgm:constr type="h" for="ch" forName="circ2" refType="h" fact="0.3084"/>
          <dgm:constr type="l" for="ch" forName="circ2Tx" refType="w" fact="0.7157"/>
          <dgm:constr type="t" for="ch" forName="circ2Tx" refType="h" fact="0.2"/>
          <dgm:constr type="w" for="ch" forName="circ2Tx" refType="w" fact="0.2843"/>
          <dgm:constr type="h" for="ch" forName="circ2Tx" refType="h" fact="0.23"/>
          <dgm:constr type="ctrX" for="ch" forName="circ3" refType="w" fact="0.5779"/>
          <dgm:constr type="ctrY" for="ch" forName="circ3" refType="h" fact="0.5578"/>
          <dgm:constr type="w" for="ch" forName="circ3" refType="w" fact="0.24"/>
          <dgm:constr type="h" for="ch" forName="circ3" refType="h" fact="0.3084"/>
          <dgm:constr type="l" for="ch" forName="circ3Tx" refType="w" fact="0.7157"/>
          <dgm:constr type="t" for="ch" forName="circ3Tx" refType="h" fact="0.543"/>
          <dgm:constr type="w" for="ch" forName="circ3Tx" refType="w" fact="0.2843"/>
          <dgm:constr type="h" for="ch" forName="circ3Tx" refType="h" fact="0.257"/>
          <dgm:constr type="ctrX" for="ch" forName="circ4" refType="w" fact="0.5"/>
          <dgm:constr type="ctrY" for="ch" forName="circ4" refType="h" fact="0.6157"/>
          <dgm:constr type="w" for="ch" forName="circ4" refType="w" fact="0.24"/>
          <dgm:constr type="h" for="ch" forName="circ4" refType="h" fact="0.3084"/>
          <dgm:constr type="l" for="ch" forName="circ4Tx" refType="w" fact="0.35"/>
          <dgm:constr type="t" for="ch" forName="circ4Tx" refType="h" fact="0.79"/>
          <dgm:constr type="w" for="ch" forName="circ4Tx" refType="w" fact="0.3"/>
          <dgm:constr type="h" for="ch" forName="circ4Tx" refType="h" fact="0.21"/>
          <dgm:constr type="ctrX" for="ch" forName="circ5" refType="w" fact="0.4221"/>
          <dgm:constr type="ctrY" for="ch" forName="circ5" refType="h" fact="0.5578"/>
          <dgm:constr type="w" for="ch" forName="circ5" refType="w" fact="0.24"/>
          <dgm:constr type="h" for="ch" forName="circ5" refType="h" fact="0.3084"/>
          <dgm:constr type="l" for="ch" forName="circ5Tx" refType="w" fact="0"/>
          <dgm:constr type="t" for="ch" forName="circ5Tx" refType="h" fact="0.543"/>
          <dgm:constr type="w" for="ch" forName="circ5Tx" refType="w" fact="0.2843"/>
          <dgm:constr type="h" for="ch" forName="circ5Tx" refType="h" fact="0.257"/>
          <dgm:constr type="ctrX" for="ch" forName="circ6" refType="w" fact="0.4221"/>
          <dgm:constr type="ctrY" for="ch" forName="circ6" refType="h" fact="0.4422"/>
          <dgm:constr type="w" for="ch" forName="circ6" refType="w" fact="0.24"/>
          <dgm:constr type="h" for="ch" forName="circ6" refType="h" fact="0.3084"/>
          <dgm:constr type="l" for="ch" forName="circ6Tx" refType="w" fact="0"/>
          <dgm:constr type="t" for="ch" forName="circ6Tx" refType="h" fact="0.2"/>
          <dgm:constr type="w" for="ch" forName="circ6Tx" refType="w" fact="0.2843"/>
          <dgm:constr type="h" for="ch" forName="circ6Tx" refType="h" fact="0.257"/>
          <dgm:constr type="primFontSz" for="ch" ptType="node" op="equ"/>
        </dgm:constrLst>
      </dgm:if>
      <dgm:else name="Name16">
        <dgm:constrLst>
          <dgm:constr type="ctrX" for="ch" forName="circ1" refType="w" fact="0.5"/>
          <dgm:constr type="ctrY" for="ch" forName="circ1" refType="h" fact="0.4177"/>
          <dgm:constr type="w" for="ch" forName="circ1" refType="w" fact="0.24"/>
          <dgm:constr type="h" for="ch" forName="circ1" refType="h" fact="0.3262"/>
          <dgm:constr type="l" for="ch" forName="circ1Tx" refType="w" fact="0.3625"/>
          <dgm:constr type="t" for="ch" forName="circ1Tx"/>
          <dgm:constr type="w" for="ch" forName="circ1Tx" refType="w" fact="0.275"/>
          <dgm:constr type="h" for="ch" forName="circ1Tx" refType="h" fact="0.2"/>
          <dgm:constr type="ctrX" for="ch" forName="circ2" refType="w" fact="0.5704"/>
          <dgm:constr type="ctrY" for="ch" forName="circ2" refType="h" fact="0.4637"/>
          <dgm:constr type="w" for="ch" forName="circ2" refType="w" fact="0.24"/>
          <dgm:constr type="h" for="ch" forName="circ2" refType="h" fact="0.3262"/>
          <dgm:constr type="l" for="ch" forName="circ2Tx" refType="w" fact="0.72"/>
          <dgm:constr type="t" for="ch" forName="circ2Tx" refType="h" fact="0.19"/>
          <dgm:constr type="w" for="ch" forName="circ2Tx" refType="w" fact="0.26"/>
          <dgm:constr type="h" for="ch" forName="circ2Tx" refType="h" fact="0.22"/>
          <dgm:constr type="ctrX" for="ch" forName="circ3" refType="w" fact="0.5877"/>
          <dgm:constr type="ctrY" for="ch" forName="circ3" refType="h" fact="0.5672"/>
          <dgm:constr type="w" for="ch" forName="circ3" refType="w" fact="0.24"/>
          <dgm:constr type="h" for="ch" forName="circ3" refType="h" fact="0.3262"/>
          <dgm:constr type="l" for="ch" forName="circ3Tx" refType="w" fact="0.745"/>
          <dgm:constr type="t" for="ch" forName="circ3Tx" refType="h" fact="0.47"/>
          <dgm:constr type="w" for="ch" forName="circ3Tx" refType="w" fact="0.255"/>
          <dgm:constr type="h" for="ch" forName="circ3Tx" refType="h" fact="0.235"/>
          <dgm:constr type="ctrX" for="ch" forName="circ4" refType="w" fact="0.539"/>
          <dgm:constr type="ctrY" for="ch" forName="circ4" refType="h" fact="0.6502"/>
          <dgm:constr type="w" for="ch" forName="circ4" refType="w" fact="0.24"/>
          <dgm:constr type="h" for="ch" forName="circ4" refType="h" fact="0.3262"/>
          <dgm:constr type="l" for="ch" forName="circ4Tx" refType="w" fact="0.635"/>
          <dgm:constr type="t" for="ch" forName="circ4Tx" refType="h" fact="0.785"/>
          <dgm:constr type="w" for="ch" forName="circ4Tx" refType="w" fact="0.275"/>
          <dgm:constr type="h" for="ch" forName="circ4Tx" refType="h" fact="0.215"/>
          <dgm:constr type="ctrX" for="ch" forName="circ5" refType="w" fact="0.461"/>
          <dgm:constr type="ctrY" for="ch" forName="circ5" refType="h" fact="0.6502"/>
          <dgm:constr type="w" for="ch" forName="circ5" refType="w" fact="0.24"/>
          <dgm:constr type="h" for="ch" forName="circ5" refType="h" fact="0.3262"/>
          <dgm:constr type="l" for="ch" forName="circ5Tx" refType="w" fact="0.09"/>
          <dgm:constr type="t" for="ch" forName="circ5Tx" refType="h" fact="0.785"/>
          <dgm:constr type="w" for="ch" forName="circ5Tx" refType="w" fact="0.275"/>
          <dgm:constr type="h" for="ch" forName="circ5Tx" refType="h" fact="0.215"/>
          <dgm:constr type="ctrX" for="ch" forName="circ6" refType="w" fact="0.4123"/>
          <dgm:constr type="ctrY" for="ch" forName="circ6" refType="h" fact="0.5672"/>
          <dgm:constr type="w" for="ch" forName="circ6" refType="w" fact="0.24"/>
          <dgm:constr type="h" for="ch" forName="circ6" refType="h" fact="0.3262"/>
          <dgm:constr type="l" for="ch" forName="circ6Tx"/>
          <dgm:constr type="t" for="ch" forName="circ6Tx" refType="h" fact="0.47"/>
          <dgm:constr type="w" for="ch" forName="circ6Tx" refType="w" fact="0.255"/>
          <dgm:constr type="h" for="ch" forName="circ6Tx" refType="h" fact="0.235"/>
          <dgm:constr type="ctrX" for="ch" forName="circ7" refType="w" fact="0.4296"/>
          <dgm:constr type="ctrY" for="ch" forName="circ7" refType="h" fact="0.4637"/>
          <dgm:constr type="w" for="ch" forName="circ7" refType="w" fact="0.24"/>
          <dgm:constr type="h" for="ch" forName="circ7" refType="h" fact="0.3262"/>
          <dgm:constr type="l" for="ch" forName="circ7Tx" refType="w" fact="0.02"/>
          <dgm:constr type="t" for="ch" forName="circ7Tx" refType="h" fact="0.19"/>
          <dgm:constr type="w" for="ch" forName="circ7Tx" refType="w" fact="0.26"/>
          <dgm:constr type="h" for="ch" forName="circ7Tx" refType="h" fact="0.22"/>
          <dgm:constr type="primFontSz" for="ch" ptType="node" op="equ"/>
        </dgm:constrLst>
      </dgm:else>
    </dgm:choose>
    <dgm:ruleLst/>
    <dgm:forEach name="Name17" axis="ch" ptType="node" cnt="1">
      <dgm:choose name="Name18">
        <dgm:if name="Name19" axis="root ch" ptType="all node" func="cnt" op="equ" val="1">
          <dgm:layoutNode name="circ1TxSh" styleLbl="vennNode1">
            <dgm:alg type="tx">
              <dgm:param type="txAnchorHorzCh" val="ctr"/>
              <dgm:param type="txAnchorVertCh" val="mid"/>
            </dgm:alg>
            <dgm:shape xmlns:r="http://schemas.openxmlformats.org/officeDocument/2006/relationships" type="ellipse" r:blip="">
              <dgm:adjLst/>
            </dgm:shape>
            <dgm:choose name="Name20">
              <dgm:if name="Name21" func="var" arg="dir" op="equ" val="norm">
                <dgm:choose name="Name22">
                  <dgm:if name="Name23" axis="root ch" ptType="all node" func="cnt" op="lte" val="4">
                    <dgm:presOf axis="desOrSelf" ptType="node"/>
                  </dgm:if>
                  <dgm:else name="Name24">
                    <dgm:presOf/>
                  </dgm:else>
                </dgm:choose>
              </dgm:if>
              <dgm:else name="Name25">
                <dgm:choose name="Name26">
                  <dgm:if name="Name27" axis="root ch" ptType="all node" func="cnt" op="equ" val="2">
                    <dgm:presOf axis="root ch desOrSelf" ptType="all node node" st="1 2 1" cnt="1 1 0"/>
                  </dgm:if>
                  <dgm:else name="Name28">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if>
        <dgm:else name="Name29">
          <dgm:layoutNode name="circ1" styleLbl="vennNode1">
            <dgm:alg type="sp"/>
            <dgm:shape xmlns:r="http://schemas.openxmlformats.org/officeDocument/2006/relationships" type="ellipse" r:blip="">
              <dgm:adjLst/>
            </dgm:shape>
            <dgm:choose name="Name30">
              <dgm:if name="Name31" func="var" arg="dir" op="equ" val="norm">
                <dgm:choose name="Name32">
                  <dgm:if name="Name33" axis="root ch" ptType="all node" func="cnt" op="lte" val="4">
                    <dgm:presOf axis="desOrSelf" ptType="node"/>
                  </dgm:if>
                  <dgm:else name="Name34">
                    <dgm:presOf/>
                  </dgm:else>
                </dgm:choose>
              </dgm:if>
              <dgm:else name="Name35">
                <dgm:choose name="Name36">
                  <dgm:if name="Name37" axis="root ch" ptType="all node" func="cnt" op="equ" val="2">
                    <dgm:presOf axis="root ch desOrSelf" ptType="all node node" st="1 2 1" cnt="1 1 0"/>
                  </dgm:if>
                  <dgm:else name="Name38">
                    <dgm:choose name="Name39">
                      <dgm:if name="Name40" axis="root ch" ptType="all node" func="cnt" op="lte" val="4">
                        <dgm:presOf axis="desOrSelf" ptType="node"/>
                      </dgm:if>
                      <dgm:else name="Name41">
                        <dgm:presOf/>
                      </dgm:else>
                    </dgm:choose>
                  </dgm:else>
                </dgm:choose>
              </dgm:else>
            </dgm:choose>
            <dgm:constrLst/>
            <dgm:ruleLst/>
          </dgm:layoutNode>
          <dgm:layoutNode name="circ1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42">
              <dgm:if name="Name43" func="var" arg="dir" op="equ" val="norm">
                <dgm:presOf axis="desOrSelf" ptType="node"/>
              </dgm:if>
              <dgm:else name="Name44">
                <dgm:choose name="Name45">
                  <dgm:if name="Name46" axis="root ch" ptType="all node" func="cnt" op="equ" val="2">
                    <dgm:presOf axis="root ch desOrSelf" ptType="all node node" st="1 2 1" cnt="1 1 0"/>
                  </dgm:if>
                  <dgm:else name="Name47">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else>
      </dgm:choose>
    </dgm:forEach>
    <dgm:forEach name="Name48" axis="ch" ptType="node" st="2" cnt="1">
      <dgm:layoutNode name="circ2" styleLbl="vennNode1">
        <dgm:alg type="sp"/>
        <dgm:shape xmlns:r="http://schemas.openxmlformats.org/officeDocument/2006/relationships" type="ellipse" r:blip="">
          <dgm:adjLst/>
        </dgm:shape>
        <dgm:choose name="Name49">
          <dgm:if name="Name50" func="var" arg="dir" op="equ" val="norm">
            <dgm:choose name="Name51">
              <dgm:if name="Name52" axis="root ch" ptType="all node" func="cnt" op="lte" val="4">
                <dgm:presOf axis="desOrSelf" ptType="node"/>
              </dgm:if>
              <dgm:else name="Name53">
                <dgm:presOf/>
              </dgm:else>
            </dgm:choose>
          </dgm:if>
          <dgm:else name="Name54">
            <dgm:choose name="Name55">
              <dgm:if name="Name56" axis="root ch" ptType="all node" func="cnt" op="equ" val="2">
                <dgm:presOf axis="root ch desOrSelf" ptType="all node node" st="1 1 1" cnt="1 1 0"/>
              </dgm:if>
              <dgm:if name="Name57" axis="root ch" ptType="all node" func="cnt" op="equ" val="3">
                <dgm:presOf axis="root ch desOrSelf" ptType="all node node" st="1 3 1" cnt="1 1 0"/>
              </dgm:if>
              <dgm:if name="Name58" axis="root ch" ptType="all node" func="cnt" op="equ" val="4">
                <dgm:presOf axis="root ch desOrSelf" ptType="all node node" st="1 4 1" cnt="1 1 0"/>
              </dgm:if>
              <dgm:else name="Name59">
                <dgm:presOf/>
              </dgm:else>
            </dgm:choose>
          </dgm:else>
        </dgm:choose>
        <dgm:constrLst/>
        <dgm:ruleLst/>
      </dgm:layoutNode>
      <dgm:layoutNode name="circ2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60">
          <dgm:if name="Name61" func="var" arg="dir" op="equ" val="norm">
            <dgm:presOf axis="desOrSelf" ptType="node"/>
          </dgm:if>
          <dgm:else name="Name62">
            <dgm:choose name="Name63">
              <dgm:if name="Name64" axis="root ch" ptType="all node" func="cnt" op="equ" val="2">
                <dgm:presOf axis="root ch desOrSelf" ptType="all node node" st="1 1 1" cnt="1 1 0"/>
              </dgm:if>
              <dgm:if name="Name65" axis="root ch" ptType="all node" func="cnt" op="equ" val="3">
                <dgm:presOf axis="root ch desOrSelf" ptType="all node node" st="1 3 1" cnt="1 1 0"/>
              </dgm:if>
              <dgm:if name="Name66" axis="root ch" ptType="all node" func="cnt" op="equ" val="4">
                <dgm:presOf axis="root ch desOrSelf" ptType="all node node" st="1 4 1" cnt="1 1 0"/>
              </dgm:if>
              <dgm:if name="Name67" axis="root ch" ptType="all node" func="cnt" op="equ" val="5">
                <dgm:presOf axis="root ch desOrSelf" ptType="all node node" st="1 5 1" cnt="1 1 0"/>
              </dgm:if>
              <dgm:if name="Name68" axis="root ch" ptType="all node" func="cnt" op="equ" val="6">
                <dgm:presOf axis="root ch desOrSelf" ptType="all node node" st="1 6 1" cnt="1 1 0"/>
              </dgm:if>
              <dgm:else name="Name69">
                <dgm:presOf axis="root ch desOrSelf" ptType="all node node" st="1 7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70" axis="ch" ptType="node" st="3" cnt="1">
      <dgm:layoutNode name="circ3" styleLbl="vennNode1">
        <dgm:alg type="sp"/>
        <dgm:shape xmlns:r="http://schemas.openxmlformats.org/officeDocument/2006/relationships" type="ellipse" r:blip="">
          <dgm:adjLst/>
        </dgm:shape>
        <dgm:choose name="Name71">
          <dgm:if name="Name72" func="var" arg="dir" op="equ" val="norm">
            <dgm:choose name="Name73">
              <dgm:if name="Name74" axis="root ch" ptType="all node" func="cnt" op="lte" val="4">
                <dgm:presOf axis="desOrSelf" ptType="node"/>
              </dgm:if>
              <dgm:else name="Name75">
                <dgm:presOf/>
              </dgm:else>
            </dgm:choose>
          </dgm:if>
          <dgm:else name="Name76">
            <dgm:choose name="Name77">
              <dgm:if name="Name78" axis="root ch" ptType="all node" func="cnt" op="equ" val="3">
                <dgm:presOf axis="root ch desOrSelf" ptType="all node node" st="1 2 1" cnt="1 1 0"/>
              </dgm:if>
              <dgm:if name="Name79" axis="root ch" ptType="all node" func="cnt" op="equ" val="4">
                <dgm:presOf axis="root ch desOrSelf" ptType="all node node" st="1 3 1" cnt="1 1 0"/>
              </dgm:if>
              <dgm:else name="Name80">
                <dgm:presOf/>
              </dgm:else>
            </dgm:choose>
          </dgm:else>
        </dgm:choose>
        <dgm:constrLst/>
        <dgm:ruleLst/>
      </dgm:layoutNode>
      <dgm:layoutNode name="circ3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81">
          <dgm:if name="Name82" func="var" arg="dir" op="equ" val="norm">
            <dgm:presOf axis="desOrSelf" ptType="node"/>
          </dgm:if>
          <dgm:else name="Name83">
            <dgm:choose name="Name84">
              <dgm:if name="Name85" axis="root ch" ptType="all node" func="cnt" op="equ" val="3">
                <dgm:presOf axis="root ch desOrSelf" ptType="all node node" st="1 2 1" cnt="1 1 0"/>
              </dgm:if>
              <dgm:if name="Name86" axis="root ch" ptType="all node" func="cnt" op="equ" val="4">
                <dgm:presOf axis="root ch desOrSelf" ptType="all node node" st="1 3 1" cnt="1 1 0"/>
              </dgm:if>
              <dgm:if name="Name87" axis="root ch" ptType="all node" func="cnt" op="equ" val="5">
                <dgm:presOf axis="root ch desOrSelf" ptType="all node node" st="1 4 1" cnt="1 1 0"/>
              </dgm:if>
              <dgm:if name="Name88" axis="root ch" ptType="all node" func="cnt" op="equ" val="6">
                <dgm:presOf axis="root ch desOrSelf" ptType="all node node" st="1 5 1" cnt="1 1 0"/>
              </dgm:if>
              <dgm:else name="Name89">
                <dgm:presOf axis="root ch desOrSelf" ptType="all node node" st="1 6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90" axis="ch" ptType="node" st="4" cnt="1">
      <dgm:layoutNode name="circ4" styleLbl="vennNode1">
        <dgm:alg type="sp"/>
        <dgm:shape xmlns:r="http://schemas.openxmlformats.org/officeDocument/2006/relationships" type="ellipse" r:blip="">
          <dgm:adjLst/>
        </dgm:shape>
        <dgm:choose name="Name91">
          <dgm:if name="Name92" func="var" arg="dir" op="equ" val="norm">
            <dgm:choose name="Name93">
              <dgm:if name="Name94" axis="root ch" ptType="all node" func="cnt" op="lte" val="4">
                <dgm:presOf axis="desOrSelf" ptType="node"/>
              </dgm:if>
              <dgm:else name="Name95">
                <dgm:presOf/>
              </dgm:else>
            </dgm:choose>
          </dgm:if>
          <dgm:else name="Name96">
            <dgm:choose name="Name97">
              <dgm:if name="Name98" axis="root ch" ptType="all node" func="cnt" op="equ" val="4">
                <dgm:presOf axis="root ch desOrSelf" ptType="all node node" st="1 2 1" cnt="1 1 0"/>
              </dgm:if>
              <dgm:else name="Name99">
                <dgm:presOf/>
              </dgm:else>
            </dgm:choose>
          </dgm:else>
        </dgm:choose>
        <dgm:constrLst/>
        <dgm:ruleLst/>
      </dgm:layoutNode>
      <dgm:layoutNode name="circ4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0">
          <dgm:if name="Name101" func="var" arg="dir" op="equ" val="norm">
            <dgm:presOf axis="desOrSelf" ptType="node"/>
          </dgm:if>
          <dgm:else name="Name102">
            <dgm:choose name="Name103">
              <dgm:if name="Name104" axis="root ch" ptType="all node" func="cnt" op="equ" val="4">
                <dgm:presOf axis="root ch desOrSelf" ptType="all node node" st="1 2 1" cnt="1 1 0"/>
              </dgm:if>
              <dgm:if name="Name105" axis="root ch" ptType="all node" func="cnt" op="equ" val="5">
                <dgm:presOf axis="root ch desOrSelf" ptType="all node node" st="1 3 1" cnt="1 1 0"/>
              </dgm:if>
              <dgm:if name="Name106" axis="root ch" ptType="all node" func="cnt" op="equ" val="6">
                <dgm:presOf axis="root ch desOrSelf" ptType="all node node" st="1 4 1" cnt="1 1 0"/>
              </dgm:if>
              <dgm:else name="Name107">
                <dgm:presOf axis="root ch desOrSelf" ptType="all node node" st="1 5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08" axis="ch" ptType="node" st="5" cnt="1">
      <dgm:layoutNode name="circ5" styleLbl="vennNode1">
        <dgm:alg type="sp"/>
        <dgm:shape xmlns:r="http://schemas.openxmlformats.org/officeDocument/2006/relationships" type="ellipse" r:blip="">
          <dgm:adjLst/>
        </dgm:shape>
        <dgm:presOf/>
        <dgm:constrLst/>
        <dgm:ruleLst/>
      </dgm:layoutNode>
      <dgm:layoutNode name="circ5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9">
          <dgm:if name="Name110" func="var" arg="dir" op="equ" val="norm">
            <dgm:presOf axis="desOrSelf" ptType="node"/>
          </dgm:if>
          <dgm:else name="Name111">
            <dgm:choose name="Name112">
              <dgm:if name="Name113" axis="root ch" ptType="all node" func="cnt" op="equ" val="5">
                <dgm:presOf axis="root ch desOrSelf" ptType="all node node" st="1 2 1" cnt="1 1 0"/>
              </dgm:if>
              <dgm:if name="Name114" axis="root ch" ptType="all node" func="cnt" op="equ" val="6">
                <dgm:presOf axis="root ch desOrSelf" ptType="all node node" st="1 3 1" cnt="1 1 0"/>
              </dgm:if>
              <dgm:else name="Name115">
                <dgm:presOf axis="root ch desOrSelf" ptType="all node node" st="1 4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16" axis="ch" ptType="node" st="6" cnt="1">
      <dgm:layoutNode name="circ6" styleLbl="vennNode1">
        <dgm:alg type="sp"/>
        <dgm:shape xmlns:r="http://schemas.openxmlformats.org/officeDocument/2006/relationships" type="ellipse" r:blip="">
          <dgm:adjLst/>
        </dgm:shape>
        <dgm:presOf/>
        <dgm:constrLst/>
        <dgm:ruleLst/>
      </dgm:layoutNode>
      <dgm:layoutNode name="circ6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17">
          <dgm:if name="Name118" func="var" arg="dir" op="equ" val="norm">
            <dgm:presOf axis="desOrSelf" ptType="node"/>
          </dgm:if>
          <dgm:else name="Name119">
            <dgm:choose name="Name120">
              <dgm:if name="Name121" axis="root ch" ptType="all node" func="cnt" op="equ" val="6">
                <dgm:presOf axis="root ch desOrSelf" ptType="all node node" st="1 2 1" cnt="1 1 0"/>
              </dgm:if>
              <dgm:else name="Name122">
                <dgm:presOf axis="root ch desOrSelf" ptType="all node node" st="1 3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23" axis="ch" ptType="node" st="7" cnt="1">
      <dgm:layoutNode name="circ7" styleLbl="vennNode1">
        <dgm:alg type="sp"/>
        <dgm:shape xmlns:r="http://schemas.openxmlformats.org/officeDocument/2006/relationships" type="ellipse" r:blip="">
          <dgm:adjLst/>
        </dgm:shape>
        <dgm:presOf/>
        <dgm:constrLst/>
        <dgm:ruleLst/>
      </dgm:layoutNode>
      <dgm:layoutNode name="circ7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24">
          <dgm:if name="Name125" func="var" arg="dir" op="equ" val="norm">
            <dgm:presOf axis="desOrSelf" ptType="node"/>
          </dgm:if>
          <dgm:else name="Name126">
            <dgm:presOf axis="root ch desOrSelf" ptType="all node node" st="1 2 1" cnt="1 1 0"/>
          </dgm:else>
        </dgm:choose>
        <dgm:constrLst>
          <dgm:constr type="tMarg"/>
          <dgm:constr type="bMarg"/>
          <dgm:constr type="lMarg"/>
          <dgm:constr type="rMarg"/>
          <dgm:constr type="primFontSz" val="65"/>
        </dgm:constrLst>
        <dgm:ruleLst>
          <dgm:rule type="primFontSz" val="5" fact="NaN" max="NaN"/>
        </dgm:ruleLst>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6A432F-EA2D-B2C0-8EC4-3475F5BE8EA3}"/>
              </a:ext>
            </a:extLst>
          </p:cNvPr>
          <p:cNvSpPr>
            <a:spLocks noGrp="1"/>
          </p:cNvSpPr>
          <p:nvPr>
            <p:ph type="ctrTitle"/>
          </p:nvPr>
        </p:nvSpPr>
        <p:spPr>
          <a:xfrm>
            <a:off x="1524000" y="1122363"/>
            <a:ext cx="9144000" cy="2387600"/>
          </a:xfrm>
        </p:spPr>
        <p:txBody>
          <a:bodyPr anchor="b"/>
          <a:lstStyle>
            <a:lvl1pPr algn="ctr">
              <a:defRPr sz="6000"/>
            </a:lvl1pPr>
          </a:lstStyle>
          <a:p>
            <a:r>
              <a:rPr lang="en-GB"/>
              <a:t>Click to edit Master title style</a:t>
            </a:r>
            <a:endParaRPr lang="en-US"/>
          </a:p>
        </p:txBody>
      </p:sp>
      <p:sp>
        <p:nvSpPr>
          <p:cNvPr id="3" name="Subtitle 2">
            <a:extLst>
              <a:ext uri="{FF2B5EF4-FFF2-40B4-BE49-F238E27FC236}">
                <a16:creationId xmlns:a16="http://schemas.microsoft.com/office/drawing/2014/main" id="{DB3794FE-D322-2163-3002-E2DAEF00E39E}"/>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a:p>
        </p:txBody>
      </p:sp>
      <p:sp>
        <p:nvSpPr>
          <p:cNvPr id="4" name="Date Placeholder 3">
            <a:extLst>
              <a:ext uri="{FF2B5EF4-FFF2-40B4-BE49-F238E27FC236}">
                <a16:creationId xmlns:a16="http://schemas.microsoft.com/office/drawing/2014/main" id="{55552CA2-CC5B-D271-3C05-F8573E896AD9}"/>
              </a:ext>
            </a:extLst>
          </p:cNvPr>
          <p:cNvSpPr>
            <a:spLocks noGrp="1"/>
          </p:cNvSpPr>
          <p:nvPr>
            <p:ph type="dt" sz="half" idx="10"/>
          </p:nvPr>
        </p:nvSpPr>
        <p:spPr/>
        <p:txBody>
          <a:bodyPr/>
          <a:lstStyle/>
          <a:p>
            <a:fld id="{E709A646-CA9E-7C4E-B7B5-2E5E964D5147}" type="datetimeFigureOut">
              <a:rPr lang="en-US" smtClean="0"/>
              <a:t>11/28/24</a:t>
            </a:fld>
            <a:endParaRPr lang="en-US"/>
          </a:p>
        </p:txBody>
      </p:sp>
      <p:sp>
        <p:nvSpPr>
          <p:cNvPr id="5" name="Footer Placeholder 4">
            <a:extLst>
              <a:ext uri="{FF2B5EF4-FFF2-40B4-BE49-F238E27FC236}">
                <a16:creationId xmlns:a16="http://schemas.microsoft.com/office/drawing/2014/main" id="{E9288965-2284-F672-5BEB-917E64F1284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F1D192C-D730-B7C2-B083-394DF3B6BBA3}"/>
              </a:ext>
            </a:extLst>
          </p:cNvPr>
          <p:cNvSpPr>
            <a:spLocks noGrp="1"/>
          </p:cNvSpPr>
          <p:nvPr>
            <p:ph type="sldNum" sz="quarter" idx="12"/>
          </p:nvPr>
        </p:nvSpPr>
        <p:spPr/>
        <p:txBody>
          <a:bodyPr/>
          <a:lstStyle/>
          <a:p>
            <a:fld id="{6B1902EC-9341-CA4D-8F07-0DC2B6C202FB}" type="slidenum">
              <a:rPr lang="en-US" smtClean="0"/>
              <a:t>‹#›</a:t>
            </a:fld>
            <a:endParaRPr lang="en-US"/>
          </a:p>
        </p:txBody>
      </p:sp>
    </p:spTree>
    <p:extLst>
      <p:ext uri="{BB962C8B-B14F-4D97-AF65-F5344CB8AC3E}">
        <p14:creationId xmlns:p14="http://schemas.microsoft.com/office/powerpoint/2010/main" val="16810213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B42D9F-EC66-44F6-BA21-2CF0082B76E8}"/>
              </a:ext>
            </a:extLst>
          </p:cNvPr>
          <p:cNvSpPr>
            <a:spLocks noGrp="1"/>
          </p:cNvSpPr>
          <p:nvPr>
            <p:ph type="title"/>
          </p:nvPr>
        </p:nvSpPr>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014D6EBE-72F9-0AC5-4DBA-559DAAE87B5A}"/>
              </a:ext>
            </a:extLst>
          </p:cNvPr>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F2A44121-80A3-D76A-EFCD-C19884958083}"/>
              </a:ext>
            </a:extLst>
          </p:cNvPr>
          <p:cNvSpPr>
            <a:spLocks noGrp="1"/>
          </p:cNvSpPr>
          <p:nvPr>
            <p:ph type="dt" sz="half" idx="10"/>
          </p:nvPr>
        </p:nvSpPr>
        <p:spPr/>
        <p:txBody>
          <a:bodyPr/>
          <a:lstStyle/>
          <a:p>
            <a:fld id="{E709A646-CA9E-7C4E-B7B5-2E5E964D5147}" type="datetimeFigureOut">
              <a:rPr lang="en-US" smtClean="0"/>
              <a:t>11/28/24</a:t>
            </a:fld>
            <a:endParaRPr lang="en-US"/>
          </a:p>
        </p:txBody>
      </p:sp>
      <p:sp>
        <p:nvSpPr>
          <p:cNvPr id="5" name="Footer Placeholder 4">
            <a:extLst>
              <a:ext uri="{FF2B5EF4-FFF2-40B4-BE49-F238E27FC236}">
                <a16:creationId xmlns:a16="http://schemas.microsoft.com/office/drawing/2014/main" id="{73B95E80-7086-9EC0-F2C4-A82C3920C6D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9D862BC-8482-B748-DBED-217C1C590ADB}"/>
              </a:ext>
            </a:extLst>
          </p:cNvPr>
          <p:cNvSpPr>
            <a:spLocks noGrp="1"/>
          </p:cNvSpPr>
          <p:nvPr>
            <p:ph type="sldNum" sz="quarter" idx="12"/>
          </p:nvPr>
        </p:nvSpPr>
        <p:spPr/>
        <p:txBody>
          <a:bodyPr/>
          <a:lstStyle/>
          <a:p>
            <a:fld id="{6B1902EC-9341-CA4D-8F07-0DC2B6C202FB}" type="slidenum">
              <a:rPr lang="en-US" smtClean="0"/>
              <a:t>‹#›</a:t>
            </a:fld>
            <a:endParaRPr lang="en-US"/>
          </a:p>
        </p:txBody>
      </p:sp>
    </p:spTree>
    <p:extLst>
      <p:ext uri="{BB962C8B-B14F-4D97-AF65-F5344CB8AC3E}">
        <p14:creationId xmlns:p14="http://schemas.microsoft.com/office/powerpoint/2010/main" val="211314391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75F4D1-937F-CF7C-F27E-D76694F12163}"/>
              </a:ext>
            </a:extLst>
          </p:cNvPr>
          <p:cNvSpPr>
            <a:spLocks noGrp="1"/>
          </p:cNvSpPr>
          <p:nvPr>
            <p:ph type="title"/>
          </p:nvPr>
        </p:nvSpPr>
        <p:spPr>
          <a:xfrm>
            <a:off x="831850" y="1709738"/>
            <a:ext cx="10515600" cy="2852737"/>
          </a:xfrm>
        </p:spPr>
        <p:txBody>
          <a:bodyPr anchor="b"/>
          <a:lstStyle>
            <a:lvl1pPr>
              <a:defRPr sz="6000"/>
            </a:lvl1pPr>
          </a:lstStyle>
          <a:p>
            <a:r>
              <a:rPr lang="en-GB"/>
              <a:t>Click to edit Master title style</a:t>
            </a:r>
            <a:endParaRPr lang="en-US"/>
          </a:p>
        </p:txBody>
      </p:sp>
      <p:sp>
        <p:nvSpPr>
          <p:cNvPr id="3" name="Text Placeholder 2">
            <a:extLst>
              <a:ext uri="{FF2B5EF4-FFF2-40B4-BE49-F238E27FC236}">
                <a16:creationId xmlns:a16="http://schemas.microsoft.com/office/drawing/2014/main" id="{E5A48FA4-684B-2630-0A12-9A57FA05E565}"/>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GB"/>
              <a:t>Click to edit Master text styles</a:t>
            </a:r>
          </a:p>
        </p:txBody>
      </p:sp>
      <p:sp>
        <p:nvSpPr>
          <p:cNvPr id="4" name="Date Placeholder 3">
            <a:extLst>
              <a:ext uri="{FF2B5EF4-FFF2-40B4-BE49-F238E27FC236}">
                <a16:creationId xmlns:a16="http://schemas.microsoft.com/office/drawing/2014/main" id="{78FCCA9C-ECBC-7D5C-40E7-99C8D9157043}"/>
              </a:ext>
            </a:extLst>
          </p:cNvPr>
          <p:cNvSpPr>
            <a:spLocks noGrp="1"/>
          </p:cNvSpPr>
          <p:nvPr>
            <p:ph type="dt" sz="half" idx="10"/>
          </p:nvPr>
        </p:nvSpPr>
        <p:spPr/>
        <p:txBody>
          <a:bodyPr/>
          <a:lstStyle/>
          <a:p>
            <a:fld id="{E709A646-CA9E-7C4E-B7B5-2E5E964D5147}" type="datetimeFigureOut">
              <a:rPr lang="en-US" smtClean="0"/>
              <a:t>11/28/24</a:t>
            </a:fld>
            <a:endParaRPr lang="en-US"/>
          </a:p>
        </p:txBody>
      </p:sp>
      <p:sp>
        <p:nvSpPr>
          <p:cNvPr id="5" name="Footer Placeholder 4">
            <a:extLst>
              <a:ext uri="{FF2B5EF4-FFF2-40B4-BE49-F238E27FC236}">
                <a16:creationId xmlns:a16="http://schemas.microsoft.com/office/drawing/2014/main" id="{0D146531-0B52-87A8-4CE8-D884B7EDC53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0047E28-760C-CD9E-4547-65D5E26F393B}"/>
              </a:ext>
            </a:extLst>
          </p:cNvPr>
          <p:cNvSpPr>
            <a:spLocks noGrp="1"/>
          </p:cNvSpPr>
          <p:nvPr>
            <p:ph type="sldNum" sz="quarter" idx="12"/>
          </p:nvPr>
        </p:nvSpPr>
        <p:spPr/>
        <p:txBody>
          <a:bodyPr/>
          <a:lstStyle/>
          <a:p>
            <a:fld id="{6B1902EC-9341-CA4D-8F07-0DC2B6C202FB}" type="slidenum">
              <a:rPr lang="en-US" smtClean="0"/>
              <a:t>‹#›</a:t>
            </a:fld>
            <a:endParaRPr lang="en-US"/>
          </a:p>
        </p:txBody>
      </p:sp>
    </p:spTree>
    <p:extLst>
      <p:ext uri="{BB962C8B-B14F-4D97-AF65-F5344CB8AC3E}">
        <p14:creationId xmlns:p14="http://schemas.microsoft.com/office/powerpoint/2010/main" val="15852693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1F3AB1-88FB-ABDE-4CB7-C949549EA6EC}"/>
              </a:ext>
            </a:extLst>
          </p:cNvPr>
          <p:cNvSpPr>
            <a:spLocks noGrp="1"/>
          </p:cNvSpPr>
          <p:nvPr>
            <p:ph type="title"/>
          </p:nvPr>
        </p:nvSpPr>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4755260B-7A02-2B36-4084-85BF4B2D5407}"/>
              </a:ext>
            </a:extLst>
          </p:cNvPr>
          <p:cNvSpPr>
            <a:spLocks noGrp="1"/>
          </p:cNvSpPr>
          <p:nvPr>
            <p:ph sz="half" idx="1"/>
          </p:nvPr>
        </p:nvSpPr>
        <p:spPr>
          <a:xfrm>
            <a:off x="838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Content Placeholder 3">
            <a:extLst>
              <a:ext uri="{FF2B5EF4-FFF2-40B4-BE49-F238E27FC236}">
                <a16:creationId xmlns:a16="http://schemas.microsoft.com/office/drawing/2014/main" id="{D0C50000-A118-E4AF-39F4-41CAF57967CE}"/>
              </a:ext>
            </a:extLst>
          </p:cNvPr>
          <p:cNvSpPr>
            <a:spLocks noGrp="1"/>
          </p:cNvSpPr>
          <p:nvPr>
            <p:ph sz="half" idx="2"/>
          </p:nvPr>
        </p:nvSpPr>
        <p:spPr>
          <a:xfrm>
            <a:off x="6172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Date Placeholder 4">
            <a:extLst>
              <a:ext uri="{FF2B5EF4-FFF2-40B4-BE49-F238E27FC236}">
                <a16:creationId xmlns:a16="http://schemas.microsoft.com/office/drawing/2014/main" id="{F637F2B8-4CEA-55D3-DBB3-43F38C8BB4CA}"/>
              </a:ext>
            </a:extLst>
          </p:cNvPr>
          <p:cNvSpPr>
            <a:spLocks noGrp="1"/>
          </p:cNvSpPr>
          <p:nvPr>
            <p:ph type="dt" sz="half" idx="10"/>
          </p:nvPr>
        </p:nvSpPr>
        <p:spPr/>
        <p:txBody>
          <a:bodyPr/>
          <a:lstStyle/>
          <a:p>
            <a:fld id="{E709A646-CA9E-7C4E-B7B5-2E5E964D5147}" type="datetimeFigureOut">
              <a:rPr lang="en-US" smtClean="0"/>
              <a:t>11/28/24</a:t>
            </a:fld>
            <a:endParaRPr lang="en-US"/>
          </a:p>
        </p:txBody>
      </p:sp>
      <p:sp>
        <p:nvSpPr>
          <p:cNvPr id="6" name="Footer Placeholder 5">
            <a:extLst>
              <a:ext uri="{FF2B5EF4-FFF2-40B4-BE49-F238E27FC236}">
                <a16:creationId xmlns:a16="http://schemas.microsoft.com/office/drawing/2014/main" id="{CB6C367F-3194-E3DA-4C03-7FE43B39925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254DB716-DDE3-CDAA-FD71-BFE2589F6783}"/>
              </a:ext>
            </a:extLst>
          </p:cNvPr>
          <p:cNvSpPr>
            <a:spLocks noGrp="1"/>
          </p:cNvSpPr>
          <p:nvPr>
            <p:ph type="sldNum" sz="quarter" idx="12"/>
          </p:nvPr>
        </p:nvSpPr>
        <p:spPr/>
        <p:txBody>
          <a:bodyPr/>
          <a:lstStyle/>
          <a:p>
            <a:fld id="{6B1902EC-9341-CA4D-8F07-0DC2B6C202FB}" type="slidenum">
              <a:rPr lang="en-US" smtClean="0"/>
              <a:t>‹#›</a:t>
            </a:fld>
            <a:endParaRPr lang="en-US"/>
          </a:p>
        </p:txBody>
      </p:sp>
    </p:spTree>
    <p:extLst>
      <p:ext uri="{BB962C8B-B14F-4D97-AF65-F5344CB8AC3E}">
        <p14:creationId xmlns:p14="http://schemas.microsoft.com/office/powerpoint/2010/main" val="406945061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6ABA1D-323F-DC59-4BFE-573A4F4F8B3D}"/>
              </a:ext>
            </a:extLst>
          </p:cNvPr>
          <p:cNvSpPr>
            <a:spLocks noGrp="1"/>
          </p:cNvSpPr>
          <p:nvPr>
            <p:ph type="title"/>
          </p:nvPr>
        </p:nvSpPr>
        <p:spPr>
          <a:xfrm>
            <a:off x="839788" y="365125"/>
            <a:ext cx="10515600" cy="1325563"/>
          </a:xfrm>
        </p:spPr>
        <p:txBody>
          <a:bodyPr/>
          <a:lstStyle/>
          <a:p>
            <a:r>
              <a:rPr lang="en-GB"/>
              <a:t>Click to edit Master title style</a:t>
            </a:r>
            <a:endParaRPr lang="en-US"/>
          </a:p>
        </p:txBody>
      </p:sp>
      <p:sp>
        <p:nvSpPr>
          <p:cNvPr id="3" name="Text Placeholder 2">
            <a:extLst>
              <a:ext uri="{FF2B5EF4-FFF2-40B4-BE49-F238E27FC236}">
                <a16:creationId xmlns:a16="http://schemas.microsoft.com/office/drawing/2014/main" id="{A52FFE97-440C-DC6E-CA3E-BECF26A960CB}"/>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a:extLst>
              <a:ext uri="{FF2B5EF4-FFF2-40B4-BE49-F238E27FC236}">
                <a16:creationId xmlns:a16="http://schemas.microsoft.com/office/drawing/2014/main" id="{E7B82D3D-0883-6500-995B-4C5875BC07A0}"/>
              </a:ext>
            </a:extLst>
          </p:cNvPr>
          <p:cNvSpPr>
            <a:spLocks noGrp="1"/>
          </p:cNvSpPr>
          <p:nvPr>
            <p:ph sz="half" idx="2"/>
          </p:nvPr>
        </p:nvSpPr>
        <p:spPr>
          <a:xfrm>
            <a:off x="839788" y="2505075"/>
            <a:ext cx="5157787"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Text Placeholder 4">
            <a:extLst>
              <a:ext uri="{FF2B5EF4-FFF2-40B4-BE49-F238E27FC236}">
                <a16:creationId xmlns:a16="http://schemas.microsoft.com/office/drawing/2014/main" id="{C05E7B94-A86F-7E8D-A5D2-1596799BFC92}"/>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a:extLst>
              <a:ext uri="{FF2B5EF4-FFF2-40B4-BE49-F238E27FC236}">
                <a16:creationId xmlns:a16="http://schemas.microsoft.com/office/drawing/2014/main" id="{1BEF8A99-B857-C98E-175B-4F12363B2942}"/>
              </a:ext>
            </a:extLst>
          </p:cNvPr>
          <p:cNvSpPr>
            <a:spLocks noGrp="1"/>
          </p:cNvSpPr>
          <p:nvPr>
            <p:ph sz="quarter" idx="4"/>
          </p:nvPr>
        </p:nvSpPr>
        <p:spPr>
          <a:xfrm>
            <a:off x="6172200" y="2505075"/>
            <a:ext cx="5183188"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7" name="Date Placeholder 6">
            <a:extLst>
              <a:ext uri="{FF2B5EF4-FFF2-40B4-BE49-F238E27FC236}">
                <a16:creationId xmlns:a16="http://schemas.microsoft.com/office/drawing/2014/main" id="{FA726554-589C-9855-F6C2-1AEA252BBBA4}"/>
              </a:ext>
            </a:extLst>
          </p:cNvPr>
          <p:cNvSpPr>
            <a:spLocks noGrp="1"/>
          </p:cNvSpPr>
          <p:nvPr>
            <p:ph type="dt" sz="half" idx="10"/>
          </p:nvPr>
        </p:nvSpPr>
        <p:spPr/>
        <p:txBody>
          <a:bodyPr/>
          <a:lstStyle/>
          <a:p>
            <a:fld id="{E709A646-CA9E-7C4E-B7B5-2E5E964D5147}" type="datetimeFigureOut">
              <a:rPr lang="en-US" smtClean="0"/>
              <a:t>11/28/24</a:t>
            </a:fld>
            <a:endParaRPr lang="en-US"/>
          </a:p>
        </p:txBody>
      </p:sp>
      <p:sp>
        <p:nvSpPr>
          <p:cNvPr id="8" name="Footer Placeholder 7">
            <a:extLst>
              <a:ext uri="{FF2B5EF4-FFF2-40B4-BE49-F238E27FC236}">
                <a16:creationId xmlns:a16="http://schemas.microsoft.com/office/drawing/2014/main" id="{B3375CB2-654A-A07F-EF59-CAF0BD2E52F3}"/>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F1CE9007-231B-E1AD-878E-62548B37EDA5}"/>
              </a:ext>
            </a:extLst>
          </p:cNvPr>
          <p:cNvSpPr>
            <a:spLocks noGrp="1"/>
          </p:cNvSpPr>
          <p:nvPr>
            <p:ph type="sldNum" sz="quarter" idx="12"/>
          </p:nvPr>
        </p:nvSpPr>
        <p:spPr/>
        <p:txBody>
          <a:bodyPr/>
          <a:lstStyle/>
          <a:p>
            <a:fld id="{6B1902EC-9341-CA4D-8F07-0DC2B6C202FB}" type="slidenum">
              <a:rPr lang="en-US" smtClean="0"/>
              <a:t>‹#›</a:t>
            </a:fld>
            <a:endParaRPr lang="en-US"/>
          </a:p>
        </p:txBody>
      </p:sp>
    </p:spTree>
    <p:extLst>
      <p:ext uri="{BB962C8B-B14F-4D97-AF65-F5344CB8AC3E}">
        <p14:creationId xmlns:p14="http://schemas.microsoft.com/office/powerpoint/2010/main" val="262588521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DEDD94-3023-7B77-DF01-498F470EE0EA}"/>
              </a:ext>
            </a:extLst>
          </p:cNvPr>
          <p:cNvSpPr>
            <a:spLocks noGrp="1"/>
          </p:cNvSpPr>
          <p:nvPr>
            <p:ph type="title"/>
          </p:nvPr>
        </p:nvSpPr>
        <p:spPr/>
        <p:txBody>
          <a:bodyPr/>
          <a:lstStyle/>
          <a:p>
            <a:r>
              <a:rPr lang="en-GB"/>
              <a:t>Click to edit Master title style</a:t>
            </a:r>
            <a:endParaRPr lang="en-US"/>
          </a:p>
        </p:txBody>
      </p:sp>
      <p:sp>
        <p:nvSpPr>
          <p:cNvPr id="3" name="Date Placeholder 2">
            <a:extLst>
              <a:ext uri="{FF2B5EF4-FFF2-40B4-BE49-F238E27FC236}">
                <a16:creationId xmlns:a16="http://schemas.microsoft.com/office/drawing/2014/main" id="{8AC734C8-867B-CC69-47E7-86EE940D4294}"/>
              </a:ext>
            </a:extLst>
          </p:cNvPr>
          <p:cNvSpPr>
            <a:spLocks noGrp="1"/>
          </p:cNvSpPr>
          <p:nvPr>
            <p:ph type="dt" sz="half" idx="10"/>
          </p:nvPr>
        </p:nvSpPr>
        <p:spPr/>
        <p:txBody>
          <a:bodyPr/>
          <a:lstStyle/>
          <a:p>
            <a:fld id="{E709A646-CA9E-7C4E-B7B5-2E5E964D5147}" type="datetimeFigureOut">
              <a:rPr lang="en-US" smtClean="0"/>
              <a:t>11/28/24</a:t>
            </a:fld>
            <a:endParaRPr lang="en-US"/>
          </a:p>
        </p:txBody>
      </p:sp>
      <p:sp>
        <p:nvSpPr>
          <p:cNvPr id="4" name="Footer Placeholder 3">
            <a:extLst>
              <a:ext uri="{FF2B5EF4-FFF2-40B4-BE49-F238E27FC236}">
                <a16:creationId xmlns:a16="http://schemas.microsoft.com/office/drawing/2014/main" id="{9C674433-5F2F-36FF-B34F-213AD9CCCEC2}"/>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62363EF5-A967-D2C3-9E97-6556A3D5411A}"/>
              </a:ext>
            </a:extLst>
          </p:cNvPr>
          <p:cNvSpPr>
            <a:spLocks noGrp="1"/>
          </p:cNvSpPr>
          <p:nvPr>
            <p:ph type="sldNum" sz="quarter" idx="12"/>
          </p:nvPr>
        </p:nvSpPr>
        <p:spPr/>
        <p:txBody>
          <a:bodyPr/>
          <a:lstStyle/>
          <a:p>
            <a:fld id="{6B1902EC-9341-CA4D-8F07-0DC2B6C202FB}" type="slidenum">
              <a:rPr lang="en-US" smtClean="0"/>
              <a:t>‹#›</a:t>
            </a:fld>
            <a:endParaRPr lang="en-US"/>
          </a:p>
        </p:txBody>
      </p:sp>
    </p:spTree>
    <p:extLst>
      <p:ext uri="{BB962C8B-B14F-4D97-AF65-F5344CB8AC3E}">
        <p14:creationId xmlns:p14="http://schemas.microsoft.com/office/powerpoint/2010/main" val="234982379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90678A34-2DDD-F993-3F9E-3B64655881AC}"/>
              </a:ext>
            </a:extLst>
          </p:cNvPr>
          <p:cNvSpPr>
            <a:spLocks noGrp="1"/>
          </p:cNvSpPr>
          <p:nvPr>
            <p:ph type="dt" sz="half" idx="10"/>
          </p:nvPr>
        </p:nvSpPr>
        <p:spPr/>
        <p:txBody>
          <a:bodyPr/>
          <a:lstStyle/>
          <a:p>
            <a:fld id="{E709A646-CA9E-7C4E-B7B5-2E5E964D5147}" type="datetimeFigureOut">
              <a:rPr lang="en-US" smtClean="0"/>
              <a:t>11/28/24</a:t>
            </a:fld>
            <a:endParaRPr lang="en-US"/>
          </a:p>
        </p:txBody>
      </p:sp>
      <p:sp>
        <p:nvSpPr>
          <p:cNvPr id="3" name="Footer Placeholder 2">
            <a:extLst>
              <a:ext uri="{FF2B5EF4-FFF2-40B4-BE49-F238E27FC236}">
                <a16:creationId xmlns:a16="http://schemas.microsoft.com/office/drawing/2014/main" id="{BB3FC332-E90A-B69F-2376-2B9E9314AA85}"/>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5B1E70D4-C11B-2518-CF4D-4175F1C58653}"/>
              </a:ext>
            </a:extLst>
          </p:cNvPr>
          <p:cNvSpPr>
            <a:spLocks noGrp="1"/>
          </p:cNvSpPr>
          <p:nvPr>
            <p:ph type="sldNum" sz="quarter" idx="12"/>
          </p:nvPr>
        </p:nvSpPr>
        <p:spPr/>
        <p:txBody>
          <a:bodyPr/>
          <a:lstStyle/>
          <a:p>
            <a:fld id="{6B1902EC-9341-CA4D-8F07-0DC2B6C202FB}" type="slidenum">
              <a:rPr lang="en-US" smtClean="0"/>
              <a:t>‹#›</a:t>
            </a:fld>
            <a:endParaRPr lang="en-US"/>
          </a:p>
        </p:txBody>
      </p:sp>
    </p:spTree>
    <p:extLst>
      <p:ext uri="{BB962C8B-B14F-4D97-AF65-F5344CB8AC3E}">
        <p14:creationId xmlns:p14="http://schemas.microsoft.com/office/powerpoint/2010/main" val="397663730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9D603C-3659-4810-33EC-E4CBFFFE1926}"/>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US"/>
          </a:p>
        </p:txBody>
      </p:sp>
      <p:sp>
        <p:nvSpPr>
          <p:cNvPr id="3" name="Content Placeholder 2">
            <a:extLst>
              <a:ext uri="{FF2B5EF4-FFF2-40B4-BE49-F238E27FC236}">
                <a16:creationId xmlns:a16="http://schemas.microsoft.com/office/drawing/2014/main" id="{512837EF-B324-5167-B366-E2D04CD2896F}"/>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Text Placeholder 3">
            <a:extLst>
              <a:ext uri="{FF2B5EF4-FFF2-40B4-BE49-F238E27FC236}">
                <a16:creationId xmlns:a16="http://schemas.microsoft.com/office/drawing/2014/main" id="{D1097627-D8E9-25CD-F099-6579E4B93BF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F6D12630-78F6-8248-37B2-871409ACE237}"/>
              </a:ext>
            </a:extLst>
          </p:cNvPr>
          <p:cNvSpPr>
            <a:spLocks noGrp="1"/>
          </p:cNvSpPr>
          <p:nvPr>
            <p:ph type="dt" sz="half" idx="10"/>
          </p:nvPr>
        </p:nvSpPr>
        <p:spPr/>
        <p:txBody>
          <a:bodyPr/>
          <a:lstStyle/>
          <a:p>
            <a:fld id="{E709A646-CA9E-7C4E-B7B5-2E5E964D5147}" type="datetimeFigureOut">
              <a:rPr lang="en-US" smtClean="0"/>
              <a:t>11/28/24</a:t>
            </a:fld>
            <a:endParaRPr lang="en-US"/>
          </a:p>
        </p:txBody>
      </p:sp>
      <p:sp>
        <p:nvSpPr>
          <p:cNvPr id="6" name="Footer Placeholder 5">
            <a:extLst>
              <a:ext uri="{FF2B5EF4-FFF2-40B4-BE49-F238E27FC236}">
                <a16:creationId xmlns:a16="http://schemas.microsoft.com/office/drawing/2014/main" id="{F1D135B7-C1A2-2673-349F-930728D55BCB}"/>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55951AB-E90D-41D2-64D2-230C3F89B4F7}"/>
              </a:ext>
            </a:extLst>
          </p:cNvPr>
          <p:cNvSpPr>
            <a:spLocks noGrp="1"/>
          </p:cNvSpPr>
          <p:nvPr>
            <p:ph type="sldNum" sz="quarter" idx="12"/>
          </p:nvPr>
        </p:nvSpPr>
        <p:spPr/>
        <p:txBody>
          <a:bodyPr/>
          <a:lstStyle/>
          <a:p>
            <a:fld id="{6B1902EC-9341-CA4D-8F07-0DC2B6C202FB}" type="slidenum">
              <a:rPr lang="en-US" smtClean="0"/>
              <a:t>‹#›</a:t>
            </a:fld>
            <a:endParaRPr lang="en-US"/>
          </a:p>
        </p:txBody>
      </p:sp>
    </p:spTree>
    <p:extLst>
      <p:ext uri="{BB962C8B-B14F-4D97-AF65-F5344CB8AC3E}">
        <p14:creationId xmlns:p14="http://schemas.microsoft.com/office/powerpoint/2010/main" val="124739271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94113E-0591-7833-DD0B-644F25566D63}"/>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US"/>
          </a:p>
        </p:txBody>
      </p:sp>
      <p:sp>
        <p:nvSpPr>
          <p:cNvPr id="3" name="Picture Placeholder 2">
            <a:extLst>
              <a:ext uri="{FF2B5EF4-FFF2-40B4-BE49-F238E27FC236}">
                <a16:creationId xmlns:a16="http://schemas.microsoft.com/office/drawing/2014/main" id="{90E721B3-27D0-D2C6-40DF-47E357F4B626}"/>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577D5E6B-D023-43E6-771F-02E804A2D57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B246201A-34ED-F261-24E0-DD2815531A04}"/>
              </a:ext>
            </a:extLst>
          </p:cNvPr>
          <p:cNvSpPr>
            <a:spLocks noGrp="1"/>
          </p:cNvSpPr>
          <p:nvPr>
            <p:ph type="dt" sz="half" idx="10"/>
          </p:nvPr>
        </p:nvSpPr>
        <p:spPr/>
        <p:txBody>
          <a:bodyPr/>
          <a:lstStyle/>
          <a:p>
            <a:fld id="{E709A646-CA9E-7C4E-B7B5-2E5E964D5147}" type="datetimeFigureOut">
              <a:rPr lang="en-US" smtClean="0"/>
              <a:t>11/28/24</a:t>
            </a:fld>
            <a:endParaRPr lang="en-US"/>
          </a:p>
        </p:txBody>
      </p:sp>
      <p:sp>
        <p:nvSpPr>
          <p:cNvPr id="6" name="Footer Placeholder 5">
            <a:extLst>
              <a:ext uri="{FF2B5EF4-FFF2-40B4-BE49-F238E27FC236}">
                <a16:creationId xmlns:a16="http://schemas.microsoft.com/office/drawing/2014/main" id="{0F49D1C3-824D-444D-C43F-A1F9343C800D}"/>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B38C36F-3990-E8EF-2185-BE19A011529D}"/>
              </a:ext>
            </a:extLst>
          </p:cNvPr>
          <p:cNvSpPr>
            <a:spLocks noGrp="1"/>
          </p:cNvSpPr>
          <p:nvPr>
            <p:ph type="sldNum" sz="quarter" idx="12"/>
          </p:nvPr>
        </p:nvSpPr>
        <p:spPr/>
        <p:txBody>
          <a:bodyPr/>
          <a:lstStyle/>
          <a:p>
            <a:fld id="{6B1902EC-9341-CA4D-8F07-0DC2B6C202FB}" type="slidenum">
              <a:rPr lang="en-US" smtClean="0"/>
              <a:t>‹#›</a:t>
            </a:fld>
            <a:endParaRPr lang="en-US"/>
          </a:p>
        </p:txBody>
      </p:sp>
    </p:spTree>
    <p:extLst>
      <p:ext uri="{BB962C8B-B14F-4D97-AF65-F5344CB8AC3E}">
        <p14:creationId xmlns:p14="http://schemas.microsoft.com/office/powerpoint/2010/main" val="60174088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A84D0D-647F-2F93-2B4D-776259ECF6F1}"/>
              </a:ext>
            </a:extLst>
          </p:cNvPr>
          <p:cNvSpPr>
            <a:spLocks noGrp="1"/>
          </p:cNvSpPr>
          <p:nvPr>
            <p:ph type="title"/>
          </p:nvPr>
        </p:nvSpPr>
        <p:spPr/>
        <p:txBody>
          <a:bodyPr/>
          <a:lstStyle/>
          <a:p>
            <a:r>
              <a:rPr lang="en-GB"/>
              <a:t>Click to edit Master title style</a:t>
            </a:r>
            <a:endParaRPr lang="en-US"/>
          </a:p>
        </p:txBody>
      </p:sp>
      <p:sp>
        <p:nvSpPr>
          <p:cNvPr id="3" name="Vertical Text Placeholder 2">
            <a:extLst>
              <a:ext uri="{FF2B5EF4-FFF2-40B4-BE49-F238E27FC236}">
                <a16:creationId xmlns:a16="http://schemas.microsoft.com/office/drawing/2014/main" id="{BEFCB9E5-0720-43E2-B2B1-8BB20C9D716B}"/>
              </a:ext>
            </a:extLst>
          </p:cNvPr>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31A42069-A71C-251B-DD5D-15223F432EDD}"/>
              </a:ext>
            </a:extLst>
          </p:cNvPr>
          <p:cNvSpPr>
            <a:spLocks noGrp="1"/>
          </p:cNvSpPr>
          <p:nvPr>
            <p:ph type="dt" sz="half" idx="10"/>
          </p:nvPr>
        </p:nvSpPr>
        <p:spPr/>
        <p:txBody>
          <a:bodyPr/>
          <a:lstStyle/>
          <a:p>
            <a:fld id="{E709A646-CA9E-7C4E-B7B5-2E5E964D5147}" type="datetimeFigureOut">
              <a:rPr lang="en-US" smtClean="0"/>
              <a:t>11/28/24</a:t>
            </a:fld>
            <a:endParaRPr lang="en-US"/>
          </a:p>
        </p:txBody>
      </p:sp>
      <p:sp>
        <p:nvSpPr>
          <p:cNvPr id="5" name="Footer Placeholder 4">
            <a:extLst>
              <a:ext uri="{FF2B5EF4-FFF2-40B4-BE49-F238E27FC236}">
                <a16:creationId xmlns:a16="http://schemas.microsoft.com/office/drawing/2014/main" id="{2857BBD6-8B76-DDCA-EE14-FADEC80C976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6CBC861-DC2F-52EB-EE7C-5F3724D5F30D}"/>
              </a:ext>
            </a:extLst>
          </p:cNvPr>
          <p:cNvSpPr>
            <a:spLocks noGrp="1"/>
          </p:cNvSpPr>
          <p:nvPr>
            <p:ph type="sldNum" sz="quarter" idx="12"/>
          </p:nvPr>
        </p:nvSpPr>
        <p:spPr/>
        <p:txBody>
          <a:bodyPr/>
          <a:lstStyle/>
          <a:p>
            <a:fld id="{6B1902EC-9341-CA4D-8F07-0DC2B6C202FB}" type="slidenum">
              <a:rPr lang="en-US" smtClean="0"/>
              <a:t>‹#›</a:t>
            </a:fld>
            <a:endParaRPr lang="en-US"/>
          </a:p>
        </p:txBody>
      </p:sp>
    </p:spTree>
    <p:extLst>
      <p:ext uri="{BB962C8B-B14F-4D97-AF65-F5344CB8AC3E}">
        <p14:creationId xmlns:p14="http://schemas.microsoft.com/office/powerpoint/2010/main" val="191420605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1CEE060E-6FDE-66AD-CBCE-4644137D00EF}"/>
              </a:ext>
            </a:extLst>
          </p:cNvPr>
          <p:cNvSpPr>
            <a:spLocks noGrp="1"/>
          </p:cNvSpPr>
          <p:nvPr>
            <p:ph type="title" orient="vert"/>
          </p:nvPr>
        </p:nvSpPr>
        <p:spPr>
          <a:xfrm>
            <a:off x="8724900" y="365125"/>
            <a:ext cx="2628900" cy="5811838"/>
          </a:xfrm>
        </p:spPr>
        <p:txBody>
          <a:bodyPr vert="eaVert"/>
          <a:lstStyle/>
          <a:p>
            <a:r>
              <a:rPr lang="en-GB"/>
              <a:t>Click to edit Master title style</a:t>
            </a:r>
            <a:endParaRPr lang="en-US"/>
          </a:p>
        </p:txBody>
      </p:sp>
      <p:sp>
        <p:nvSpPr>
          <p:cNvPr id="3" name="Vertical Text Placeholder 2">
            <a:extLst>
              <a:ext uri="{FF2B5EF4-FFF2-40B4-BE49-F238E27FC236}">
                <a16:creationId xmlns:a16="http://schemas.microsoft.com/office/drawing/2014/main" id="{D5A51F9D-CF45-2CEA-7C92-F53A0753A1EF}"/>
              </a:ext>
            </a:extLst>
          </p:cNvPr>
          <p:cNvSpPr>
            <a:spLocks noGrp="1"/>
          </p:cNvSpPr>
          <p:nvPr>
            <p:ph type="body" orient="vert" idx="1"/>
          </p:nvPr>
        </p:nvSpPr>
        <p:spPr>
          <a:xfrm>
            <a:off x="838200" y="365125"/>
            <a:ext cx="7734300"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8650F353-FBAE-AEA5-CDC3-7AF8AFB03560}"/>
              </a:ext>
            </a:extLst>
          </p:cNvPr>
          <p:cNvSpPr>
            <a:spLocks noGrp="1"/>
          </p:cNvSpPr>
          <p:nvPr>
            <p:ph type="dt" sz="half" idx="10"/>
          </p:nvPr>
        </p:nvSpPr>
        <p:spPr/>
        <p:txBody>
          <a:bodyPr/>
          <a:lstStyle/>
          <a:p>
            <a:fld id="{E709A646-CA9E-7C4E-B7B5-2E5E964D5147}" type="datetimeFigureOut">
              <a:rPr lang="en-US" smtClean="0"/>
              <a:t>11/28/24</a:t>
            </a:fld>
            <a:endParaRPr lang="en-US"/>
          </a:p>
        </p:txBody>
      </p:sp>
      <p:sp>
        <p:nvSpPr>
          <p:cNvPr id="5" name="Footer Placeholder 4">
            <a:extLst>
              <a:ext uri="{FF2B5EF4-FFF2-40B4-BE49-F238E27FC236}">
                <a16:creationId xmlns:a16="http://schemas.microsoft.com/office/drawing/2014/main" id="{C4F461B8-3485-82CF-8115-9090EC30D2D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727A11F-7090-2CE2-9557-B0FEEC863F53}"/>
              </a:ext>
            </a:extLst>
          </p:cNvPr>
          <p:cNvSpPr>
            <a:spLocks noGrp="1"/>
          </p:cNvSpPr>
          <p:nvPr>
            <p:ph type="sldNum" sz="quarter" idx="12"/>
          </p:nvPr>
        </p:nvSpPr>
        <p:spPr/>
        <p:txBody>
          <a:bodyPr/>
          <a:lstStyle/>
          <a:p>
            <a:fld id="{6B1902EC-9341-CA4D-8F07-0DC2B6C202FB}" type="slidenum">
              <a:rPr lang="en-US" smtClean="0"/>
              <a:t>‹#›</a:t>
            </a:fld>
            <a:endParaRPr lang="en-US"/>
          </a:p>
        </p:txBody>
      </p:sp>
    </p:spTree>
    <p:extLst>
      <p:ext uri="{BB962C8B-B14F-4D97-AF65-F5344CB8AC3E}">
        <p14:creationId xmlns:p14="http://schemas.microsoft.com/office/powerpoint/2010/main" val="406876476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Cover Slide_green_opt2">
    <p:spTree>
      <p:nvGrpSpPr>
        <p:cNvPr id="1" name=""/>
        <p:cNvGrpSpPr/>
        <p:nvPr/>
      </p:nvGrpSpPr>
      <p:grpSpPr>
        <a:xfrm>
          <a:off x="0" y="0"/>
          <a:ext cx="0" cy="0"/>
          <a:chOff x="0" y="0"/>
          <a:chExt cx="0" cy="0"/>
        </a:xfrm>
      </p:grpSpPr>
      <p:sp>
        <p:nvSpPr>
          <p:cNvPr id="8" name="object 3">
            <a:extLst>
              <a:ext uri="{FF2B5EF4-FFF2-40B4-BE49-F238E27FC236}">
                <a16:creationId xmlns:a16="http://schemas.microsoft.com/office/drawing/2014/main" id="{73FC7192-5640-E4D1-6D94-EF9E536C58AD}"/>
              </a:ext>
            </a:extLst>
          </p:cNvPr>
          <p:cNvSpPr/>
          <p:nvPr userDrawn="1"/>
        </p:nvSpPr>
        <p:spPr>
          <a:xfrm>
            <a:off x="2" y="0"/>
            <a:ext cx="12191999" cy="6858000"/>
          </a:xfrm>
          <a:custGeom>
            <a:avLst/>
            <a:gdLst/>
            <a:ahLst/>
            <a:cxnLst/>
            <a:rect l="l" t="t" r="r" b="b"/>
            <a:pathLst>
              <a:path w="20104100" h="11308715">
                <a:moveTo>
                  <a:pt x="20104099" y="0"/>
                </a:moveTo>
                <a:lnTo>
                  <a:pt x="0" y="0"/>
                </a:lnTo>
                <a:lnTo>
                  <a:pt x="0" y="11308556"/>
                </a:lnTo>
                <a:lnTo>
                  <a:pt x="20104099" y="11308556"/>
                </a:lnTo>
                <a:lnTo>
                  <a:pt x="20104099" y="0"/>
                </a:lnTo>
                <a:close/>
              </a:path>
            </a:pathLst>
          </a:custGeom>
          <a:solidFill>
            <a:srgbClr val="003C3B"/>
          </a:solidFill>
        </p:spPr>
        <p:txBody>
          <a:bodyPr wrap="square" lIns="0" tIns="0" rIns="0" bIns="0" rtlCol="0"/>
          <a:lstStyle/>
          <a:p>
            <a:endParaRPr sz="2400"/>
          </a:p>
        </p:txBody>
      </p:sp>
      <p:pic>
        <p:nvPicPr>
          <p:cNvPr id="3" name="Picture 2" descr="Logo&#10;&#10;Description automatically generated">
            <a:extLst>
              <a:ext uri="{FF2B5EF4-FFF2-40B4-BE49-F238E27FC236}">
                <a16:creationId xmlns:a16="http://schemas.microsoft.com/office/drawing/2014/main" id="{8D4224B5-A0CB-32E5-E19F-DD77DD820104}"/>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407095" y="136616"/>
            <a:ext cx="2190567" cy="1441723"/>
          </a:xfrm>
          <a:prstGeom prst="rect">
            <a:avLst/>
          </a:prstGeom>
        </p:spPr>
      </p:pic>
      <p:sp>
        <p:nvSpPr>
          <p:cNvPr id="7" name="Subtitle 2">
            <a:extLst>
              <a:ext uri="{FF2B5EF4-FFF2-40B4-BE49-F238E27FC236}">
                <a16:creationId xmlns:a16="http://schemas.microsoft.com/office/drawing/2014/main" id="{A30411B7-870E-526A-63C0-7491D2653195}"/>
              </a:ext>
            </a:extLst>
          </p:cNvPr>
          <p:cNvSpPr>
            <a:spLocks noGrp="1"/>
          </p:cNvSpPr>
          <p:nvPr>
            <p:ph type="subTitle" idx="1"/>
          </p:nvPr>
        </p:nvSpPr>
        <p:spPr>
          <a:xfrm>
            <a:off x="518878" y="4957301"/>
            <a:ext cx="5271441" cy="567655"/>
          </a:xfrm>
          <a:prstGeom prst="rect">
            <a:avLst/>
          </a:prstGeom>
        </p:spPr>
        <p:txBody>
          <a:bodyPr/>
          <a:lstStyle>
            <a:lvl1pPr marL="0" indent="0" algn="l">
              <a:buNone/>
              <a:defRPr sz="1940">
                <a:solidFill>
                  <a:schemeClr val="bg1"/>
                </a:solidFill>
                <a:latin typeface="Outfit" pitchFamily="2" charset="0"/>
              </a:defRPr>
            </a:lvl1pPr>
            <a:lvl2pPr marL="277240" indent="0" algn="ctr">
              <a:buNone/>
              <a:defRPr sz="1213"/>
            </a:lvl2pPr>
            <a:lvl3pPr marL="554478" indent="0" algn="ctr">
              <a:buNone/>
              <a:defRPr sz="1092"/>
            </a:lvl3pPr>
            <a:lvl4pPr marL="831718" indent="0" algn="ctr">
              <a:buNone/>
              <a:defRPr sz="971"/>
            </a:lvl4pPr>
            <a:lvl5pPr marL="1108956" indent="0" algn="ctr">
              <a:buNone/>
              <a:defRPr sz="971"/>
            </a:lvl5pPr>
            <a:lvl6pPr marL="1386196" indent="0" algn="ctr">
              <a:buNone/>
              <a:defRPr sz="971"/>
            </a:lvl6pPr>
            <a:lvl7pPr marL="1663434" indent="0" algn="ctr">
              <a:buNone/>
              <a:defRPr sz="971"/>
            </a:lvl7pPr>
            <a:lvl8pPr marL="1940674" indent="0" algn="ctr">
              <a:buNone/>
              <a:defRPr sz="971"/>
            </a:lvl8pPr>
            <a:lvl9pPr marL="2217913" indent="0" algn="ctr">
              <a:buNone/>
              <a:defRPr sz="971"/>
            </a:lvl9pPr>
          </a:lstStyle>
          <a:p>
            <a:r>
              <a:rPr lang="en-GB"/>
              <a:t>Click to edit Master subtitle style</a:t>
            </a:r>
            <a:endParaRPr lang="en-US"/>
          </a:p>
        </p:txBody>
      </p:sp>
      <p:pic>
        <p:nvPicPr>
          <p:cNvPr id="11" name="Picture 10" descr="Icon&#10;&#10;Description automatically generated">
            <a:extLst>
              <a:ext uri="{FF2B5EF4-FFF2-40B4-BE49-F238E27FC236}">
                <a16:creationId xmlns:a16="http://schemas.microsoft.com/office/drawing/2014/main" id="{55362597-C858-FCD7-A727-9D8CE81A8D40}"/>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a:stretch/>
        </p:blipFill>
        <p:spPr>
          <a:xfrm>
            <a:off x="6327939" y="0"/>
            <a:ext cx="5864061" cy="6857519"/>
          </a:xfrm>
          <a:prstGeom prst="rect">
            <a:avLst/>
          </a:prstGeom>
        </p:spPr>
      </p:pic>
      <p:sp>
        <p:nvSpPr>
          <p:cNvPr id="14" name="Title Placeholder 1">
            <a:extLst>
              <a:ext uri="{FF2B5EF4-FFF2-40B4-BE49-F238E27FC236}">
                <a16:creationId xmlns:a16="http://schemas.microsoft.com/office/drawing/2014/main" id="{3D6B1C71-2C1E-E168-354C-EF9EBB1819C2}"/>
              </a:ext>
            </a:extLst>
          </p:cNvPr>
          <p:cNvSpPr>
            <a:spLocks noGrp="1"/>
          </p:cNvSpPr>
          <p:nvPr>
            <p:ph type="title" hasCustomPrompt="1"/>
          </p:nvPr>
        </p:nvSpPr>
        <p:spPr>
          <a:xfrm>
            <a:off x="518877" y="2036695"/>
            <a:ext cx="4267060" cy="2286128"/>
          </a:xfrm>
          <a:prstGeom prst="rect">
            <a:avLst/>
          </a:prstGeom>
        </p:spPr>
        <p:txBody>
          <a:bodyPr vert="horz" lIns="91440" tIns="45720" rIns="91440" bIns="45720" rtlCol="0" anchor="t">
            <a:noAutofit/>
          </a:bodyPr>
          <a:lstStyle>
            <a:lvl1pPr>
              <a:defRPr sz="4367" b="1" i="0">
                <a:solidFill>
                  <a:schemeClr val="bg1"/>
                </a:solidFill>
                <a:latin typeface="Outfit" pitchFamily="2" charset="0"/>
              </a:defRPr>
            </a:lvl1pPr>
          </a:lstStyle>
          <a:p>
            <a:r>
              <a:rPr lang="en-GB"/>
              <a:t>Cover Slide</a:t>
            </a:r>
            <a:br>
              <a:rPr lang="en-GB"/>
            </a:br>
            <a:r>
              <a:rPr lang="en-GB"/>
              <a:t>title maximum of 4 lines </a:t>
            </a:r>
            <a:endParaRPr lang="en-US"/>
          </a:p>
        </p:txBody>
      </p:sp>
    </p:spTree>
    <p:extLst>
      <p:ext uri="{BB962C8B-B14F-4D97-AF65-F5344CB8AC3E}">
        <p14:creationId xmlns:p14="http://schemas.microsoft.com/office/powerpoint/2010/main" val="416143129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3E4FB814-4FBF-7139-3771-D86C2FD9445E}"/>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endParaRPr lang="en-US"/>
          </a:p>
        </p:txBody>
      </p:sp>
      <p:sp>
        <p:nvSpPr>
          <p:cNvPr id="3" name="Text Placeholder 2">
            <a:extLst>
              <a:ext uri="{FF2B5EF4-FFF2-40B4-BE49-F238E27FC236}">
                <a16:creationId xmlns:a16="http://schemas.microsoft.com/office/drawing/2014/main" id="{1550571A-E6DB-6BE9-DFD3-F6F7383DD1C8}"/>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643B91FF-889A-ACFC-B2F3-308153D1BD27}"/>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E709A646-CA9E-7C4E-B7B5-2E5E964D5147}" type="datetimeFigureOut">
              <a:rPr lang="en-US" smtClean="0"/>
              <a:t>11/28/24</a:t>
            </a:fld>
            <a:endParaRPr lang="en-US"/>
          </a:p>
        </p:txBody>
      </p:sp>
      <p:sp>
        <p:nvSpPr>
          <p:cNvPr id="5" name="Footer Placeholder 4">
            <a:extLst>
              <a:ext uri="{FF2B5EF4-FFF2-40B4-BE49-F238E27FC236}">
                <a16:creationId xmlns:a16="http://schemas.microsoft.com/office/drawing/2014/main" id="{C4AEF2EB-35E8-81EE-AC5E-A06FD686F190}"/>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3E8DB051-5A62-E1DA-AEDF-B4A4532ECF0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6B1902EC-9341-CA4D-8F07-0DC2B6C202FB}" type="slidenum">
              <a:rPr lang="en-US" smtClean="0"/>
              <a:t>‹#›</a:t>
            </a:fld>
            <a:endParaRPr lang="en-US"/>
          </a:p>
        </p:txBody>
      </p:sp>
    </p:spTree>
    <p:extLst>
      <p:ext uri="{BB962C8B-B14F-4D97-AF65-F5344CB8AC3E}">
        <p14:creationId xmlns:p14="http://schemas.microsoft.com/office/powerpoint/2010/main" val="24960012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hyperlink" Target="https://en.wikipedia.org/wiki/Assassination_of_Archduke_Franz_Ferdinand" TargetMode="External"/><Relationship Id="rId2" Type="http://schemas.openxmlformats.org/officeDocument/2006/relationships/image" Target="../media/image4.png"/><Relationship Id="rId1" Type="http://schemas.openxmlformats.org/officeDocument/2006/relationships/slideLayout" Target="../slideLayouts/slideLayout2.xml"/><Relationship Id="rId4" Type="http://schemas.openxmlformats.org/officeDocument/2006/relationships/hyperlink" Target="https://creativecommons.org/licenses/by-sa/3.0/" TargetMode="External"/></Relationships>
</file>

<file path=ppt/slides/_rels/slide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7.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jp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image" Target="../media/image21.jpeg"/><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image" Target="../media/image22.jpeg"/><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image" Target="../media/image23.jpeg"/><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image" Target="../media/image24.jpeg"/><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title 1">
            <a:extLst>
              <a:ext uri="{FF2B5EF4-FFF2-40B4-BE49-F238E27FC236}">
                <a16:creationId xmlns:a16="http://schemas.microsoft.com/office/drawing/2014/main" id="{A8C71B8E-5C5F-BE99-3DC6-832FE49F1F9F}"/>
              </a:ext>
            </a:extLst>
          </p:cNvPr>
          <p:cNvSpPr>
            <a:spLocks noGrp="1"/>
          </p:cNvSpPr>
          <p:nvPr>
            <p:ph type="subTitle" idx="1"/>
          </p:nvPr>
        </p:nvSpPr>
        <p:spPr>
          <a:xfrm>
            <a:off x="518878" y="4957301"/>
            <a:ext cx="5271441" cy="1047260"/>
          </a:xfrm>
        </p:spPr>
        <p:txBody>
          <a:bodyPr/>
          <a:lstStyle/>
          <a:p>
            <a:r>
              <a:rPr lang="en-GB" sz="2133" dirty="0"/>
              <a:t>Phil </a:t>
            </a:r>
            <a:r>
              <a:rPr lang="en-GB" sz="2133" dirty="0" err="1"/>
              <a:t>Durrant</a:t>
            </a:r>
            <a:endParaRPr lang="en-GB" sz="2133" dirty="0"/>
          </a:p>
        </p:txBody>
      </p:sp>
      <p:sp>
        <p:nvSpPr>
          <p:cNvPr id="3" name="Title 2">
            <a:extLst>
              <a:ext uri="{FF2B5EF4-FFF2-40B4-BE49-F238E27FC236}">
                <a16:creationId xmlns:a16="http://schemas.microsoft.com/office/drawing/2014/main" id="{9ACC8A0A-7CBE-C42B-BC9F-6114913062FF}"/>
              </a:ext>
            </a:extLst>
          </p:cNvPr>
          <p:cNvSpPr>
            <a:spLocks noGrp="1"/>
          </p:cNvSpPr>
          <p:nvPr>
            <p:ph type="title"/>
          </p:nvPr>
        </p:nvSpPr>
        <p:spPr>
          <a:xfrm>
            <a:off x="518876" y="2036694"/>
            <a:ext cx="5869397" cy="2636905"/>
          </a:xfrm>
        </p:spPr>
        <p:txBody>
          <a:bodyPr/>
          <a:lstStyle/>
          <a:p>
            <a:pPr>
              <a:lnSpc>
                <a:spcPct val="100000"/>
              </a:lnSpc>
            </a:pPr>
            <a:r>
              <a:rPr lang="en-US" dirty="0"/>
              <a:t>Tracing development in academic language with a corpus</a:t>
            </a:r>
            <a:endParaRPr lang="en-GB" dirty="0"/>
          </a:p>
        </p:txBody>
      </p:sp>
    </p:spTree>
    <p:extLst>
      <p:ext uri="{BB962C8B-B14F-4D97-AF65-F5344CB8AC3E}">
        <p14:creationId xmlns:p14="http://schemas.microsoft.com/office/powerpoint/2010/main" val="87469269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F13C74B1-5B17-4795-BED0-7140497B44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9C7C5E7-984A-679B-C69E-54C8F55F68C6}"/>
              </a:ext>
            </a:extLst>
          </p:cNvPr>
          <p:cNvSpPr>
            <a:spLocks noGrp="1"/>
          </p:cNvSpPr>
          <p:nvPr>
            <p:ph type="title"/>
          </p:nvPr>
        </p:nvSpPr>
        <p:spPr>
          <a:xfrm>
            <a:off x="640080" y="325369"/>
            <a:ext cx="4368602" cy="1956841"/>
          </a:xfrm>
        </p:spPr>
        <p:txBody>
          <a:bodyPr anchor="b">
            <a:normAutofit/>
          </a:bodyPr>
          <a:lstStyle/>
          <a:p>
            <a:r>
              <a:rPr lang="en-US" sz="5400" dirty="0"/>
              <a:t>Year 2 History</a:t>
            </a:r>
          </a:p>
        </p:txBody>
      </p:sp>
      <p:sp>
        <p:nvSpPr>
          <p:cNvPr id="12" name="sketchy line">
            <a:extLst>
              <a:ext uri="{FF2B5EF4-FFF2-40B4-BE49-F238E27FC236}">
                <a16:creationId xmlns:a16="http://schemas.microsoft.com/office/drawing/2014/main" id="{D4974D33-8DC5-464E-8C6D-BE58F0669C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0080" y="2586994"/>
            <a:ext cx="3474720" cy="18288"/>
          </a:xfrm>
          <a:custGeom>
            <a:avLst/>
            <a:gdLst>
              <a:gd name="connsiteX0" fmla="*/ 0 w 3474720"/>
              <a:gd name="connsiteY0" fmla="*/ 0 h 18288"/>
              <a:gd name="connsiteX1" fmla="*/ 694944 w 3474720"/>
              <a:gd name="connsiteY1" fmla="*/ 0 h 18288"/>
              <a:gd name="connsiteX2" fmla="*/ 1355141 w 3474720"/>
              <a:gd name="connsiteY2" fmla="*/ 0 h 18288"/>
              <a:gd name="connsiteX3" fmla="*/ 2015338 w 3474720"/>
              <a:gd name="connsiteY3" fmla="*/ 0 h 18288"/>
              <a:gd name="connsiteX4" fmla="*/ 2779776 w 3474720"/>
              <a:gd name="connsiteY4" fmla="*/ 0 h 18288"/>
              <a:gd name="connsiteX5" fmla="*/ 3474720 w 3474720"/>
              <a:gd name="connsiteY5" fmla="*/ 0 h 18288"/>
              <a:gd name="connsiteX6" fmla="*/ 3474720 w 3474720"/>
              <a:gd name="connsiteY6" fmla="*/ 18288 h 18288"/>
              <a:gd name="connsiteX7" fmla="*/ 2779776 w 3474720"/>
              <a:gd name="connsiteY7" fmla="*/ 18288 h 18288"/>
              <a:gd name="connsiteX8" fmla="*/ 2189074 w 3474720"/>
              <a:gd name="connsiteY8" fmla="*/ 18288 h 18288"/>
              <a:gd name="connsiteX9" fmla="*/ 1528877 w 3474720"/>
              <a:gd name="connsiteY9" fmla="*/ 18288 h 18288"/>
              <a:gd name="connsiteX10" fmla="*/ 868680 w 3474720"/>
              <a:gd name="connsiteY10" fmla="*/ 18288 h 18288"/>
              <a:gd name="connsiteX11" fmla="*/ 0 w 3474720"/>
              <a:gd name="connsiteY11" fmla="*/ 18288 h 18288"/>
              <a:gd name="connsiteX12" fmla="*/ 0 w 3474720"/>
              <a:gd name="connsiteY12"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474720" h="18288" fill="none" extrusionOk="0">
                <a:moveTo>
                  <a:pt x="0" y="0"/>
                </a:moveTo>
                <a:cubicBezTo>
                  <a:pt x="224454" y="-14544"/>
                  <a:pt x="495407" y="26540"/>
                  <a:pt x="694944" y="0"/>
                </a:cubicBezTo>
                <a:cubicBezTo>
                  <a:pt x="894481" y="-26540"/>
                  <a:pt x="1130063" y="24713"/>
                  <a:pt x="1355141" y="0"/>
                </a:cubicBezTo>
                <a:cubicBezTo>
                  <a:pt x="1580219" y="-24713"/>
                  <a:pt x="1820099" y="26695"/>
                  <a:pt x="2015338" y="0"/>
                </a:cubicBezTo>
                <a:cubicBezTo>
                  <a:pt x="2210577" y="-26695"/>
                  <a:pt x="2402045" y="165"/>
                  <a:pt x="2779776" y="0"/>
                </a:cubicBezTo>
                <a:cubicBezTo>
                  <a:pt x="3157507" y="-165"/>
                  <a:pt x="3286859" y="-15571"/>
                  <a:pt x="3474720" y="0"/>
                </a:cubicBezTo>
                <a:cubicBezTo>
                  <a:pt x="3474286" y="7551"/>
                  <a:pt x="3474253" y="9822"/>
                  <a:pt x="3474720" y="18288"/>
                </a:cubicBezTo>
                <a:cubicBezTo>
                  <a:pt x="3233904" y="29845"/>
                  <a:pt x="2945134" y="-5256"/>
                  <a:pt x="2779776" y="18288"/>
                </a:cubicBezTo>
                <a:cubicBezTo>
                  <a:pt x="2614418" y="41832"/>
                  <a:pt x="2339768" y="22709"/>
                  <a:pt x="2189074" y="18288"/>
                </a:cubicBezTo>
                <a:cubicBezTo>
                  <a:pt x="2038380" y="13867"/>
                  <a:pt x="1817434" y="-4947"/>
                  <a:pt x="1528877" y="18288"/>
                </a:cubicBezTo>
                <a:cubicBezTo>
                  <a:pt x="1240320" y="41523"/>
                  <a:pt x="1042447" y="37198"/>
                  <a:pt x="868680" y="18288"/>
                </a:cubicBezTo>
                <a:cubicBezTo>
                  <a:pt x="694913" y="-622"/>
                  <a:pt x="233232" y="44909"/>
                  <a:pt x="0" y="18288"/>
                </a:cubicBezTo>
                <a:cubicBezTo>
                  <a:pt x="60" y="11696"/>
                  <a:pt x="66" y="3758"/>
                  <a:pt x="0" y="0"/>
                </a:cubicBezTo>
                <a:close/>
              </a:path>
              <a:path w="3474720" h="18288" stroke="0" extrusionOk="0">
                <a:moveTo>
                  <a:pt x="0" y="0"/>
                </a:moveTo>
                <a:cubicBezTo>
                  <a:pt x="202328" y="-14716"/>
                  <a:pt x="332722" y="-11499"/>
                  <a:pt x="625450" y="0"/>
                </a:cubicBezTo>
                <a:cubicBezTo>
                  <a:pt x="918178" y="11499"/>
                  <a:pt x="1096688" y="5123"/>
                  <a:pt x="1389888" y="0"/>
                </a:cubicBezTo>
                <a:cubicBezTo>
                  <a:pt x="1683088" y="-5123"/>
                  <a:pt x="1835981" y="-14038"/>
                  <a:pt x="1980590" y="0"/>
                </a:cubicBezTo>
                <a:cubicBezTo>
                  <a:pt x="2125199" y="14038"/>
                  <a:pt x="2396099" y="-7203"/>
                  <a:pt x="2571293" y="0"/>
                </a:cubicBezTo>
                <a:cubicBezTo>
                  <a:pt x="2746487" y="7203"/>
                  <a:pt x="3041609" y="-12036"/>
                  <a:pt x="3474720" y="0"/>
                </a:cubicBezTo>
                <a:cubicBezTo>
                  <a:pt x="3474638" y="4406"/>
                  <a:pt x="3474631" y="9982"/>
                  <a:pt x="3474720" y="18288"/>
                </a:cubicBezTo>
                <a:cubicBezTo>
                  <a:pt x="3324873" y="21876"/>
                  <a:pt x="3136771" y="12587"/>
                  <a:pt x="2814523" y="18288"/>
                </a:cubicBezTo>
                <a:cubicBezTo>
                  <a:pt x="2492275" y="23989"/>
                  <a:pt x="2294402" y="47111"/>
                  <a:pt x="2154326" y="18288"/>
                </a:cubicBezTo>
                <a:cubicBezTo>
                  <a:pt x="2014250" y="-10535"/>
                  <a:pt x="1820317" y="33903"/>
                  <a:pt x="1494130" y="18288"/>
                </a:cubicBezTo>
                <a:cubicBezTo>
                  <a:pt x="1167943" y="2673"/>
                  <a:pt x="948432" y="14868"/>
                  <a:pt x="729691" y="18288"/>
                </a:cubicBezTo>
                <a:cubicBezTo>
                  <a:pt x="510950" y="21708"/>
                  <a:pt x="264032" y="24354"/>
                  <a:pt x="0" y="18288"/>
                </a:cubicBezTo>
                <a:cubicBezTo>
                  <a:pt x="189" y="14288"/>
                  <a:pt x="-703" y="3747"/>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86374121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FFB5CE5C-34D3-3B37-D041-35E89169057C}"/>
              </a:ext>
            </a:extLst>
          </p:cNvPr>
          <p:cNvSpPr>
            <a:spLocks noGrp="1"/>
          </p:cNvSpPr>
          <p:nvPr>
            <p:ph idx="1"/>
          </p:nvPr>
        </p:nvSpPr>
        <p:spPr>
          <a:xfrm>
            <a:off x="640080" y="2872899"/>
            <a:ext cx="4243589" cy="3320668"/>
          </a:xfrm>
        </p:spPr>
        <p:txBody>
          <a:bodyPr>
            <a:normAutofit lnSpcReduction="10000"/>
          </a:bodyPr>
          <a:lstStyle/>
          <a:p>
            <a:pPr marL="0" indent="0">
              <a:buNone/>
            </a:pPr>
            <a:endParaRPr lang="en-US" sz="2000" dirty="0"/>
          </a:p>
          <a:p>
            <a:pPr marL="0" indent="0">
              <a:buNone/>
            </a:pPr>
            <a:endParaRPr lang="en-US" sz="2000" dirty="0"/>
          </a:p>
          <a:p>
            <a:pPr marL="0" indent="0">
              <a:buNone/>
            </a:pPr>
            <a:r>
              <a:rPr lang="en-US" sz="2400" dirty="0"/>
              <a:t>Long Long ago in 1605 they was a mean man </a:t>
            </a:r>
            <a:r>
              <a:rPr lang="en-US" sz="2400" dirty="0" err="1"/>
              <a:t>ckood</a:t>
            </a:r>
            <a:r>
              <a:rPr lang="en-US" sz="2400" dirty="0"/>
              <a:t> Guy Fawkes. he wanted to kill the king </a:t>
            </a:r>
            <a:r>
              <a:rPr lang="en-US" sz="2400" dirty="0" err="1"/>
              <a:t>ckood</a:t>
            </a:r>
            <a:r>
              <a:rPr lang="en-US" sz="2400" dirty="0"/>
              <a:t> King James I he was mean </a:t>
            </a:r>
            <a:r>
              <a:rPr lang="en-US" sz="2400" dirty="0" err="1"/>
              <a:t>becuase</a:t>
            </a:r>
            <a:r>
              <a:rPr lang="en-US" sz="2400" dirty="0"/>
              <a:t> he said no </a:t>
            </a:r>
            <a:r>
              <a:rPr lang="en-US" sz="2400" dirty="0" err="1"/>
              <a:t>catholics</a:t>
            </a:r>
            <a:r>
              <a:rPr lang="en-US" sz="2400" dirty="0"/>
              <a:t> </a:t>
            </a:r>
            <a:r>
              <a:rPr lang="en-US" sz="2400" dirty="0" err="1"/>
              <a:t>ulowd</a:t>
            </a:r>
            <a:r>
              <a:rPr lang="en-US" sz="2400" dirty="0"/>
              <a:t>. Guy Fawkes </a:t>
            </a:r>
            <a:r>
              <a:rPr lang="en-US" sz="2400" dirty="0" err="1"/>
              <a:t>nyoo</a:t>
            </a:r>
            <a:r>
              <a:rPr lang="en-US" sz="2400" dirty="0"/>
              <a:t> how to </a:t>
            </a:r>
            <a:r>
              <a:rPr lang="en-US" sz="2400" dirty="0" err="1"/>
              <a:t>ues</a:t>
            </a:r>
            <a:r>
              <a:rPr lang="en-US" sz="2400" dirty="0"/>
              <a:t> </a:t>
            </a:r>
            <a:r>
              <a:rPr lang="en-US" sz="2400" dirty="0" err="1"/>
              <a:t>gumpowder</a:t>
            </a:r>
            <a:r>
              <a:rPr lang="en-US" sz="2400" dirty="0"/>
              <a:t> he </a:t>
            </a:r>
            <a:r>
              <a:rPr lang="en-US" sz="2400" dirty="0" err="1"/>
              <a:t>ueds</a:t>
            </a:r>
            <a:r>
              <a:rPr lang="en-US" sz="2400" dirty="0"/>
              <a:t> it to </a:t>
            </a:r>
            <a:r>
              <a:rPr lang="en-US" sz="2400" dirty="0" err="1"/>
              <a:t>Ploa</a:t>
            </a:r>
            <a:r>
              <a:rPr lang="en-US" sz="2400" dirty="0"/>
              <a:t> up the king.</a:t>
            </a:r>
          </a:p>
        </p:txBody>
      </p:sp>
      <p:pic>
        <p:nvPicPr>
          <p:cNvPr id="5" name="Picture 4" descr="Cartoon of a pilgrim with a hat and a wand&#10;&#10;Description automatically generated">
            <a:extLst>
              <a:ext uri="{FF2B5EF4-FFF2-40B4-BE49-F238E27FC236}">
                <a16:creationId xmlns:a16="http://schemas.microsoft.com/office/drawing/2014/main" id="{67254AC0-F42C-B083-FA6F-91F3640E2597}"/>
              </a:ext>
            </a:extLst>
          </p:cNvPr>
          <p:cNvPicPr>
            <a:picLocks noChangeAspect="1"/>
          </p:cNvPicPr>
          <p:nvPr/>
        </p:nvPicPr>
        <p:blipFill>
          <a:blip r:embed="rId2"/>
          <a:srcRect t="302"/>
          <a:stretch/>
        </p:blipFill>
        <p:spPr>
          <a:xfrm>
            <a:off x="5311702" y="10"/>
            <a:ext cx="6878775" cy="685799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p:spPr>
      </p:pic>
    </p:spTree>
    <p:extLst>
      <p:ext uri="{BB962C8B-B14F-4D97-AF65-F5344CB8AC3E}">
        <p14:creationId xmlns:p14="http://schemas.microsoft.com/office/powerpoint/2010/main" val="244186796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45D37F4E-DDB4-456B-97E0-9937730A03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3A1A4C44-25F3-3AE7-67EE-208AE14BEB88}"/>
              </a:ext>
            </a:extLst>
          </p:cNvPr>
          <p:cNvSpPr>
            <a:spLocks noGrp="1"/>
          </p:cNvSpPr>
          <p:nvPr>
            <p:ph type="title"/>
          </p:nvPr>
        </p:nvSpPr>
        <p:spPr>
          <a:xfrm>
            <a:off x="572493" y="238539"/>
            <a:ext cx="11018520" cy="1434415"/>
          </a:xfrm>
        </p:spPr>
        <p:txBody>
          <a:bodyPr anchor="b">
            <a:normAutofit/>
          </a:bodyPr>
          <a:lstStyle/>
          <a:p>
            <a:r>
              <a:rPr lang="en-US" sz="5400"/>
              <a:t>Year 9 History (excerpt)</a:t>
            </a:r>
          </a:p>
        </p:txBody>
      </p:sp>
      <p:sp>
        <p:nvSpPr>
          <p:cNvPr id="13" name="sketchy line">
            <a:extLst>
              <a:ext uri="{FF2B5EF4-FFF2-40B4-BE49-F238E27FC236}">
                <a16:creationId xmlns:a16="http://schemas.microsoft.com/office/drawing/2014/main" id="{B2DD41CD-8F47-4F56-AD12-4E2FF76969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72493" y="1681544"/>
            <a:ext cx="10972800" cy="18288"/>
          </a:xfrm>
          <a:custGeom>
            <a:avLst/>
            <a:gdLst>
              <a:gd name="connsiteX0" fmla="*/ 0 w 10972800"/>
              <a:gd name="connsiteY0" fmla="*/ 0 h 18288"/>
              <a:gd name="connsiteX1" fmla="*/ 356616 w 10972800"/>
              <a:gd name="connsiteY1" fmla="*/ 0 h 18288"/>
              <a:gd name="connsiteX2" fmla="*/ 1042416 w 10972800"/>
              <a:gd name="connsiteY2" fmla="*/ 0 h 18288"/>
              <a:gd name="connsiteX3" fmla="*/ 1947672 w 10972800"/>
              <a:gd name="connsiteY3" fmla="*/ 0 h 18288"/>
              <a:gd name="connsiteX4" fmla="*/ 2633472 w 10972800"/>
              <a:gd name="connsiteY4" fmla="*/ 0 h 18288"/>
              <a:gd name="connsiteX5" fmla="*/ 2990088 w 10972800"/>
              <a:gd name="connsiteY5" fmla="*/ 0 h 18288"/>
              <a:gd name="connsiteX6" fmla="*/ 3456432 w 10972800"/>
              <a:gd name="connsiteY6" fmla="*/ 0 h 18288"/>
              <a:gd name="connsiteX7" fmla="*/ 4361688 w 10972800"/>
              <a:gd name="connsiteY7" fmla="*/ 0 h 18288"/>
              <a:gd name="connsiteX8" fmla="*/ 5266944 w 10972800"/>
              <a:gd name="connsiteY8" fmla="*/ 0 h 18288"/>
              <a:gd name="connsiteX9" fmla="*/ 6172200 w 10972800"/>
              <a:gd name="connsiteY9" fmla="*/ 0 h 18288"/>
              <a:gd name="connsiteX10" fmla="*/ 6528816 w 10972800"/>
              <a:gd name="connsiteY10" fmla="*/ 0 h 18288"/>
              <a:gd name="connsiteX11" fmla="*/ 7214616 w 10972800"/>
              <a:gd name="connsiteY11" fmla="*/ 0 h 18288"/>
              <a:gd name="connsiteX12" fmla="*/ 7790688 w 10972800"/>
              <a:gd name="connsiteY12" fmla="*/ 0 h 18288"/>
              <a:gd name="connsiteX13" fmla="*/ 8147304 w 10972800"/>
              <a:gd name="connsiteY13" fmla="*/ 0 h 18288"/>
              <a:gd name="connsiteX14" fmla="*/ 9052560 w 10972800"/>
              <a:gd name="connsiteY14" fmla="*/ 0 h 18288"/>
              <a:gd name="connsiteX15" fmla="*/ 9409176 w 10972800"/>
              <a:gd name="connsiteY15" fmla="*/ 0 h 18288"/>
              <a:gd name="connsiteX16" fmla="*/ 9765792 w 10972800"/>
              <a:gd name="connsiteY16" fmla="*/ 0 h 18288"/>
              <a:gd name="connsiteX17" fmla="*/ 10341864 w 10972800"/>
              <a:gd name="connsiteY17" fmla="*/ 0 h 18288"/>
              <a:gd name="connsiteX18" fmla="*/ 10972800 w 10972800"/>
              <a:gd name="connsiteY18" fmla="*/ 0 h 18288"/>
              <a:gd name="connsiteX19" fmla="*/ 10972800 w 10972800"/>
              <a:gd name="connsiteY19" fmla="*/ 18288 h 18288"/>
              <a:gd name="connsiteX20" fmla="*/ 10177272 w 10972800"/>
              <a:gd name="connsiteY20" fmla="*/ 18288 h 18288"/>
              <a:gd name="connsiteX21" fmla="*/ 9820656 w 10972800"/>
              <a:gd name="connsiteY21" fmla="*/ 18288 h 18288"/>
              <a:gd name="connsiteX22" fmla="*/ 9464040 w 10972800"/>
              <a:gd name="connsiteY22" fmla="*/ 18288 h 18288"/>
              <a:gd name="connsiteX23" fmla="*/ 8778240 w 10972800"/>
              <a:gd name="connsiteY23" fmla="*/ 18288 h 18288"/>
              <a:gd name="connsiteX24" fmla="*/ 8421624 w 10972800"/>
              <a:gd name="connsiteY24" fmla="*/ 18288 h 18288"/>
              <a:gd name="connsiteX25" fmla="*/ 7735824 w 10972800"/>
              <a:gd name="connsiteY25" fmla="*/ 18288 h 18288"/>
              <a:gd name="connsiteX26" fmla="*/ 6940296 w 10972800"/>
              <a:gd name="connsiteY26" fmla="*/ 18288 h 18288"/>
              <a:gd name="connsiteX27" fmla="*/ 6254496 w 10972800"/>
              <a:gd name="connsiteY27" fmla="*/ 18288 h 18288"/>
              <a:gd name="connsiteX28" fmla="*/ 5458968 w 10972800"/>
              <a:gd name="connsiteY28" fmla="*/ 18288 h 18288"/>
              <a:gd name="connsiteX29" fmla="*/ 4663440 w 10972800"/>
              <a:gd name="connsiteY29" fmla="*/ 18288 h 18288"/>
              <a:gd name="connsiteX30" fmla="*/ 4306824 w 10972800"/>
              <a:gd name="connsiteY30" fmla="*/ 18288 h 18288"/>
              <a:gd name="connsiteX31" fmla="*/ 3840480 w 10972800"/>
              <a:gd name="connsiteY31" fmla="*/ 18288 h 18288"/>
              <a:gd name="connsiteX32" fmla="*/ 3264408 w 10972800"/>
              <a:gd name="connsiteY32" fmla="*/ 18288 h 18288"/>
              <a:gd name="connsiteX33" fmla="*/ 2578608 w 10972800"/>
              <a:gd name="connsiteY33" fmla="*/ 18288 h 18288"/>
              <a:gd name="connsiteX34" fmla="*/ 1673352 w 10972800"/>
              <a:gd name="connsiteY34" fmla="*/ 18288 h 18288"/>
              <a:gd name="connsiteX35" fmla="*/ 877824 w 10972800"/>
              <a:gd name="connsiteY35" fmla="*/ 18288 h 18288"/>
              <a:gd name="connsiteX36" fmla="*/ 0 w 10972800"/>
              <a:gd name="connsiteY36" fmla="*/ 18288 h 18288"/>
              <a:gd name="connsiteX37" fmla="*/ 0 w 10972800"/>
              <a:gd name="connsiteY37"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10972800" h="18288" fill="none" extrusionOk="0">
                <a:moveTo>
                  <a:pt x="0" y="0"/>
                </a:moveTo>
                <a:cubicBezTo>
                  <a:pt x="165916" y="-1866"/>
                  <a:pt x="188720" y="13756"/>
                  <a:pt x="356616" y="0"/>
                </a:cubicBezTo>
                <a:cubicBezTo>
                  <a:pt x="524512" y="-13756"/>
                  <a:pt x="734781" y="8922"/>
                  <a:pt x="1042416" y="0"/>
                </a:cubicBezTo>
                <a:cubicBezTo>
                  <a:pt x="1350051" y="-8922"/>
                  <a:pt x="1595982" y="-26315"/>
                  <a:pt x="1947672" y="0"/>
                </a:cubicBezTo>
                <a:cubicBezTo>
                  <a:pt x="2299362" y="26315"/>
                  <a:pt x="2292691" y="-19526"/>
                  <a:pt x="2633472" y="0"/>
                </a:cubicBezTo>
                <a:cubicBezTo>
                  <a:pt x="2974253" y="19526"/>
                  <a:pt x="2857309" y="10773"/>
                  <a:pt x="2990088" y="0"/>
                </a:cubicBezTo>
                <a:cubicBezTo>
                  <a:pt x="3122867" y="-10773"/>
                  <a:pt x="3359343" y="7194"/>
                  <a:pt x="3456432" y="0"/>
                </a:cubicBezTo>
                <a:cubicBezTo>
                  <a:pt x="3553521" y="-7194"/>
                  <a:pt x="4136258" y="5108"/>
                  <a:pt x="4361688" y="0"/>
                </a:cubicBezTo>
                <a:cubicBezTo>
                  <a:pt x="4587118" y="-5108"/>
                  <a:pt x="4992424" y="-42958"/>
                  <a:pt x="5266944" y="0"/>
                </a:cubicBezTo>
                <a:cubicBezTo>
                  <a:pt x="5541464" y="42958"/>
                  <a:pt x="5882966" y="-3430"/>
                  <a:pt x="6172200" y="0"/>
                </a:cubicBezTo>
                <a:cubicBezTo>
                  <a:pt x="6461434" y="3430"/>
                  <a:pt x="6432127" y="6688"/>
                  <a:pt x="6528816" y="0"/>
                </a:cubicBezTo>
                <a:cubicBezTo>
                  <a:pt x="6625505" y="-6688"/>
                  <a:pt x="6916805" y="-436"/>
                  <a:pt x="7214616" y="0"/>
                </a:cubicBezTo>
                <a:cubicBezTo>
                  <a:pt x="7512427" y="436"/>
                  <a:pt x="7626159" y="-6909"/>
                  <a:pt x="7790688" y="0"/>
                </a:cubicBezTo>
                <a:cubicBezTo>
                  <a:pt x="7955217" y="6909"/>
                  <a:pt x="8048891" y="15307"/>
                  <a:pt x="8147304" y="0"/>
                </a:cubicBezTo>
                <a:cubicBezTo>
                  <a:pt x="8245717" y="-15307"/>
                  <a:pt x="8645618" y="-11734"/>
                  <a:pt x="9052560" y="0"/>
                </a:cubicBezTo>
                <a:cubicBezTo>
                  <a:pt x="9459502" y="11734"/>
                  <a:pt x="9320584" y="8388"/>
                  <a:pt x="9409176" y="0"/>
                </a:cubicBezTo>
                <a:cubicBezTo>
                  <a:pt x="9497768" y="-8388"/>
                  <a:pt x="9644192" y="8379"/>
                  <a:pt x="9765792" y="0"/>
                </a:cubicBezTo>
                <a:cubicBezTo>
                  <a:pt x="9887392" y="-8379"/>
                  <a:pt x="10105220" y="-12663"/>
                  <a:pt x="10341864" y="0"/>
                </a:cubicBezTo>
                <a:cubicBezTo>
                  <a:pt x="10578508" y="12663"/>
                  <a:pt x="10773103" y="-5786"/>
                  <a:pt x="10972800" y="0"/>
                </a:cubicBezTo>
                <a:cubicBezTo>
                  <a:pt x="10972146" y="8818"/>
                  <a:pt x="10972240" y="13823"/>
                  <a:pt x="10972800" y="18288"/>
                </a:cubicBezTo>
                <a:cubicBezTo>
                  <a:pt x="10588778" y="31598"/>
                  <a:pt x="10543381" y="-12698"/>
                  <a:pt x="10177272" y="18288"/>
                </a:cubicBezTo>
                <a:cubicBezTo>
                  <a:pt x="9811163" y="49274"/>
                  <a:pt x="9996817" y="25662"/>
                  <a:pt x="9820656" y="18288"/>
                </a:cubicBezTo>
                <a:cubicBezTo>
                  <a:pt x="9644495" y="10914"/>
                  <a:pt x="9607007" y="31631"/>
                  <a:pt x="9464040" y="18288"/>
                </a:cubicBezTo>
                <a:cubicBezTo>
                  <a:pt x="9321073" y="4945"/>
                  <a:pt x="9114189" y="28940"/>
                  <a:pt x="8778240" y="18288"/>
                </a:cubicBezTo>
                <a:cubicBezTo>
                  <a:pt x="8442291" y="7636"/>
                  <a:pt x="8594763" y="987"/>
                  <a:pt x="8421624" y="18288"/>
                </a:cubicBezTo>
                <a:cubicBezTo>
                  <a:pt x="8248485" y="35589"/>
                  <a:pt x="7929515" y="37573"/>
                  <a:pt x="7735824" y="18288"/>
                </a:cubicBezTo>
                <a:cubicBezTo>
                  <a:pt x="7542133" y="-997"/>
                  <a:pt x="7252504" y="33858"/>
                  <a:pt x="6940296" y="18288"/>
                </a:cubicBezTo>
                <a:cubicBezTo>
                  <a:pt x="6628088" y="2718"/>
                  <a:pt x="6528503" y="48389"/>
                  <a:pt x="6254496" y="18288"/>
                </a:cubicBezTo>
                <a:cubicBezTo>
                  <a:pt x="5980489" y="-11813"/>
                  <a:pt x="5695784" y="-3740"/>
                  <a:pt x="5458968" y="18288"/>
                </a:cubicBezTo>
                <a:cubicBezTo>
                  <a:pt x="5222152" y="40316"/>
                  <a:pt x="5010751" y="19095"/>
                  <a:pt x="4663440" y="18288"/>
                </a:cubicBezTo>
                <a:cubicBezTo>
                  <a:pt x="4316129" y="17481"/>
                  <a:pt x="4425552" y="1606"/>
                  <a:pt x="4306824" y="18288"/>
                </a:cubicBezTo>
                <a:cubicBezTo>
                  <a:pt x="4188096" y="34970"/>
                  <a:pt x="3941535" y="7481"/>
                  <a:pt x="3840480" y="18288"/>
                </a:cubicBezTo>
                <a:cubicBezTo>
                  <a:pt x="3739425" y="29095"/>
                  <a:pt x="3402388" y="17641"/>
                  <a:pt x="3264408" y="18288"/>
                </a:cubicBezTo>
                <a:cubicBezTo>
                  <a:pt x="3126428" y="18935"/>
                  <a:pt x="2776779" y="9983"/>
                  <a:pt x="2578608" y="18288"/>
                </a:cubicBezTo>
                <a:cubicBezTo>
                  <a:pt x="2380437" y="26593"/>
                  <a:pt x="1909468" y="25818"/>
                  <a:pt x="1673352" y="18288"/>
                </a:cubicBezTo>
                <a:cubicBezTo>
                  <a:pt x="1437236" y="10758"/>
                  <a:pt x="1131180" y="49884"/>
                  <a:pt x="877824" y="18288"/>
                </a:cubicBezTo>
                <a:cubicBezTo>
                  <a:pt x="624468" y="-13308"/>
                  <a:pt x="206753" y="2195"/>
                  <a:pt x="0" y="18288"/>
                </a:cubicBezTo>
                <a:cubicBezTo>
                  <a:pt x="313" y="10654"/>
                  <a:pt x="-263" y="4056"/>
                  <a:pt x="0" y="0"/>
                </a:cubicBezTo>
                <a:close/>
              </a:path>
              <a:path w="10972800" h="18288" stroke="0" extrusionOk="0">
                <a:moveTo>
                  <a:pt x="0" y="0"/>
                </a:moveTo>
                <a:cubicBezTo>
                  <a:pt x="164017" y="-17675"/>
                  <a:pt x="309425" y="9913"/>
                  <a:pt x="466344" y="0"/>
                </a:cubicBezTo>
                <a:cubicBezTo>
                  <a:pt x="623263" y="-9913"/>
                  <a:pt x="659300" y="-14524"/>
                  <a:pt x="822960" y="0"/>
                </a:cubicBezTo>
                <a:cubicBezTo>
                  <a:pt x="986620" y="14524"/>
                  <a:pt x="1105222" y="-16481"/>
                  <a:pt x="1289304" y="0"/>
                </a:cubicBezTo>
                <a:cubicBezTo>
                  <a:pt x="1473386" y="16481"/>
                  <a:pt x="1693223" y="26161"/>
                  <a:pt x="1975104" y="0"/>
                </a:cubicBezTo>
                <a:cubicBezTo>
                  <a:pt x="2256985" y="-26161"/>
                  <a:pt x="2435781" y="23061"/>
                  <a:pt x="2770632" y="0"/>
                </a:cubicBezTo>
                <a:cubicBezTo>
                  <a:pt x="3105483" y="-23061"/>
                  <a:pt x="3247479" y="-44011"/>
                  <a:pt x="3675888" y="0"/>
                </a:cubicBezTo>
                <a:cubicBezTo>
                  <a:pt x="4104297" y="44011"/>
                  <a:pt x="4280918" y="4017"/>
                  <a:pt x="4581144" y="0"/>
                </a:cubicBezTo>
                <a:cubicBezTo>
                  <a:pt x="4881370" y="-4017"/>
                  <a:pt x="5021699" y="-11889"/>
                  <a:pt x="5157216" y="0"/>
                </a:cubicBezTo>
                <a:cubicBezTo>
                  <a:pt x="5292733" y="11889"/>
                  <a:pt x="5603398" y="-17698"/>
                  <a:pt x="5952744" y="0"/>
                </a:cubicBezTo>
                <a:cubicBezTo>
                  <a:pt x="6302090" y="17698"/>
                  <a:pt x="6353093" y="-11909"/>
                  <a:pt x="6638544" y="0"/>
                </a:cubicBezTo>
                <a:cubicBezTo>
                  <a:pt x="6923995" y="11909"/>
                  <a:pt x="7053404" y="21630"/>
                  <a:pt x="7214616" y="0"/>
                </a:cubicBezTo>
                <a:cubicBezTo>
                  <a:pt x="7375828" y="-21630"/>
                  <a:pt x="7837963" y="3886"/>
                  <a:pt x="8010144" y="0"/>
                </a:cubicBezTo>
                <a:cubicBezTo>
                  <a:pt x="8182325" y="-3886"/>
                  <a:pt x="8224183" y="16009"/>
                  <a:pt x="8366760" y="0"/>
                </a:cubicBezTo>
                <a:cubicBezTo>
                  <a:pt x="8509337" y="-16009"/>
                  <a:pt x="8687920" y="-5720"/>
                  <a:pt x="8942832" y="0"/>
                </a:cubicBezTo>
                <a:cubicBezTo>
                  <a:pt x="9197744" y="5720"/>
                  <a:pt x="9368437" y="20479"/>
                  <a:pt x="9628632" y="0"/>
                </a:cubicBezTo>
                <a:cubicBezTo>
                  <a:pt x="9888827" y="-20479"/>
                  <a:pt x="10560858" y="-20746"/>
                  <a:pt x="10972800" y="0"/>
                </a:cubicBezTo>
                <a:cubicBezTo>
                  <a:pt x="10972186" y="5722"/>
                  <a:pt x="10972980" y="12495"/>
                  <a:pt x="10972800" y="18288"/>
                </a:cubicBezTo>
                <a:cubicBezTo>
                  <a:pt x="10786146" y="12536"/>
                  <a:pt x="10623717" y="14033"/>
                  <a:pt x="10506456" y="18288"/>
                </a:cubicBezTo>
                <a:cubicBezTo>
                  <a:pt x="10389195" y="22543"/>
                  <a:pt x="10296178" y="20107"/>
                  <a:pt x="10149840" y="18288"/>
                </a:cubicBezTo>
                <a:cubicBezTo>
                  <a:pt x="10003502" y="16469"/>
                  <a:pt x="9767530" y="28891"/>
                  <a:pt x="9464040" y="18288"/>
                </a:cubicBezTo>
                <a:cubicBezTo>
                  <a:pt x="9160550" y="7685"/>
                  <a:pt x="9229050" y="2659"/>
                  <a:pt x="8997696" y="18288"/>
                </a:cubicBezTo>
                <a:cubicBezTo>
                  <a:pt x="8766342" y="33917"/>
                  <a:pt x="8340136" y="34864"/>
                  <a:pt x="8092440" y="18288"/>
                </a:cubicBezTo>
                <a:cubicBezTo>
                  <a:pt x="7844744" y="1712"/>
                  <a:pt x="7863720" y="27405"/>
                  <a:pt x="7735824" y="18288"/>
                </a:cubicBezTo>
                <a:cubicBezTo>
                  <a:pt x="7607928" y="9171"/>
                  <a:pt x="7323619" y="461"/>
                  <a:pt x="7050024" y="18288"/>
                </a:cubicBezTo>
                <a:cubicBezTo>
                  <a:pt x="6776429" y="36115"/>
                  <a:pt x="6787899" y="28206"/>
                  <a:pt x="6693408" y="18288"/>
                </a:cubicBezTo>
                <a:cubicBezTo>
                  <a:pt x="6598917" y="8370"/>
                  <a:pt x="6395231" y="19114"/>
                  <a:pt x="6227064" y="18288"/>
                </a:cubicBezTo>
                <a:cubicBezTo>
                  <a:pt x="6058897" y="17462"/>
                  <a:pt x="5618582" y="1091"/>
                  <a:pt x="5431536" y="18288"/>
                </a:cubicBezTo>
                <a:cubicBezTo>
                  <a:pt x="5244490" y="35485"/>
                  <a:pt x="4729797" y="-9650"/>
                  <a:pt x="4526280" y="18288"/>
                </a:cubicBezTo>
                <a:cubicBezTo>
                  <a:pt x="4322763" y="46226"/>
                  <a:pt x="4216797" y="756"/>
                  <a:pt x="4059936" y="18288"/>
                </a:cubicBezTo>
                <a:cubicBezTo>
                  <a:pt x="3903075" y="35820"/>
                  <a:pt x="3537912" y="42098"/>
                  <a:pt x="3374136" y="18288"/>
                </a:cubicBezTo>
                <a:cubicBezTo>
                  <a:pt x="3210360" y="-5522"/>
                  <a:pt x="3126842" y="39135"/>
                  <a:pt x="2907792" y="18288"/>
                </a:cubicBezTo>
                <a:cubicBezTo>
                  <a:pt x="2688742" y="-2559"/>
                  <a:pt x="2490436" y="34100"/>
                  <a:pt x="2112264" y="18288"/>
                </a:cubicBezTo>
                <a:cubicBezTo>
                  <a:pt x="1734092" y="2476"/>
                  <a:pt x="1744622" y="-7274"/>
                  <a:pt x="1536192" y="18288"/>
                </a:cubicBezTo>
                <a:cubicBezTo>
                  <a:pt x="1327762" y="43850"/>
                  <a:pt x="1189025" y="6435"/>
                  <a:pt x="1069848" y="18288"/>
                </a:cubicBezTo>
                <a:cubicBezTo>
                  <a:pt x="950671" y="30141"/>
                  <a:pt x="858345" y="33684"/>
                  <a:pt x="713232" y="18288"/>
                </a:cubicBezTo>
                <a:cubicBezTo>
                  <a:pt x="568119" y="2892"/>
                  <a:pt x="250292" y="5410"/>
                  <a:pt x="0" y="18288"/>
                </a:cubicBezTo>
                <a:cubicBezTo>
                  <a:pt x="465" y="13062"/>
                  <a:pt x="-894" y="9029"/>
                  <a:pt x="0" y="0"/>
                </a:cubicBezTo>
                <a:close/>
              </a:path>
            </a:pathLst>
          </a:custGeom>
          <a:solidFill>
            <a:schemeClr val="accent2">
              <a:alpha val="75000"/>
            </a:schemeClr>
          </a:solidFill>
          <a:ln w="44450" cap="rnd">
            <a:solidFill>
              <a:schemeClr val="accent2">
                <a:alpha val="75000"/>
              </a:schemeClr>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68D812C4-0C01-E179-EFFD-510BE8AC42B2}"/>
              </a:ext>
            </a:extLst>
          </p:cNvPr>
          <p:cNvSpPr>
            <a:spLocks noGrp="1"/>
          </p:cNvSpPr>
          <p:nvPr>
            <p:ph idx="1"/>
          </p:nvPr>
        </p:nvSpPr>
        <p:spPr>
          <a:xfrm>
            <a:off x="572493" y="2071316"/>
            <a:ext cx="6713552" cy="4119172"/>
          </a:xfrm>
        </p:spPr>
        <p:txBody>
          <a:bodyPr anchor="t">
            <a:normAutofit/>
          </a:bodyPr>
          <a:lstStyle/>
          <a:p>
            <a:pPr marL="0" indent="0">
              <a:buNone/>
            </a:pPr>
            <a:r>
              <a:rPr lang="en-US" sz="2000"/>
              <a:t>I do believe that the Assassination of Franz Ferdinand was a major catalyst for the First World War as tension was already high as alliances were formed.  </a:t>
            </a:r>
          </a:p>
          <a:p>
            <a:pPr marL="0" indent="0">
              <a:buNone/>
            </a:pPr>
            <a:r>
              <a:rPr lang="en-US" sz="2000"/>
              <a:t>The assassination of Franz Ferdinand was a planned event executed by the Black Hand Gang which consisted of 7 conspirators: Apis, Gavrilo Pricip, two boys and three more. Apis was the leader of the group but it was Gavrilo who fired the fatal shots…</a:t>
            </a:r>
          </a:p>
          <a:p>
            <a:pPr marL="0" indent="0">
              <a:buNone/>
            </a:pPr>
            <a:r>
              <a:rPr lang="en-US" sz="2000"/>
              <a:t>The Assassination of Franz Ferdinand is not the only cause of WW1 but it is one of the most famous, making people lean towards believing it to be the main cause. I believe it to be one of the main causes as, despite all the ridiculous coincidences, it shook the World.  </a:t>
            </a:r>
          </a:p>
        </p:txBody>
      </p:sp>
      <p:pic>
        <p:nvPicPr>
          <p:cNvPr id="5" name="Picture 4" descr="A group of people standing around a train&#10;&#10;Description automatically generated">
            <a:extLst>
              <a:ext uri="{FF2B5EF4-FFF2-40B4-BE49-F238E27FC236}">
                <a16:creationId xmlns:a16="http://schemas.microsoft.com/office/drawing/2014/main" id="{526F4404-E8E1-6AA6-40E8-6C2A21E8F963}"/>
              </a:ext>
            </a:extLst>
          </p:cNvPr>
          <p:cNvPicPr>
            <a:picLocks noChangeAspect="1"/>
          </p:cNvPicPr>
          <p:nvPr/>
        </p:nvPicPr>
        <p:blipFill>
          <a:blip r:embed="rId2">
            <a:extLst>
              <a:ext uri="{837473B0-CC2E-450A-ABE3-18F120FF3D39}">
                <a1611:picAttrSrcUrl xmlns:a1611="http://schemas.microsoft.com/office/drawing/2016/11/main" r:id="rId3"/>
              </a:ext>
            </a:extLst>
          </a:blip>
          <a:srcRect l="6515" r="23517" b="-1"/>
          <a:stretch/>
        </p:blipFill>
        <p:spPr>
          <a:xfrm>
            <a:off x="7675658" y="2093976"/>
            <a:ext cx="3941064" cy="4096512"/>
          </a:xfrm>
          <a:prstGeom prst="rect">
            <a:avLst/>
          </a:prstGeom>
        </p:spPr>
      </p:pic>
      <p:sp>
        <p:nvSpPr>
          <p:cNvPr id="6" name="TextBox 5">
            <a:extLst>
              <a:ext uri="{FF2B5EF4-FFF2-40B4-BE49-F238E27FC236}">
                <a16:creationId xmlns:a16="http://schemas.microsoft.com/office/drawing/2014/main" id="{C7438246-F941-88CD-963D-6FEEB27FB2ED}"/>
              </a:ext>
            </a:extLst>
          </p:cNvPr>
          <p:cNvSpPr txBox="1"/>
          <p:nvPr/>
        </p:nvSpPr>
        <p:spPr>
          <a:xfrm>
            <a:off x="9184646" y="5990433"/>
            <a:ext cx="2432076" cy="200055"/>
          </a:xfrm>
          <a:prstGeom prst="rect">
            <a:avLst/>
          </a:prstGeom>
          <a:solidFill>
            <a:srgbClr val="000000"/>
          </a:solidFill>
        </p:spPr>
        <p:txBody>
          <a:bodyPr wrap="none" rtlCol="0">
            <a:spAutoFit/>
          </a:bodyPr>
          <a:lstStyle/>
          <a:p>
            <a:pPr algn="r">
              <a:spcAft>
                <a:spcPts val="600"/>
              </a:spcAft>
            </a:pPr>
            <a:r>
              <a:rPr lang="en-US" sz="700">
                <a:solidFill>
                  <a:srgbClr val="FFFFFF"/>
                </a:solidFill>
                <a:hlinkClick r:id="rId3" tooltip="https://en.wikipedia.org/wiki/Assassination_of_Archduke_Franz_Ferdinand">
                  <a:extLst>
                    <a:ext uri="{A12FA001-AC4F-418D-AE19-62706E023703}">
                      <ahyp:hlinkClr xmlns:ahyp="http://schemas.microsoft.com/office/drawing/2018/hyperlinkcolor" val="tx"/>
                    </a:ext>
                  </a:extLst>
                </a:hlinkClick>
              </a:rPr>
              <a:t>This Photo</a:t>
            </a:r>
            <a:r>
              <a:rPr lang="en-US" sz="700">
                <a:solidFill>
                  <a:srgbClr val="FFFFFF"/>
                </a:solidFill>
              </a:rPr>
              <a:t> by Unknown Author is licensed under </a:t>
            </a:r>
            <a:r>
              <a:rPr lang="en-US" sz="700">
                <a:solidFill>
                  <a:srgbClr val="FFFFFF"/>
                </a:solidFill>
                <a:hlinkClick r:id="rId4" tooltip="https://creativecommons.org/licenses/by-sa/3.0/">
                  <a:extLst>
                    <a:ext uri="{A12FA001-AC4F-418D-AE19-62706E023703}">
                      <ahyp:hlinkClr xmlns:ahyp="http://schemas.microsoft.com/office/drawing/2018/hyperlinkcolor" val="tx"/>
                    </a:ext>
                  </a:extLst>
                </a:hlinkClick>
              </a:rPr>
              <a:t>CC BY-SA</a:t>
            </a:r>
            <a:endParaRPr lang="en-US" sz="700">
              <a:solidFill>
                <a:srgbClr val="FFFFFF"/>
              </a:solidFill>
            </a:endParaRPr>
          </a:p>
        </p:txBody>
      </p:sp>
    </p:spTree>
    <p:extLst>
      <p:ext uri="{BB962C8B-B14F-4D97-AF65-F5344CB8AC3E}">
        <p14:creationId xmlns:p14="http://schemas.microsoft.com/office/powerpoint/2010/main" val="48374056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26BE3E-EADB-A637-5F05-8DBF2D2EFC83}"/>
              </a:ext>
            </a:extLst>
          </p:cNvPr>
          <p:cNvSpPr>
            <a:spLocks noGrp="1"/>
          </p:cNvSpPr>
          <p:nvPr>
            <p:ph type="title"/>
          </p:nvPr>
        </p:nvSpPr>
        <p:spPr/>
        <p:txBody>
          <a:bodyPr/>
          <a:lstStyle/>
          <a:p>
            <a:r>
              <a:rPr lang="en-US" dirty="0"/>
              <a:t>Academic language as gatekeeper</a:t>
            </a:r>
          </a:p>
        </p:txBody>
      </p:sp>
      <p:sp>
        <p:nvSpPr>
          <p:cNvPr id="3" name="Content Placeholder 2">
            <a:extLst>
              <a:ext uri="{FF2B5EF4-FFF2-40B4-BE49-F238E27FC236}">
                <a16:creationId xmlns:a16="http://schemas.microsoft.com/office/drawing/2014/main" id="{8B68B927-D518-3430-8181-5FEB03DFC3C6}"/>
              </a:ext>
            </a:extLst>
          </p:cNvPr>
          <p:cNvSpPr>
            <a:spLocks noGrp="1"/>
          </p:cNvSpPr>
          <p:nvPr>
            <p:ph idx="1"/>
          </p:nvPr>
        </p:nvSpPr>
        <p:spPr>
          <a:xfrm>
            <a:off x="5440680" y="1825625"/>
            <a:ext cx="5913120" cy="4351338"/>
          </a:xfrm>
        </p:spPr>
        <p:txBody>
          <a:bodyPr/>
          <a:lstStyle/>
          <a:p>
            <a:pPr marL="0" indent="0">
              <a:buNone/>
            </a:pPr>
            <a:endParaRPr lang="en-US" dirty="0"/>
          </a:p>
          <a:p>
            <a:pPr marL="0" indent="0">
              <a:buNone/>
            </a:pPr>
            <a:endParaRPr lang="en-US" dirty="0"/>
          </a:p>
          <a:p>
            <a:pPr marL="0" indent="0">
              <a:buNone/>
            </a:pPr>
            <a:r>
              <a:rPr lang="en-GB" sz="2800" i="1" dirty="0">
                <a:effectLst/>
                <a:latin typeface="Calibri" panose="020F0502020204030204" pitchFamily="34" charset="0"/>
                <a:ea typeface="Calibri" panose="020F0502020204030204" pitchFamily="34" charset="0"/>
                <a:cs typeface="Times New Roman" panose="02020603050405020304" pitchFamily="18" charset="0"/>
              </a:rPr>
              <a:t>The ability to use the specialized language of the academic sphere is like a gatekeeper: it opens doors for those who have it, and fastens them shut for those who do not.</a:t>
            </a:r>
          </a:p>
          <a:p>
            <a:pPr marL="0" indent="0">
              <a:buNone/>
            </a:pPr>
            <a:endParaRPr lang="en-US" dirty="0"/>
          </a:p>
        </p:txBody>
      </p:sp>
      <p:sp>
        <p:nvSpPr>
          <p:cNvPr id="4" name="TextBox 3">
            <a:extLst>
              <a:ext uri="{FF2B5EF4-FFF2-40B4-BE49-F238E27FC236}">
                <a16:creationId xmlns:a16="http://schemas.microsoft.com/office/drawing/2014/main" id="{E6F753EE-F55F-1DE0-F1A3-42BCECBDA5CA}"/>
              </a:ext>
            </a:extLst>
          </p:cNvPr>
          <p:cNvSpPr txBox="1"/>
          <p:nvPr/>
        </p:nvSpPr>
        <p:spPr>
          <a:xfrm>
            <a:off x="8312727" y="6169709"/>
            <a:ext cx="3491345" cy="646331"/>
          </a:xfrm>
          <a:prstGeom prst="rect">
            <a:avLst/>
          </a:prstGeom>
          <a:noFill/>
        </p:spPr>
        <p:txBody>
          <a:bodyPr wrap="square" rtlCol="0">
            <a:spAutoFit/>
          </a:bodyPr>
          <a:lstStyle/>
          <a:p>
            <a:r>
              <a:rPr lang="en-US" dirty="0"/>
              <a:t>Stanford teacher education program, cited in Rivera, 2007</a:t>
            </a:r>
          </a:p>
        </p:txBody>
      </p:sp>
      <p:pic>
        <p:nvPicPr>
          <p:cNvPr id="1026" name="Picture 2" descr="Image">
            <a:extLst>
              <a:ext uri="{FF2B5EF4-FFF2-40B4-BE49-F238E27FC236}">
                <a16:creationId xmlns:a16="http://schemas.microsoft.com/office/drawing/2014/main" id="{B8B104A5-91A7-2B26-D0FF-BAED0F8F1AB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33720" y="1690688"/>
            <a:ext cx="4351338" cy="435133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4539635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DB402482-1D0E-B127-2B9D-518FF004903C}"/>
              </a:ext>
            </a:extLst>
          </p:cNvPr>
          <p:cNvSpPr>
            <a:spLocks noGrp="1"/>
          </p:cNvSpPr>
          <p:nvPr>
            <p:ph type="title"/>
          </p:nvPr>
        </p:nvSpPr>
        <p:spPr/>
        <p:txBody>
          <a:bodyPr/>
          <a:lstStyle/>
          <a:p>
            <a:r>
              <a:rPr lang="en-US" dirty="0"/>
              <a:t>So what can corpus linguists do?</a:t>
            </a:r>
          </a:p>
        </p:txBody>
      </p:sp>
      <p:sp>
        <p:nvSpPr>
          <p:cNvPr id="5" name="Text Placeholder 4">
            <a:extLst>
              <a:ext uri="{FF2B5EF4-FFF2-40B4-BE49-F238E27FC236}">
                <a16:creationId xmlns:a16="http://schemas.microsoft.com/office/drawing/2014/main" id="{CB0ADEBD-BCE6-0972-2C63-3839E81FE374}"/>
              </a:ext>
            </a:extLst>
          </p:cNvPr>
          <p:cNvSpPr>
            <a:spLocks noGrp="1"/>
          </p:cNvSpPr>
          <p:nvPr>
            <p:ph type="body" idx="1"/>
          </p:nvPr>
        </p:nvSpPr>
        <p:spPr/>
        <p:txBody>
          <a:bodyPr/>
          <a:lstStyle/>
          <a:p>
            <a:endParaRPr lang="en-US"/>
          </a:p>
        </p:txBody>
      </p:sp>
    </p:spTree>
    <p:extLst>
      <p:ext uri="{BB962C8B-B14F-4D97-AF65-F5344CB8AC3E}">
        <p14:creationId xmlns:p14="http://schemas.microsoft.com/office/powerpoint/2010/main" val="181752116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A562F7-6813-1A17-8820-5B186DA5AD5B}"/>
              </a:ext>
            </a:extLst>
          </p:cNvPr>
          <p:cNvSpPr>
            <a:spLocks noGrp="1"/>
          </p:cNvSpPr>
          <p:nvPr>
            <p:ph type="title"/>
          </p:nvPr>
        </p:nvSpPr>
        <p:spPr/>
        <p:txBody>
          <a:bodyPr/>
          <a:lstStyle/>
          <a:p>
            <a:r>
              <a:rPr lang="en-US" dirty="0"/>
              <a:t>1. Create </a:t>
            </a:r>
            <a:r>
              <a:rPr lang="en-US" i="1" dirty="0"/>
              <a:t>explicit</a:t>
            </a:r>
            <a:r>
              <a:rPr lang="en-US" dirty="0"/>
              <a:t> knowledge of</a:t>
            </a:r>
          </a:p>
        </p:txBody>
      </p:sp>
      <p:sp>
        <p:nvSpPr>
          <p:cNvPr id="3" name="Content Placeholder 2">
            <a:extLst>
              <a:ext uri="{FF2B5EF4-FFF2-40B4-BE49-F238E27FC236}">
                <a16:creationId xmlns:a16="http://schemas.microsoft.com/office/drawing/2014/main" id="{A14BD3A6-0BD2-F4F6-E727-85B5EF09162F}"/>
              </a:ext>
            </a:extLst>
          </p:cNvPr>
          <p:cNvSpPr>
            <a:spLocks noGrp="1"/>
          </p:cNvSpPr>
          <p:nvPr>
            <p:ph idx="1"/>
          </p:nvPr>
        </p:nvSpPr>
        <p:spPr/>
        <p:txBody>
          <a:bodyPr/>
          <a:lstStyle/>
          <a:p>
            <a:endParaRPr lang="en-US" dirty="0"/>
          </a:p>
          <a:p>
            <a:endParaRPr lang="en-US" dirty="0"/>
          </a:p>
          <a:p>
            <a:r>
              <a:rPr lang="en-US" dirty="0"/>
              <a:t>linguistic challenges</a:t>
            </a:r>
          </a:p>
          <a:p>
            <a:r>
              <a:rPr lang="en-US" dirty="0"/>
              <a:t>linguistic opportunities</a:t>
            </a:r>
          </a:p>
          <a:p>
            <a:r>
              <a:rPr lang="en-US" dirty="0"/>
              <a:t>offered by particular educational contexts / situations</a:t>
            </a:r>
          </a:p>
          <a:p>
            <a:endParaRPr lang="en-US" dirty="0"/>
          </a:p>
        </p:txBody>
      </p:sp>
    </p:spTree>
    <p:extLst>
      <p:ext uri="{BB962C8B-B14F-4D97-AF65-F5344CB8AC3E}">
        <p14:creationId xmlns:p14="http://schemas.microsoft.com/office/powerpoint/2010/main" val="15636350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1A2A2B-C4F9-37C6-1A4D-B337D7046FF0}"/>
              </a:ext>
            </a:extLst>
          </p:cNvPr>
          <p:cNvSpPr>
            <a:spLocks noGrp="1"/>
          </p:cNvSpPr>
          <p:nvPr>
            <p:ph type="title"/>
          </p:nvPr>
        </p:nvSpPr>
        <p:spPr/>
        <p:txBody>
          <a:bodyPr/>
          <a:lstStyle/>
          <a:p>
            <a:r>
              <a:rPr lang="en-US" dirty="0"/>
              <a:t>So that we can…</a:t>
            </a:r>
          </a:p>
        </p:txBody>
      </p:sp>
      <p:sp>
        <p:nvSpPr>
          <p:cNvPr id="3" name="Content Placeholder 2">
            <a:extLst>
              <a:ext uri="{FF2B5EF4-FFF2-40B4-BE49-F238E27FC236}">
                <a16:creationId xmlns:a16="http://schemas.microsoft.com/office/drawing/2014/main" id="{B6B4EB0A-BF3C-8F97-C030-DFCC76334653}"/>
              </a:ext>
            </a:extLst>
          </p:cNvPr>
          <p:cNvSpPr>
            <a:spLocks noGrp="1"/>
          </p:cNvSpPr>
          <p:nvPr>
            <p:ph idx="1"/>
          </p:nvPr>
        </p:nvSpPr>
        <p:spPr/>
        <p:txBody>
          <a:bodyPr/>
          <a:lstStyle/>
          <a:p>
            <a:pPr marL="0" indent="0">
              <a:buNone/>
            </a:pPr>
            <a:endParaRPr lang="en-US" dirty="0"/>
          </a:p>
          <a:p>
            <a:pPr marL="0" indent="0">
              <a:buNone/>
            </a:pPr>
            <a:endParaRPr lang="en-US" dirty="0"/>
          </a:p>
          <a:p>
            <a:r>
              <a:rPr lang="en-US" dirty="0"/>
              <a:t>develop strategies for dealing with challenges… </a:t>
            </a:r>
          </a:p>
          <a:p>
            <a:r>
              <a:rPr lang="en-US" dirty="0"/>
              <a:t>…and for maximizing learning opportunities.</a:t>
            </a:r>
          </a:p>
          <a:p>
            <a:r>
              <a:rPr lang="en-US" dirty="0"/>
              <a:t>And critique expectations.</a:t>
            </a:r>
          </a:p>
        </p:txBody>
      </p:sp>
    </p:spTree>
    <p:extLst>
      <p:ext uri="{BB962C8B-B14F-4D97-AF65-F5344CB8AC3E}">
        <p14:creationId xmlns:p14="http://schemas.microsoft.com/office/powerpoint/2010/main" val="42833415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A562F7-6813-1A17-8820-5B186DA5AD5B}"/>
              </a:ext>
            </a:extLst>
          </p:cNvPr>
          <p:cNvSpPr>
            <a:spLocks noGrp="1"/>
          </p:cNvSpPr>
          <p:nvPr>
            <p:ph type="title"/>
          </p:nvPr>
        </p:nvSpPr>
        <p:spPr/>
        <p:txBody>
          <a:bodyPr>
            <a:normAutofit/>
          </a:bodyPr>
          <a:lstStyle/>
          <a:p>
            <a:r>
              <a:rPr lang="en-US" dirty="0"/>
              <a:t>2. Show the big picture…</a:t>
            </a:r>
          </a:p>
        </p:txBody>
      </p:sp>
      <p:sp>
        <p:nvSpPr>
          <p:cNvPr id="3" name="Content Placeholder 2">
            <a:extLst>
              <a:ext uri="{FF2B5EF4-FFF2-40B4-BE49-F238E27FC236}">
                <a16:creationId xmlns:a16="http://schemas.microsoft.com/office/drawing/2014/main" id="{A14BD3A6-0BD2-F4F6-E727-85B5EF09162F}"/>
              </a:ext>
            </a:extLst>
          </p:cNvPr>
          <p:cNvSpPr>
            <a:spLocks noGrp="1"/>
          </p:cNvSpPr>
          <p:nvPr>
            <p:ph idx="1"/>
          </p:nvPr>
        </p:nvSpPr>
        <p:spPr/>
        <p:txBody>
          <a:bodyPr/>
          <a:lstStyle/>
          <a:p>
            <a:endParaRPr lang="en-US" dirty="0"/>
          </a:p>
          <a:p>
            <a:endParaRPr lang="en-US" dirty="0"/>
          </a:p>
          <a:p>
            <a:endParaRPr lang="en-US" dirty="0"/>
          </a:p>
          <a:p>
            <a:r>
              <a:rPr lang="en-US" dirty="0"/>
              <a:t>how language demands differ / overlap across subject areas,</a:t>
            </a:r>
          </a:p>
          <a:p>
            <a:r>
              <a:rPr lang="en-US" dirty="0"/>
              <a:t>and educational levels.</a:t>
            </a:r>
          </a:p>
          <a:p>
            <a:endParaRPr lang="en-US" dirty="0"/>
          </a:p>
        </p:txBody>
      </p:sp>
    </p:spTree>
    <p:extLst>
      <p:ext uri="{BB962C8B-B14F-4D97-AF65-F5344CB8AC3E}">
        <p14:creationId xmlns:p14="http://schemas.microsoft.com/office/powerpoint/2010/main" val="8376838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1A2A2B-C4F9-37C6-1A4D-B337D7046FF0}"/>
              </a:ext>
            </a:extLst>
          </p:cNvPr>
          <p:cNvSpPr>
            <a:spLocks noGrp="1"/>
          </p:cNvSpPr>
          <p:nvPr>
            <p:ph type="title"/>
          </p:nvPr>
        </p:nvSpPr>
        <p:spPr/>
        <p:txBody>
          <a:bodyPr/>
          <a:lstStyle/>
          <a:p>
            <a:r>
              <a:rPr lang="en-US" dirty="0"/>
              <a:t>So that we can…</a:t>
            </a:r>
          </a:p>
        </p:txBody>
      </p:sp>
      <p:sp>
        <p:nvSpPr>
          <p:cNvPr id="3" name="Content Placeholder 2">
            <a:extLst>
              <a:ext uri="{FF2B5EF4-FFF2-40B4-BE49-F238E27FC236}">
                <a16:creationId xmlns:a16="http://schemas.microsoft.com/office/drawing/2014/main" id="{B6B4EB0A-BF3C-8F97-C030-DFCC76334653}"/>
              </a:ext>
            </a:extLst>
          </p:cNvPr>
          <p:cNvSpPr>
            <a:spLocks noGrp="1"/>
          </p:cNvSpPr>
          <p:nvPr>
            <p:ph idx="1"/>
          </p:nvPr>
        </p:nvSpPr>
        <p:spPr/>
        <p:txBody>
          <a:bodyPr/>
          <a:lstStyle/>
          <a:p>
            <a:pPr marL="0" indent="0">
              <a:buNone/>
            </a:pPr>
            <a:endParaRPr lang="en-US" dirty="0"/>
          </a:p>
          <a:p>
            <a:pPr marL="0" indent="0">
              <a:buNone/>
            </a:pPr>
            <a:endParaRPr lang="en-US" dirty="0"/>
          </a:p>
          <a:p>
            <a:r>
              <a:rPr lang="en-US" dirty="0"/>
              <a:t>make links across the curriculum </a:t>
            </a:r>
          </a:p>
          <a:p>
            <a:r>
              <a:rPr lang="en-US" dirty="0"/>
              <a:t>…and with past and future learning.</a:t>
            </a:r>
          </a:p>
        </p:txBody>
      </p:sp>
    </p:spTree>
    <p:extLst>
      <p:ext uri="{BB962C8B-B14F-4D97-AF65-F5344CB8AC3E}">
        <p14:creationId xmlns:p14="http://schemas.microsoft.com/office/powerpoint/2010/main" val="11991745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A562F7-6813-1A17-8820-5B186DA5AD5B}"/>
              </a:ext>
            </a:extLst>
          </p:cNvPr>
          <p:cNvSpPr>
            <a:spLocks noGrp="1"/>
          </p:cNvSpPr>
          <p:nvPr>
            <p:ph type="title"/>
          </p:nvPr>
        </p:nvSpPr>
        <p:spPr/>
        <p:txBody>
          <a:bodyPr>
            <a:normAutofit/>
          </a:bodyPr>
          <a:lstStyle/>
          <a:p>
            <a:r>
              <a:rPr lang="en-US" dirty="0"/>
              <a:t> 3. Create </a:t>
            </a:r>
            <a:r>
              <a:rPr lang="en-US" i="1" dirty="0"/>
              <a:t>explicit</a:t>
            </a:r>
            <a:r>
              <a:rPr lang="en-US" dirty="0"/>
              <a:t> knowledge of…</a:t>
            </a:r>
          </a:p>
        </p:txBody>
      </p:sp>
      <p:sp>
        <p:nvSpPr>
          <p:cNvPr id="3" name="Content Placeholder 2">
            <a:extLst>
              <a:ext uri="{FF2B5EF4-FFF2-40B4-BE49-F238E27FC236}">
                <a16:creationId xmlns:a16="http://schemas.microsoft.com/office/drawing/2014/main" id="{A14BD3A6-0BD2-F4F6-E727-85B5EF09162F}"/>
              </a:ext>
            </a:extLst>
          </p:cNvPr>
          <p:cNvSpPr>
            <a:spLocks noGrp="1"/>
          </p:cNvSpPr>
          <p:nvPr>
            <p:ph idx="1"/>
          </p:nvPr>
        </p:nvSpPr>
        <p:spPr/>
        <p:txBody>
          <a:bodyPr/>
          <a:lstStyle/>
          <a:p>
            <a:endParaRPr lang="en-US" dirty="0"/>
          </a:p>
          <a:p>
            <a:pPr marL="0" indent="0">
              <a:buNone/>
            </a:pPr>
            <a:endParaRPr lang="en-US" dirty="0"/>
          </a:p>
          <a:p>
            <a:r>
              <a:rPr lang="en-US" dirty="0"/>
              <a:t>what development across year groups involves</a:t>
            </a:r>
          </a:p>
          <a:p>
            <a:r>
              <a:rPr lang="en-US" dirty="0"/>
              <a:t>what is valued in assessments</a:t>
            </a:r>
          </a:p>
        </p:txBody>
      </p:sp>
    </p:spTree>
    <p:extLst>
      <p:ext uri="{BB962C8B-B14F-4D97-AF65-F5344CB8AC3E}">
        <p14:creationId xmlns:p14="http://schemas.microsoft.com/office/powerpoint/2010/main" val="39783616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EF66763-99C9-4DC8-14E6-88DC70BBB496}"/>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80AD3BD-951B-F707-8F54-E46CFD0EE5F9}"/>
              </a:ext>
            </a:extLst>
          </p:cNvPr>
          <p:cNvSpPr>
            <a:spLocks noGrp="1"/>
          </p:cNvSpPr>
          <p:nvPr>
            <p:ph idx="1"/>
          </p:nvPr>
        </p:nvSpPr>
        <p:spPr/>
        <p:txBody>
          <a:bodyPr/>
          <a:lstStyle/>
          <a:p>
            <a:endParaRPr lang="en-US" dirty="0"/>
          </a:p>
          <a:p>
            <a:endParaRPr lang="en-US" dirty="0"/>
          </a:p>
          <a:p>
            <a:endParaRPr lang="en-US" dirty="0"/>
          </a:p>
        </p:txBody>
      </p:sp>
      <p:pic>
        <p:nvPicPr>
          <p:cNvPr id="5" name="Picture 4" descr="A cartoon of a person smoking&#10;&#10;Description automatically generated">
            <a:extLst>
              <a:ext uri="{FF2B5EF4-FFF2-40B4-BE49-F238E27FC236}">
                <a16:creationId xmlns:a16="http://schemas.microsoft.com/office/drawing/2014/main" id="{903F6388-8033-3DE5-5118-E937AEDEC5EE}"/>
              </a:ext>
            </a:extLst>
          </p:cNvPr>
          <p:cNvPicPr>
            <a:picLocks noChangeAspect="1"/>
          </p:cNvPicPr>
          <p:nvPr/>
        </p:nvPicPr>
        <p:blipFill>
          <a:blip r:embed="rId2"/>
          <a:stretch>
            <a:fillRect/>
          </a:stretch>
        </p:blipFill>
        <p:spPr>
          <a:xfrm>
            <a:off x="2184400" y="1020379"/>
            <a:ext cx="7823200" cy="4817241"/>
          </a:xfrm>
          <a:prstGeom prst="rect">
            <a:avLst/>
          </a:prstGeom>
        </p:spPr>
      </p:pic>
      <p:sp>
        <p:nvSpPr>
          <p:cNvPr id="6" name="TextBox 5">
            <a:extLst>
              <a:ext uri="{FF2B5EF4-FFF2-40B4-BE49-F238E27FC236}">
                <a16:creationId xmlns:a16="http://schemas.microsoft.com/office/drawing/2014/main" id="{A743BD3C-DC9D-F872-4362-2ECC1BF4C73F}"/>
              </a:ext>
            </a:extLst>
          </p:cNvPr>
          <p:cNvSpPr txBox="1"/>
          <p:nvPr/>
        </p:nvSpPr>
        <p:spPr>
          <a:xfrm>
            <a:off x="9169400" y="6299200"/>
            <a:ext cx="2501900" cy="369332"/>
          </a:xfrm>
          <a:prstGeom prst="rect">
            <a:avLst/>
          </a:prstGeom>
          <a:noFill/>
        </p:spPr>
        <p:txBody>
          <a:bodyPr wrap="square" rtlCol="0">
            <a:spAutoFit/>
          </a:bodyPr>
          <a:lstStyle/>
          <a:p>
            <a:pPr algn="r"/>
            <a:r>
              <a:rPr lang="en-US" dirty="0" err="1"/>
              <a:t>Myhill</a:t>
            </a:r>
            <a:r>
              <a:rPr lang="en-US" dirty="0"/>
              <a:t>, 1999</a:t>
            </a:r>
          </a:p>
        </p:txBody>
      </p:sp>
    </p:spTree>
    <p:extLst>
      <p:ext uri="{BB962C8B-B14F-4D97-AF65-F5344CB8AC3E}">
        <p14:creationId xmlns:p14="http://schemas.microsoft.com/office/powerpoint/2010/main" val="56967053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1A2A2B-C4F9-37C6-1A4D-B337D7046FF0}"/>
              </a:ext>
            </a:extLst>
          </p:cNvPr>
          <p:cNvSpPr>
            <a:spLocks noGrp="1"/>
          </p:cNvSpPr>
          <p:nvPr>
            <p:ph type="title"/>
          </p:nvPr>
        </p:nvSpPr>
        <p:spPr/>
        <p:txBody>
          <a:bodyPr/>
          <a:lstStyle/>
          <a:p>
            <a:r>
              <a:rPr lang="en-US" dirty="0"/>
              <a:t>So that we can…</a:t>
            </a:r>
          </a:p>
        </p:txBody>
      </p:sp>
      <p:sp>
        <p:nvSpPr>
          <p:cNvPr id="3" name="Content Placeholder 2">
            <a:extLst>
              <a:ext uri="{FF2B5EF4-FFF2-40B4-BE49-F238E27FC236}">
                <a16:creationId xmlns:a16="http://schemas.microsoft.com/office/drawing/2014/main" id="{B6B4EB0A-BF3C-8F97-C030-DFCC76334653}"/>
              </a:ext>
            </a:extLst>
          </p:cNvPr>
          <p:cNvSpPr>
            <a:spLocks noGrp="1"/>
          </p:cNvSpPr>
          <p:nvPr>
            <p:ph idx="1"/>
          </p:nvPr>
        </p:nvSpPr>
        <p:spPr/>
        <p:txBody>
          <a:bodyPr/>
          <a:lstStyle/>
          <a:p>
            <a:pPr marL="0" indent="0">
              <a:buNone/>
            </a:pPr>
            <a:endParaRPr lang="en-US" dirty="0"/>
          </a:p>
          <a:p>
            <a:endParaRPr lang="en-US" dirty="0"/>
          </a:p>
          <a:p>
            <a:endParaRPr lang="en-US" dirty="0"/>
          </a:p>
          <a:p>
            <a:r>
              <a:rPr lang="en-US" dirty="0"/>
              <a:t>promote fair, transparent, assessment</a:t>
            </a:r>
          </a:p>
          <a:p>
            <a:r>
              <a:rPr lang="en-US" dirty="0"/>
              <a:t>understand/evaluate</a:t>
            </a:r>
            <a:r>
              <a:rPr lang="en-US"/>
              <a:t>/compare outcomes</a:t>
            </a:r>
            <a:endParaRPr lang="en-US" dirty="0"/>
          </a:p>
        </p:txBody>
      </p:sp>
    </p:spTree>
    <p:extLst>
      <p:ext uri="{BB962C8B-B14F-4D97-AF65-F5344CB8AC3E}">
        <p14:creationId xmlns:p14="http://schemas.microsoft.com/office/powerpoint/2010/main" val="5767733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40941D-E005-B7C7-6DF5-74C1349C07D3}"/>
              </a:ext>
            </a:extLst>
          </p:cNvPr>
          <p:cNvSpPr>
            <a:spLocks noGrp="1"/>
          </p:cNvSpPr>
          <p:nvPr>
            <p:ph type="title"/>
          </p:nvPr>
        </p:nvSpPr>
        <p:spPr/>
        <p:txBody>
          <a:bodyPr/>
          <a:lstStyle/>
          <a:p>
            <a:r>
              <a:rPr lang="en-US" dirty="0"/>
              <a:t>And we should be curious about…</a:t>
            </a:r>
          </a:p>
        </p:txBody>
      </p:sp>
      <p:sp>
        <p:nvSpPr>
          <p:cNvPr id="3" name="Content Placeholder 2">
            <a:extLst>
              <a:ext uri="{FF2B5EF4-FFF2-40B4-BE49-F238E27FC236}">
                <a16:creationId xmlns:a16="http://schemas.microsoft.com/office/drawing/2014/main" id="{14C637DD-F69B-2894-CF52-B1F10F5064C0}"/>
              </a:ext>
            </a:extLst>
          </p:cNvPr>
          <p:cNvSpPr>
            <a:spLocks noGrp="1"/>
          </p:cNvSpPr>
          <p:nvPr>
            <p:ph idx="1"/>
          </p:nvPr>
        </p:nvSpPr>
        <p:spPr/>
        <p:txBody>
          <a:bodyPr/>
          <a:lstStyle/>
          <a:p>
            <a:pPr marL="0" indent="0">
              <a:buNone/>
            </a:pPr>
            <a:endParaRPr lang="en-US" dirty="0"/>
          </a:p>
          <a:p>
            <a:r>
              <a:rPr lang="en-US" dirty="0"/>
              <a:t>how the socio-epistemic structures of education shape language use; </a:t>
            </a:r>
          </a:p>
          <a:p>
            <a:r>
              <a:rPr lang="en-US" dirty="0"/>
              <a:t>what language use tells us about those educational structures;</a:t>
            </a:r>
          </a:p>
          <a:p>
            <a:r>
              <a:rPr lang="en-US" dirty="0"/>
              <a:t>how students </a:t>
            </a:r>
            <a:r>
              <a:rPr lang="en-GB" dirty="0"/>
              <a:t>learn </a:t>
            </a:r>
            <a:r>
              <a:rPr lang="en-GB" dirty="0">
                <a:latin typeface="Aptos" panose="020B0004020202020204" pitchFamily="34" charset="0"/>
                <a:ea typeface="Calibri" panose="020F0502020204030204" pitchFamily="34" charset="0"/>
                <a:cs typeface="Times New Roman" panose="02020603050405020304" pitchFamily="18" charset="0"/>
              </a:rPr>
              <a:t>to express complex, abstract ideas, take a stance, argue for a point, and establish relationships with imagined readers</a:t>
            </a:r>
          </a:p>
        </p:txBody>
      </p:sp>
    </p:spTree>
    <p:extLst>
      <p:ext uri="{BB962C8B-B14F-4D97-AF65-F5344CB8AC3E}">
        <p14:creationId xmlns:p14="http://schemas.microsoft.com/office/powerpoint/2010/main" val="19702924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DEF15C8E-BB42-070B-E697-2A54B04F2860}"/>
              </a:ext>
            </a:extLst>
          </p:cNvPr>
          <p:cNvSpPr>
            <a:spLocks noGrp="1"/>
          </p:cNvSpPr>
          <p:nvPr>
            <p:ph type="title"/>
          </p:nvPr>
        </p:nvSpPr>
        <p:spPr/>
        <p:txBody>
          <a:bodyPr/>
          <a:lstStyle/>
          <a:p>
            <a:r>
              <a:rPr lang="en-US" dirty="0"/>
              <a:t>All of this requires…</a:t>
            </a:r>
          </a:p>
        </p:txBody>
      </p:sp>
      <p:sp>
        <p:nvSpPr>
          <p:cNvPr id="5" name="Text Placeholder 4">
            <a:extLst>
              <a:ext uri="{FF2B5EF4-FFF2-40B4-BE49-F238E27FC236}">
                <a16:creationId xmlns:a16="http://schemas.microsoft.com/office/drawing/2014/main" id="{FEE20E97-BF6B-5EB7-B5ED-D36ED355590B}"/>
              </a:ext>
            </a:extLst>
          </p:cNvPr>
          <p:cNvSpPr>
            <a:spLocks noGrp="1"/>
          </p:cNvSpPr>
          <p:nvPr>
            <p:ph type="body" idx="1"/>
          </p:nvPr>
        </p:nvSpPr>
        <p:spPr/>
        <p:txBody>
          <a:bodyPr/>
          <a:lstStyle/>
          <a:p>
            <a:endParaRPr lang="en-US"/>
          </a:p>
        </p:txBody>
      </p:sp>
    </p:spTree>
    <p:extLst>
      <p:ext uri="{BB962C8B-B14F-4D97-AF65-F5344CB8AC3E}">
        <p14:creationId xmlns:p14="http://schemas.microsoft.com/office/powerpoint/2010/main" val="104390374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90086AF-E6A9-CDA7-C3A4-925E08880C5F}"/>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B8ACB5C8-F0FC-034F-92C5-F3873DBDBAC6}"/>
              </a:ext>
            </a:extLst>
          </p:cNvPr>
          <p:cNvSpPr>
            <a:spLocks noGrp="1"/>
          </p:cNvSpPr>
          <p:nvPr>
            <p:ph type="title"/>
          </p:nvPr>
        </p:nvSpPr>
        <p:spPr>
          <a:xfrm>
            <a:off x="838200" y="365125"/>
            <a:ext cx="4330148" cy="5481493"/>
          </a:xfrm>
        </p:spPr>
        <p:txBody>
          <a:bodyPr/>
          <a:lstStyle/>
          <a:p>
            <a:r>
              <a:rPr lang="en-US" dirty="0"/>
              <a:t>Understanding </a:t>
            </a:r>
            <a:br>
              <a:rPr lang="en-US" dirty="0"/>
            </a:br>
            <a:r>
              <a:rPr lang="en-US" dirty="0"/>
              <a:t>variation in</a:t>
            </a:r>
            <a:br>
              <a:rPr lang="en-US" dirty="0"/>
            </a:br>
            <a:r>
              <a:rPr lang="en-US" dirty="0"/>
              <a:t>language use across</a:t>
            </a:r>
          </a:p>
        </p:txBody>
      </p:sp>
      <p:sp>
        <p:nvSpPr>
          <p:cNvPr id="3" name="Content Placeholder 2">
            <a:extLst>
              <a:ext uri="{FF2B5EF4-FFF2-40B4-BE49-F238E27FC236}">
                <a16:creationId xmlns:a16="http://schemas.microsoft.com/office/drawing/2014/main" id="{AC297A45-D88D-8A5B-A4FB-742B7435E158}"/>
              </a:ext>
            </a:extLst>
          </p:cNvPr>
          <p:cNvSpPr>
            <a:spLocks noGrp="1"/>
          </p:cNvSpPr>
          <p:nvPr>
            <p:ph idx="1"/>
          </p:nvPr>
        </p:nvSpPr>
        <p:spPr/>
        <p:txBody>
          <a:bodyPr/>
          <a:lstStyle/>
          <a:p>
            <a:endParaRPr lang="en-US"/>
          </a:p>
        </p:txBody>
      </p:sp>
    </p:spTree>
    <p:extLst>
      <p:ext uri="{BB962C8B-B14F-4D97-AF65-F5344CB8AC3E}">
        <p14:creationId xmlns:p14="http://schemas.microsoft.com/office/powerpoint/2010/main" val="221955724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7A6FA9F-0F5D-E18C-AFBD-2DC0AEB2DB45}"/>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3B1B36FE-5673-6D76-5686-8A4BD1533B7C}"/>
              </a:ext>
            </a:extLst>
          </p:cNvPr>
          <p:cNvSpPr>
            <a:spLocks noGrp="1"/>
          </p:cNvSpPr>
          <p:nvPr>
            <p:ph type="title"/>
          </p:nvPr>
        </p:nvSpPr>
        <p:spPr>
          <a:xfrm>
            <a:off x="838200" y="365125"/>
            <a:ext cx="4330148" cy="5481493"/>
          </a:xfrm>
        </p:spPr>
        <p:txBody>
          <a:bodyPr/>
          <a:lstStyle/>
          <a:p>
            <a:r>
              <a:rPr lang="en-US" dirty="0"/>
              <a:t>Understanding </a:t>
            </a:r>
            <a:br>
              <a:rPr lang="en-US" dirty="0"/>
            </a:br>
            <a:r>
              <a:rPr lang="en-US" dirty="0"/>
              <a:t>variation in</a:t>
            </a:r>
            <a:br>
              <a:rPr lang="en-US" dirty="0"/>
            </a:br>
            <a:r>
              <a:rPr lang="en-US" dirty="0"/>
              <a:t>language use across</a:t>
            </a:r>
          </a:p>
        </p:txBody>
      </p:sp>
      <p:graphicFrame>
        <p:nvGraphicFramePr>
          <p:cNvPr id="6" name="Content Placeholder 5">
            <a:extLst>
              <a:ext uri="{FF2B5EF4-FFF2-40B4-BE49-F238E27FC236}">
                <a16:creationId xmlns:a16="http://schemas.microsoft.com/office/drawing/2014/main" id="{F57C72BA-9BC4-8019-A938-A04980580228}"/>
              </a:ext>
            </a:extLst>
          </p:cNvPr>
          <p:cNvGraphicFramePr>
            <a:graphicFrameLocks noGrp="1"/>
          </p:cNvGraphicFramePr>
          <p:nvPr>
            <p:ph idx="1"/>
          </p:nvPr>
        </p:nvGraphicFramePr>
        <p:xfrm>
          <a:off x="3906981" y="232135"/>
          <a:ext cx="8811493" cy="639372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3536547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Content Placeholder 5">
            <a:extLst>
              <a:ext uri="{FF2B5EF4-FFF2-40B4-BE49-F238E27FC236}">
                <a16:creationId xmlns:a16="http://schemas.microsoft.com/office/drawing/2014/main" id="{689F06F3-D42C-3C20-3748-AB39B3175340}"/>
              </a:ext>
            </a:extLst>
          </p:cNvPr>
          <p:cNvGraphicFramePr>
            <a:graphicFrameLocks noGrp="1"/>
          </p:cNvGraphicFramePr>
          <p:nvPr>
            <p:ph idx="1"/>
          </p:nvPr>
        </p:nvGraphicFramePr>
        <p:xfrm>
          <a:off x="623454" y="471054"/>
          <a:ext cx="10945092" cy="618082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2" name="TextBox 1">
            <a:extLst>
              <a:ext uri="{FF2B5EF4-FFF2-40B4-BE49-F238E27FC236}">
                <a16:creationId xmlns:a16="http://schemas.microsoft.com/office/drawing/2014/main" id="{023F80FD-347A-C9D7-CF9C-7BDD90410E64}"/>
              </a:ext>
            </a:extLst>
          </p:cNvPr>
          <p:cNvSpPr txBox="1"/>
          <p:nvPr/>
        </p:nvSpPr>
        <p:spPr>
          <a:xfrm>
            <a:off x="933855" y="739302"/>
            <a:ext cx="3463047" cy="769441"/>
          </a:xfrm>
          <a:prstGeom prst="rect">
            <a:avLst/>
          </a:prstGeom>
          <a:noFill/>
        </p:spPr>
        <p:txBody>
          <a:bodyPr wrap="square" rtlCol="0">
            <a:spAutoFit/>
          </a:bodyPr>
          <a:lstStyle/>
          <a:p>
            <a:r>
              <a:rPr lang="en-US" sz="4400" dirty="0"/>
              <a:t>Also…</a:t>
            </a:r>
          </a:p>
        </p:txBody>
      </p:sp>
    </p:spTree>
    <p:extLst>
      <p:ext uri="{BB962C8B-B14F-4D97-AF65-F5344CB8AC3E}">
        <p14:creationId xmlns:p14="http://schemas.microsoft.com/office/powerpoint/2010/main" val="251039392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0CBC6D-0662-0DD3-283D-0C69855117B4}"/>
              </a:ext>
            </a:extLst>
          </p:cNvPr>
          <p:cNvSpPr>
            <a:spLocks noGrp="1"/>
          </p:cNvSpPr>
          <p:nvPr>
            <p:ph type="title"/>
          </p:nvPr>
        </p:nvSpPr>
        <p:spPr/>
        <p:txBody>
          <a:bodyPr/>
          <a:lstStyle/>
          <a:p>
            <a:r>
              <a:rPr lang="en-US" dirty="0"/>
              <a:t>A worked example: </a:t>
            </a:r>
            <a:br>
              <a:rPr lang="en-US" dirty="0"/>
            </a:br>
            <a:r>
              <a:rPr lang="en-US" dirty="0"/>
              <a:t>Noun Phrase complexity</a:t>
            </a:r>
          </a:p>
        </p:txBody>
      </p:sp>
      <p:sp>
        <p:nvSpPr>
          <p:cNvPr id="4" name="Text Placeholder 3">
            <a:extLst>
              <a:ext uri="{FF2B5EF4-FFF2-40B4-BE49-F238E27FC236}">
                <a16:creationId xmlns:a16="http://schemas.microsoft.com/office/drawing/2014/main" id="{88EDCD83-64FA-9E34-9356-0718268439BE}"/>
              </a:ext>
            </a:extLst>
          </p:cNvPr>
          <p:cNvSpPr>
            <a:spLocks noGrp="1"/>
          </p:cNvSpPr>
          <p:nvPr>
            <p:ph type="body" idx="1"/>
          </p:nvPr>
        </p:nvSpPr>
        <p:spPr/>
        <p:txBody>
          <a:bodyPr/>
          <a:lstStyle/>
          <a:p>
            <a:endParaRPr lang="en-US"/>
          </a:p>
        </p:txBody>
      </p:sp>
    </p:spTree>
    <p:extLst>
      <p:ext uri="{BB962C8B-B14F-4D97-AF65-F5344CB8AC3E}">
        <p14:creationId xmlns:p14="http://schemas.microsoft.com/office/powerpoint/2010/main" val="265772022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B310BA-8E4A-FB47-A321-498C322C8FE0}"/>
              </a:ext>
            </a:extLst>
          </p:cNvPr>
          <p:cNvSpPr>
            <a:spLocks noGrp="1"/>
          </p:cNvSpPr>
          <p:nvPr>
            <p:ph type="title"/>
          </p:nvPr>
        </p:nvSpPr>
        <p:spPr/>
        <p:txBody>
          <a:bodyPr/>
          <a:lstStyle/>
          <a:p>
            <a:r>
              <a:rPr lang="en-US" dirty="0"/>
              <a:t>A key feature of academic writing</a:t>
            </a:r>
          </a:p>
        </p:txBody>
      </p:sp>
      <p:sp>
        <p:nvSpPr>
          <p:cNvPr id="6" name="Content Placeholder 5">
            <a:extLst>
              <a:ext uri="{FF2B5EF4-FFF2-40B4-BE49-F238E27FC236}">
                <a16:creationId xmlns:a16="http://schemas.microsoft.com/office/drawing/2014/main" id="{7670D807-55D2-FF75-0874-DE7B658585F7}"/>
              </a:ext>
            </a:extLst>
          </p:cNvPr>
          <p:cNvSpPr>
            <a:spLocks noGrp="1"/>
          </p:cNvSpPr>
          <p:nvPr>
            <p:ph idx="1"/>
          </p:nvPr>
        </p:nvSpPr>
        <p:spPr/>
        <p:txBody>
          <a:bodyPr/>
          <a:lstStyle/>
          <a:p>
            <a:endParaRPr lang="en-US"/>
          </a:p>
        </p:txBody>
      </p:sp>
    </p:spTree>
    <p:extLst>
      <p:ext uri="{BB962C8B-B14F-4D97-AF65-F5344CB8AC3E}">
        <p14:creationId xmlns:p14="http://schemas.microsoft.com/office/powerpoint/2010/main" val="177456226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0AE4C36-F2D7-72F9-F3B5-DDAB22F8CA7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4369159-E2E7-6402-5A14-2B6A335FC52F}"/>
              </a:ext>
            </a:extLst>
          </p:cNvPr>
          <p:cNvSpPr>
            <a:spLocks noGrp="1"/>
          </p:cNvSpPr>
          <p:nvPr>
            <p:ph type="title"/>
          </p:nvPr>
        </p:nvSpPr>
        <p:spPr/>
        <p:txBody>
          <a:bodyPr/>
          <a:lstStyle/>
          <a:p>
            <a:r>
              <a:rPr lang="en-US" dirty="0"/>
              <a:t>A key feature of academic writing</a:t>
            </a:r>
          </a:p>
        </p:txBody>
      </p:sp>
      <p:sp>
        <p:nvSpPr>
          <p:cNvPr id="3" name="Content Placeholder 2">
            <a:extLst>
              <a:ext uri="{FF2B5EF4-FFF2-40B4-BE49-F238E27FC236}">
                <a16:creationId xmlns:a16="http://schemas.microsoft.com/office/drawing/2014/main" id="{241E1F0B-8D26-5F18-1EC3-70F479468BF6}"/>
              </a:ext>
            </a:extLst>
          </p:cNvPr>
          <p:cNvSpPr>
            <a:spLocks noGrp="1"/>
          </p:cNvSpPr>
          <p:nvPr>
            <p:ph idx="1"/>
          </p:nvPr>
        </p:nvSpPr>
        <p:spPr/>
        <p:txBody>
          <a:bodyPr/>
          <a:lstStyle/>
          <a:p>
            <a:endParaRPr lang="en-US" dirty="0"/>
          </a:p>
          <a:p>
            <a:pPr marL="0" indent="0">
              <a:buNone/>
            </a:pPr>
            <a:endParaRPr lang="en-US" dirty="0"/>
          </a:p>
          <a:p>
            <a:pPr marL="0" indent="0">
              <a:buNone/>
            </a:pPr>
            <a:r>
              <a:rPr lang="en-US" dirty="0"/>
              <a:t>In </a:t>
            </a:r>
            <a:r>
              <a:rPr lang="en-US" i="1" dirty="0">
                <a:solidFill>
                  <a:srgbClr val="FF0000"/>
                </a:solidFill>
              </a:rPr>
              <a:t>studying</a:t>
            </a:r>
            <a:r>
              <a:rPr lang="en-US" dirty="0"/>
              <a:t> </a:t>
            </a:r>
            <a:r>
              <a:rPr lang="en-US" b="1" dirty="0"/>
              <a:t>his continuous transformation </a:t>
            </a:r>
            <a:r>
              <a:rPr lang="en-US" b="1" u="sng" dirty="0"/>
              <a:t>groups</a:t>
            </a:r>
            <a:r>
              <a:rPr lang="en-US" b="1" dirty="0"/>
              <a:t> </a:t>
            </a:r>
            <a:r>
              <a:rPr lang="en-US" dirty="0"/>
              <a:t>(</a:t>
            </a:r>
            <a:r>
              <a:rPr lang="en-US" b="1" dirty="0"/>
              <a:t>groups whose elements depend upon a system of continuously varying parameters satisfying certain differentiability conditions</a:t>
            </a:r>
            <a:r>
              <a:rPr lang="en-US" dirty="0"/>
              <a:t>), </a:t>
            </a:r>
            <a:r>
              <a:rPr lang="en-US" b="1" u="sng" dirty="0"/>
              <a:t>Lie</a:t>
            </a:r>
            <a:r>
              <a:rPr lang="en-US" dirty="0"/>
              <a:t> </a:t>
            </a:r>
            <a:r>
              <a:rPr lang="en-US" i="1" dirty="0">
                <a:solidFill>
                  <a:srgbClr val="FF0000"/>
                </a:solidFill>
              </a:rPr>
              <a:t>was led </a:t>
            </a:r>
            <a:r>
              <a:rPr lang="en-US" dirty="0"/>
              <a:t>naturally </a:t>
            </a:r>
            <a:r>
              <a:rPr lang="en-US" i="1" dirty="0">
                <a:solidFill>
                  <a:srgbClr val="FF0000"/>
                </a:solidFill>
              </a:rPr>
              <a:t>to study </a:t>
            </a:r>
            <a:r>
              <a:rPr lang="en-US" b="1" dirty="0"/>
              <a:t>some non-commutative, non-associative </a:t>
            </a:r>
            <a:r>
              <a:rPr lang="en-US" b="1" u="sng" dirty="0"/>
              <a:t>algebras</a:t>
            </a:r>
            <a:r>
              <a:rPr lang="en-US" b="1" dirty="0"/>
              <a:t> subsequently named after him: Lie Algebras.</a:t>
            </a:r>
          </a:p>
        </p:txBody>
      </p:sp>
      <p:sp>
        <p:nvSpPr>
          <p:cNvPr id="5" name="TextBox 4">
            <a:extLst>
              <a:ext uri="{FF2B5EF4-FFF2-40B4-BE49-F238E27FC236}">
                <a16:creationId xmlns:a16="http://schemas.microsoft.com/office/drawing/2014/main" id="{DD44E018-7171-96AE-A37B-8D5A808254D1}"/>
              </a:ext>
            </a:extLst>
          </p:cNvPr>
          <p:cNvSpPr txBox="1"/>
          <p:nvPr/>
        </p:nvSpPr>
        <p:spPr>
          <a:xfrm>
            <a:off x="8216900" y="6176963"/>
            <a:ext cx="3136900" cy="369332"/>
          </a:xfrm>
          <a:prstGeom prst="rect">
            <a:avLst/>
          </a:prstGeom>
          <a:noFill/>
        </p:spPr>
        <p:txBody>
          <a:bodyPr wrap="square" rtlCol="0">
            <a:spAutoFit/>
          </a:bodyPr>
          <a:lstStyle/>
          <a:p>
            <a:pPr algn="r"/>
            <a:r>
              <a:rPr lang="en-US" dirty="0" err="1"/>
              <a:t>Biber</a:t>
            </a:r>
            <a:r>
              <a:rPr lang="en-US" dirty="0"/>
              <a:t> et al. (2021), p.573</a:t>
            </a:r>
          </a:p>
        </p:txBody>
      </p:sp>
    </p:spTree>
    <p:extLst>
      <p:ext uri="{BB962C8B-B14F-4D97-AF65-F5344CB8AC3E}">
        <p14:creationId xmlns:p14="http://schemas.microsoft.com/office/powerpoint/2010/main" val="131949149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BDBF72-7F21-CB13-E113-4D65F435EA10}"/>
              </a:ext>
            </a:extLst>
          </p:cNvPr>
          <p:cNvSpPr>
            <a:spLocks noGrp="1"/>
          </p:cNvSpPr>
          <p:nvPr>
            <p:ph type="title"/>
          </p:nvPr>
        </p:nvSpPr>
        <p:spPr/>
        <p:txBody>
          <a:bodyPr/>
          <a:lstStyle/>
          <a:p>
            <a:r>
              <a:rPr lang="en-US" dirty="0"/>
              <a:t>A key feature of academic writing</a:t>
            </a:r>
          </a:p>
        </p:txBody>
      </p:sp>
      <p:sp>
        <p:nvSpPr>
          <p:cNvPr id="3" name="Content Placeholder 2">
            <a:extLst>
              <a:ext uri="{FF2B5EF4-FFF2-40B4-BE49-F238E27FC236}">
                <a16:creationId xmlns:a16="http://schemas.microsoft.com/office/drawing/2014/main" id="{B674A3BC-E888-BD95-3994-08657DCCB6DB}"/>
              </a:ext>
            </a:extLst>
          </p:cNvPr>
          <p:cNvSpPr>
            <a:spLocks noGrp="1"/>
          </p:cNvSpPr>
          <p:nvPr>
            <p:ph idx="1"/>
          </p:nvPr>
        </p:nvSpPr>
        <p:spPr/>
        <p:txBody>
          <a:bodyPr>
            <a:normAutofit fontScale="92500" lnSpcReduction="20000"/>
          </a:bodyPr>
          <a:lstStyle/>
          <a:p>
            <a:pPr marL="0" indent="0">
              <a:buNone/>
            </a:pPr>
            <a:endParaRPr lang="en-US" dirty="0"/>
          </a:p>
          <a:p>
            <a:pPr marL="0" indent="0">
              <a:buNone/>
            </a:pPr>
            <a:r>
              <a:rPr lang="en-US" dirty="0"/>
              <a:t>A: </a:t>
            </a:r>
            <a:r>
              <a:rPr lang="en-US" b="1" dirty="0"/>
              <a:t>Trouble</a:t>
            </a:r>
            <a:r>
              <a:rPr lang="en-US" dirty="0"/>
              <a:t> </a:t>
            </a:r>
            <a:r>
              <a:rPr lang="en-US" i="1" dirty="0">
                <a:solidFill>
                  <a:srgbClr val="FF0000"/>
                </a:solidFill>
              </a:rPr>
              <a:t>is</a:t>
            </a:r>
            <a:r>
              <a:rPr lang="en-US" dirty="0"/>
              <a:t> </a:t>
            </a:r>
            <a:r>
              <a:rPr lang="en-US" b="1" dirty="0"/>
              <a:t>granny</a:t>
            </a:r>
            <a:r>
              <a:rPr lang="en-US" dirty="0"/>
              <a:t> </a:t>
            </a:r>
            <a:r>
              <a:rPr lang="en-US" i="1" dirty="0">
                <a:solidFill>
                  <a:srgbClr val="FF0000"/>
                </a:solidFill>
              </a:rPr>
              <a:t>does</a:t>
            </a:r>
            <a:r>
              <a:rPr lang="en-US" dirty="0"/>
              <a:t> </a:t>
            </a:r>
            <a:r>
              <a:rPr lang="en-US" b="1" dirty="0"/>
              <a:t>it</a:t>
            </a:r>
            <a:r>
              <a:rPr lang="en-US" dirty="0"/>
              <a:t> and </a:t>
            </a:r>
            <a:r>
              <a:rPr lang="en-US" b="1" dirty="0"/>
              <a:t>she</a:t>
            </a:r>
            <a:r>
              <a:rPr lang="en-US" i="1" dirty="0">
                <a:solidFill>
                  <a:srgbClr val="FF0000"/>
                </a:solidFill>
              </a:rPr>
              <a:t>’s got</a:t>
            </a:r>
            <a:r>
              <a:rPr lang="en-US" dirty="0"/>
              <a:t> </a:t>
            </a:r>
            <a:r>
              <a:rPr lang="en-US" b="1" dirty="0"/>
              <a:t>loads of time</a:t>
            </a:r>
            <a:r>
              <a:rPr lang="en-US" dirty="0"/>
              <a:t>. </a:t>
            </a:r>
            <a:r>
              <a:rPr lang="en-US" b="1" dirty="0"/>
              <a:t>She</a:t>
            </a:r>
            <a:r>
              <a:rPr lang="en-US" dirty="0"/>
              <a:t> </a:t>
            </a:r>
            <a:r>
              <a:rPr lang="en-US" i="1" dirty="0">
                <a:solidFill>
                  <a:srgbClr val="FF0000"/>
                </a:solidFill>
              </a:rPr>
              <a:t>sits</a:t>
            </a:r>
            <a:r>
              <a:rPr lang="en-US" dirty="0"/>
              <a:t> there and </a:t>
            </a:r>
            <a:r>
              <a:rPr lang="en-US" i="1" dirty="0">
                <a:solidFill>
                  <a:srgbClr val="FF0000"/>
                </a:solidFill>
              </a:rPr>
              <a:t>does</a:t>
            </a:r>
            <a:r>
              <a:rPr lang="en-US" dirty="0"/>
              <a:t> </a:t>
            </a:r>
            <a:r>
              <a:rPr lang="en-US" b="1" dirty="0"/>
              <a:t>them</a:t>
            </a:r>
            <a:r>
              <a:rPr lang="en-US" dirty="0"/>
              <a:t> twice as fast as </a:t>
            </a:r>
            <a:r>
              <a:rPr lang="en-US" b="1" dirty="0"/>
              <a:t>me</a:t>
            </a:r>
            <a:r>
              <a:rPr lang="en-US" dirty="0"/>
              <a:t>. </a:t>
            </a:r>
            <a:r>
              <a:rPr lang="en-US" b="1" dirty="0"/>
              <a:t>I</a:t>
            </a:r>
            <a:r>
              <a:rPr lang="en-US" dirty="0"/>
              <a:t> – what </a:t>
            </a:r>
            <a:r>
              <a:rPr lang="en-US" b="1" dirty="0"/>
              <a:t>I</a:t>
            </a:r>
            <a:r>
              <a:rPr lang="en-US" dirty="0"/>
              <a:t> </a:t>
            </a:r>
            <a:r>
              <a:rPr lang="en-US" i="1" dirty="0">
                <a:solidFill>
                  <a:srgbClr val="FF0000"/>
                </a:solidFill>
              </a:rPr>
              <a:t>like doing</a:t>
            </a:r>
            <a:r>
              <a:rPr lang="en-US" dirty="0"/>
              <a:t>, </a:t>
            </a:r>
            <a:r>
              <a:rPr lang="en-US" b="1" dirty="0"/>
              <a:t>I</a:t>
            </a:r>
            <a:r>
              <a:rPr lang="en-US" dirty="0"/>
              <a:t> </a:t>
            </a:r>
            <a:r>
              <a:rPr lang="en-US" i="1" dirty="0">
                <a:solidFill>
                  <a:srgbClr val="FF0000"/>
                </a:solidFill>
              </a:rPr>
              <a:t>like</a:t>
            </a:r>
            <a:r>
              <a:rPr lang="en-US" dirty="0"/>
              <a:t> </a:t>
            </a:r>
            <a:r>
              <a:rPr lang="en-US" b="1" dirty="0"/>
              <a:t>the pictures</a:t>
            </a:r>
            <a:r>
              <a:rPr lang="en-US" dirty="0"/>
              <a:t>.</a:t>
            </a:r>
          </a:p>
          <a:p>
            <a:pPr marL="0" indent="0">
              <a:buNone/>
            </a:pPr>
            <a:r>
              <a:rPr lang="en-US" dirty="0"/>
              <a:t>B: Yes.</a:t>
            </a:r>
          </a:p>
          <a:p>
            <a:pPr marL="0" indent="0">
              <a:buNone/>
            </a:pPr>
            <a:r>
              <a:rPr lang="en-US" dirty="0"/>
              <a:t>A: So </a:t>
            </a:r>
            <a:r>
              <a:rPr lang="en-US" b="1" dirty="0"/>
              <a:t>I</a:t>
            </a:r>
            <a:r>
              <a:rPr lang="en-US" dirty="0"/>
              <a:t> </a:t>
            </a:r>
            <a:r>
              <a:rPr lang="en-US" i="1" dirty="0">
                <a:solidFill>
                  <a:srgbClr val="FF0000"/>
                </a:solidFill>
              </a:rPr>
              <a:t>don’t mind doing </a:t>
            </a:r>
            <a:r>
              <a:rPr lang="en-US" b="1" dirty="0"/>
              <a:t>the pictures</a:t>
            </a:r>
            <a:r>
              <a:rPr lang="en-US" dirty="0"/>
              <a:t>. If </a:t>
            </a:r>
            <a:r>
              <a:rPr lang="en-US" b="1" dirty="0"/>
              <a:t>she</a:t>
            </a:r>
            <a:r>
              <a:rPr lang="en-US" i="1" dirty="0">
                <a:solidFill>
                  <a:srgbClr val="FF0000"/>
                </a:solidFill>
              </a:rPr>
              <a:t>’d do</a:t>
            </a:r>
            <a:r>
              <a:rPr lang="en-US" dirty="0"/>
              <a:t> </a:t>
            </a:r>
            <a:r>
              <a:rPr lang="en-US" b="1" dirty="0"/>
              <a:t>the sleeves</a:t>
            </a:r>
            <a:r>
              <a:rPr lang="en-US" dirty="0"/>
              <a:t> and </a:t>
            </a:r>
            <a:r>
              <a:rPr lang="en-US" b="1" dirty="0"/>
              <a:t>the back</a:t>
            </a:r>
            <a:r>
              <a:rPr lang="en-US" dirty="0"/>
              <a:t> for </a:t>
            </a:r>
            <a:r>
              <a:rPr lang="en-US" b="1" dirty="0"/>
              <a:t>me</a:t>
            </a:r>
            <a:r>
              <a:rPr lang="en-US" dirty="0"/>
              <a:t>, </a:t>
            </a:r>
            <a:r>
              <a:rPr lang="en-US" b="1" dirty="0"/>
              <a:t>I</a:t>
            </a:r>
            <a:r>
              <a:rPr lang="en-US" dirty="0"/>
              <a:t>’</a:t>
            </a:r>
            <a:r>
              <a:rPr lang="en-US" i="1" dirty="0">
                <a:solidFill>
                  <a:srgbClr val="FF0000"/>
                </a:solidFill>
              </a:rPr>
              <a:t>d be</a:t>
            </a:r>
            <a:r>
              <a:rPr lang="en-US" dirty="0"/>
              <a:t> very grateful.</a:t>
            </a:r>
          </a:p>
          <a:p>
            <a:pPr marL="0" indent="0">
              <a:buNone/>
            </a:pPr>
            <a:r>
              <a:rPr lang="en-US" dirty="0"/>
              <a:t>B: Yeah.</a:t>
            </a:r>
          </a:p>
          <a:p>
            <a:pPr marL="0" indent="0">
              <a:buNone/>
            </a:pPr>
            <a:r>
              <a:rPr lang="en-US" dirty="0"/>
              <a:t>A: Whereas </a:t>
            </a:r>
            <a:r>
              <a:rPr lang="en-US" b="1" dirty="0"/>
              <a:t>she</a:t>
            </a:r>
            <a:r>
              <a:rPr lang="en-US" dirty="0"/>
              <a:t> </a:t>
            </a:r>
            <a:r>
              <a:rPr lang="en-US" i="1" dirty="0">
                <a:solidFill>
                  <a:srgbClr val="FF0000"/>
                </a:solidFill>
              </a:rPr>
              <a:t>can’t stand doing </a:t>
            </a:r>
            <a:r>
              <a:rPr lang="en-US" b="1" dirty="0"/>
              <a:t>the pictures</a:t>
            </a:r>
            <a:r>
              <a:rPr lang="en-US" dirty="0"/>
              <a:t>, cos </a:t>
            </a:r>
            <a:r>
              <a:rPr lang="en-US" b="1" dirty="0"/>
              <a:t>it</a:t>
            </a:r>
            <a:r>
              <a:rPr lang="en-US" dirty="0"/>
              <a:t> </a:t>
            </a:r>
            <a:r>
              <a:rPr lang="en-US" i="1" dirty="0">
                <a:solidFill>
                  <a:srgbClr val="FF0000"/>
                </a:solidFill>
              </a:rPr>
              <a:t>takes</a:t>
            </a:r>
            <a:r>
              <a:rPr lang="en-US" dirty="0"/>
              <a:t> </a:t>
            </a:r>
            <a:r>
              <a:rPr lang="en-US" b="1" dirty="0"/>
              <a:t>her</a:t>
            </a:r>
            <a:r>
              <a:rPr lang="en-US" dirty="0"/>
              <a:t> </a:t>
            </a:r>
            <a:r>
              <a:rPr lang="en-US" b="1" dirty="0"/>
              <a:t>too much time</a:t>
            </a:r>
            <a:r>
              <a:rPr lang="en-US" dirty="0"/>
              <a:t>.</a:t>
            </a:r>
          </a:p>
          <a:p>
            <a:pPr marL="0" indent="0">
              <a:buNone/>
            </a:pPr>
            <a:r>
              <a:rPr lang="en-US" dirty="0"/>
              <a:t>B: </a:t>
            </a:r>
            <a:r>
              <a:rPr lang="en-US" b="1" dirty="0"/>
              <a:t>It</a:t>
            </a:r>
            <a:r>
              <a:rPr lang="en-US" dirty="0"/>
              <a:t>’</a:t>
            </a:r>
            <a:r>
              <a:rPr lang="en-US" i="1" dirty="0">
                <a:solidFill>
                  <a:srgbClr val="FF0000"/>
                </a:solidFill>
              </a:rPr>
              <a:t>s like doing</a:t>
            </a:r>
            <a:r>
              <a:rPr lang="en-US" dirty="0"/>
              <a:t> </a:t>
            </a:r>
            <a:r>
              <a:rPr lang="en-US" b="1" dirty="0"/>
              <a:t>tapestry</a:t>
            </a:r>
            <a:r>
              <a:rPr lang="en-US" dirty="0"/>
              <a:t>.</a:t>
            </a:r>
          </a:p>
        </p:txBody>
      </p:sp>
      <p:sp>
        <p:nvSpPr>
          <p:cNvPr id="4" name="TextBox 3">
            <a:extLst>
              <a:ext uri="{FF2B5EF4-FFF2-40B4-BE49-F238E27FC236}">
                <a16:creationId xmlns:a16="http://schemas.microsoft.com/office/drawing/2014/main" id="{0ECB81D5-6449-9046-7868-F617F272D4BC}"/>
              </a:ext>
            </a:extLst>
          </p:cNvPr>
          <p:cNvSpPr txBox="1"/>
          <p:nvPr/>
        </p:nvSpPr>
        <p:spPr>
          <a:xfrm>
            <a:off x="8216900" y="6176963"/>
            <a:ext cx="3136900" cy="369332"/>
          </a:xfrm>
          <a:prstGeom prst="rect">
            <a:avLst/>
          </a:prstGeom>
          <a:noFill/>
        </p:spPr>
        <p:txBody>
          <a:bodyPr wrap="square" rtlCol="0">
            <a:spAutoFit/>
          </a:bodyPr>
          <a:lstStyle/>
          <a:p>
            <a:pPr algn="r"/>
            <a:r>
              <a:rPr lang="en-US" dirty="0" err="1"/>
              <a:t>Biber</a:t>
            </a:r>
            <a:r>
              <a:rPr lang="en-US" dirty="0"/>
              <a:t> et al. (2021), p.573</a:t>
            </a:r>
          </a:p>
        </p:txBody>
      </p:sp>
    </p:spTree>
    <p:extLst>
      <p:ext uri="{BB962C8B-B14F-4D97-AF65-F5344CB8AC3E}">
        <p14:creationId xmlns:p14="http://schemas.microsoft.com/office/powerpoint/2010/main" val="276177769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6EEEC7F5-EB69-827A-F8C5-19EECDD2E81A}"/>
              </a:ext>
            </a:extLst>
          </p:cNvPr>
          <p:cNvSpPr>
            <a:spLocks noGrp="1"/>
          </p:cNvSpPr>
          <p:nvPr>
            <p:ph type="title"/>
          </p:nvPr>
        </p:nvSpPr>
        <p:spPr/>
        <p:txBody>
          <a:bodyPr/>
          <a:lstStyle/>
          <a:p>
            <a:r>
              <a:rPr lang="en-US" dirty="0"/>
              <a:t>In learner texts…</a:t>
            </a:r>
          </a:p>
        </p:txBody>
      </p:sp>
      <p:sp>
        <p:nvSpPr>
          <p:cNvPr id="5" name="Text Placeholder 4">
            <a:extLst>
              <a:ext uri="{FF2B5EF4-FFF2-40B4-BE49-F238E27FC236}">
                <a16:creationId xmlns:a16="http://schemas.microsoft.com/office/drawing/2014/main" id="{A934EB13-86F5-235B-379A-7136A7DD0DE9}"/>
              </a:ext>
            </a:extLst>
          </p:cNvPr>
          <p:cNvSpPr>
            <a:spLocks noGrp="1"/>
          </p:cNvSpPr>
          <p:nvPr>
            <p:ph type="body" idx="1"/>
          </p:nvPr>
        </p:nvSpPr>
        <p:spPr/>
        <p:txBody>
          <a:bodyPr/>
          <a:lstStyle/>
          <a:p>
            <a:endParaRPr lang="en-US"/>
          </a:p>
        </p:txBody>
      </p:sp>
    </p:spTree>
    <p:extLst>
      <p:ext uri="{BB962C8B-B14F-4D97-AF65-F5344CB8AC3E}">
        <p14:creationId xmlns:p14="http://schemas.microsoft.com/office/powerpoint/2010/main" val="362562782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A8F7C8D-9D6E-E3CB-F6B8-4DB2B8090D9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A95EBA7-0F1A-FD47-1979-CA0C66CDC425}"/>
              </a:ext>
            </a:extLst>
          </p:cNvPr>
          <p:cNvSpPr>
            <a:spLocks noGrp="1"/>
          </p:cNvSpPr>
          <p:nvPr>
            <p:ph type="title"/>
          </p:nvPr>
        </p:nvSpPr>
        <p:spPr/>
        <p:txBody>
          <a:bodyPr/>
          <a:lstStyle/>
          <a:p>
            <a:r>
              <a:rPr lang="en-US" dirty="0"/>
              <a:t>Year 2 History</a:t>
            </a:r>
          </a:p>
        </p:txBody>
      </p:sp>
      <p:sp>
        <p:nvSpPr>
          <p:cNvPr id="3" name="Content Placeholder 2">
            <a:extLst>
              <a:ext uri="{FF2B5EF4-FFF2-40B4-BE49-F238E27FC236}">
                <a16:creationId xmlns:a16="http://schemas.microsoft.com/office/drawing/2014/main" id="{B4C9CCE6-AF35-5B66-2CA6-A255E796E409}"/>
              </a:ext>
            </a:extLst>
          </p:cNvPr>
          <p:cNvSpPr>
            <a:spLocks noGrp="1"/>
          </p:cNvSpPr>
          <p:nvPr>
            <p:ph idx="1"/>
          </p:nvPr>
        </p:nvSpPr>
        <p:spPr/>
        <p:txBody>
          <a:bodyPr/>
          <a:lstStyle/>
          <a:p>
            <a:pPr marL="0" indent="0">
              <a:buNone/>
            </a:pPr>
            <a:endParaRPr lang="en-US" dirty="0"/>
          </a:p>
          <a:p>
            <a:pPr marL="0" indent="0">
              <a:buNone/>
            </a:pPr>
            <a:endParaRPr lang="en-US" dirty="0"/>
          </a:p>
          <a:p>
            <a:pPr marL="0" indent="0">
              <a:buNone/>
            </a:pPr>
            <a:r>
              <a:rPr lang="en-US" dirty="0"/>
              <a:t>Long Long ago in 1605 they was a </a:t>
            </a:r>
            <a:r>
              <a:rPr lang="en-US" b="1" dirty="0"/>
              <a:t>mean </a:t>
            </a:r>
            <a:r>
              <a:rPr lang="en-US" b="1" u="sng" dirty="0"/>
              <a:t>man</a:t>
            </a:r>
            <a:r>
              <a:rPr lang="en-US" b="1" dirty="0"/>
              <a:t> </a:t>
            </a:r>
            <a:r>
              <a:rPr lang="en-US" b="1" dirty="0" err="1"/>
              <a:t>ckood</a:t>
            </a:r>
            <a:r>
              <a:rPr lang="en-US" b="1" dirty="0"/>
              <a:t> Guy Fawkes</a:t>
            </a:r>
            <a:r>
              <a:rPr lang="en-US" dirty="0"/>
              <a:t>. </a:t>
            </a:r>
            <a:r>
              <a:rPr lang="en-US" b="1" dirty="0"/>
              <a:t>he</a:t>
            </a:r>
            <a:r>
              <a:rPr lang="en-US" dirty="0"/>
              <a:t> wanted to kill </a:t>
            </a:r>
            <a:r>
              <a:rPr lang="en-US" b="1" dirty="0"/>
              <a:t>the </a:t>
            </a:r>
            <a:r>
              <a:rPr lang="en-US" b="1" u="sng" dirty="0"/>
              <a:t>king</a:t>
            </a:r>
            <a:r>
              <a:rPr lang="en-US" b="1" dirty="0"/>
              <a:t> </a:t>
            </a:r>
            <a:r>
              <a:rPr lang="en-US" b="1" dirty="0" err="1"/>
              <a:t>ckood</a:t>
            </a:r>
            <a:r>
              <a:rPr lang="en-US" b="1" dirty="0"/>
              <a:t> King James I he</a:t>
            </a:r>
            <a:r>
              <a:rPr lang="en-US" dirty="0"/>
              <a:t> was mean </a:t>
            </a:r>
            <a:r>
              <a:rPr lang="en-US" dirty="0" err="1"/>
              <a:t>becuase</a:t>
            </a:r>
            <a:r>
              <a:rPr lang="en-US" dirty="0"/>
              <a:t> </a:t>
            </a:r>
            <a:r>
              <a:rPr lang="en-US" b="1" dirty="0"/>
              <a:t>he</a:t>
            </a:r>
            <a:r>
              <a:rPr lang="en-US" dirty="0"/>
              <a:t> said </a:t>
            </a:r>
            <a:r>
              <a:rPr lang="en-US" b="1" dirty="0"/>
              <a:t>no</a:t>
            </a:r>
            <a:r>
              <a:rPr lang="en-US" dirty="0"/>
              <a:t> </a:t>
            </a:r>
            <a:r>
              <a:rPr lang="en-US" b="1" dirty="0" err="1"/>
              <a:t>catholics</a:t>
            </a:r>
            <a:r>
              <a:rPr lang="en-US" dirty="0"/>
              <a:t> </a:t>
            </a:r>
            <a:r>
              <a:rPr lang="en-US" dirty="0" err="1"/>
              <a:t>ulowd</a:t>
            </a:r>
            <a:r>
              <a:rPr lang="en-US" dirty="0"/>
              <a:t>. </a:t>
            </a:r>
            <a:r>
              <a:rPr lang="en-US" b="1" dirty="0"/>
              <a:t>Guy Fawkes </a:t>
            </a:r>
            <a:r>
              <a:rPr lang="en-US" dirty="0" err="1"/>
              <a:t>nyoo</a:t>
            </a:r>
            <a:r>
              <a:rPr lang="en-US" dirty="0"/>
              <a:t> how to </a:t>
            </a:r>
            <a:r>
              <a:rPr lang="en-US" dirty="0" err="1"/>
              <a:t>ues</a:t>
            </a:r>
            <a:r>
              <a:rPr lang="en-US" dirty="0"/>
              <a:t> </a:t>
            </a:r>
            <a:r>
              <a:rPr lang="en-US" b="1" dirty="0" err="1"/>
              <a:t>gumpowder</a:t>
            </a:r>
            <a:r>
              <a:rPr lang="en-US" dirty="0"/>
              <a:t> he </a:t>
            </a:r>
            <a:r>
              <a:rPr lang="en-US" dirty="0" err="1"/>
              <a:t>ueds</a:t>
            </a:r>
            <a:r>
              <a:rPr lang="en-US" dirty="0"/>
              <a:t> </a:t>
            </a:r>
            <a:r>
              <a:rPr lang="en-US" b="1" dirty="0"/>
              <a:t>it</a:t>
            </a:r>
            <a:r>
              <a:rPr lang="en-US" dirty="0"/>
              <a:t> to </a:t>
            </a:r>
            <a:r>
              <a:rPr lang="en-US" dirty="0" err="1"/>
              <a:t>Ploa</a:t>
            </a:r>
            <a:r>
              <a:rPr lang="en-US" dirty="0"/>
              <a:t> up </a:t>
            </a:r>
            <a:r>
              <a:rPr lang="en-US" b="1" dirty="0"/>
              <a:t>the king</a:t>
            </a:r>
            <a:r>
              <a:rPr lang="en-US" dirty="0"/>
              <a:t>.</a:t>
            </a:r>
          </a:p>
        </p:txBody>
      </p:sp>
    </p:spTree>
    <p:extLst>
      <p:ext uri="{BB962C8B-B14F-4D97-AF65-F5344CB8AC3E}">
        <p14:creationId xmlns:p14="http://schemas.microsoft.com/office/powerpoint/2010/main" val="386370403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E6D8DE1-29F1-6313-B3BA-BEF7E10993D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3C92EED-9E8F-9192-AB16-F114222F1423}"/>
              </a:ext>
            </a:extLst>
          </p:cNvPr>
          <p:cNvSpPr>
            <a:spLocks noGrp="1"/>
          </p:cNvSpPr>
          <p:nvPr>
            <p:ph type="title"/>
          </p:nvPr>
        </p:nvSpPr>
        <p:spPr/>
        <p:txBody>
          <a:bodyPr/>
          <a:lstStyle/>
          <a:p>
            <a:r>
              <a:rPr lang="en-US" dirty="0"/>
              <a:t>Year 9 History (excerpt)</a:t>
            </a:r>
          </a:p>
        </p:txBody>
      </p:sp>
      <p:sp>
        <p:nvSpPr>
          <p:cNvPr id="3" name="Content Placeholder 2">
            <a:extLst>
              <a:ext uri="{FF2B5EF4-FFF2-40B4-BE49-F238E27FC236}">
                <a16:creationId xmlns:a16="http://schemas.microsoft.com/office/drawing/2014/main" id="{46F34B83-EE6C-01F6-460A-A4B6AD911E7C}"/>
              </a:ext>
            </a:extLst>
          </p:cNvPr>
          <p:cNvSpPr>
            <a:spLocks noGrp="1"/>
          </p:cNvSpPr>
          <p:nvPr>
            <p:ph idx="1"/>
          </p:nvPr>
        </p:nvSpPr>
        <p:spPr/>
        <p:txBody>
          <a:bodyPr>
            <a:normAutofit fontScale="92500"/>
          </a:bodyPr>
          <a:lstStyle/>
          <a:p>
            <a:pPr marL="0" indent="0">
              <a:buNone/>
            </a:pPr>
            <a:r>
              <a:rPr lang="en-US" b="1" dirty="0"/>
              <a:t>I</a:t>
            </a:r>
            <a:r>
              <a:rPr lang="en-US" dirty="0"/>
              <a:t> do believe that </a:t>
            </a:r>
            <a:r>
              <a:rPr lang="en-US" b="1" dirty="0"/>
              <a:t>the </a:t>
            </a:r>
            <a:r>
              <a:rPr lang="en-US" b="1" u="sng" dirty="0"/>
              <a:t>Assassination</a:t>
            </a:r>
            <a:r>
              <a:rPr lang="en-US" b="1" dirty="0"/>
              <a:t> of Franz Ferdinand </a:t>
            </a:r>
            <a:r>
              <a:rPr lang="en-US" dirty="0"/>
              <a:t>was </a:t>
            </a:r>
            <a:r>
              <a:rPr lang="en-US" b="1" dirty="0"/>
              <a:t>a major </a:t>
            </a:r>
            <a:r>
              <a:rPr lang="en-US" b="1" u="sng" dirty="0"/>
              <a:t>catalyst</a:t>
            </a:r>
            <a:r>
              <a:rPr lang="en-US" b="1" dirty="0"/>
              <a:t> for the First World War </a:t>
            </a:r>
            <a:r>
              <a:rPr lang="en-US" dirty="0"/>
              <a:t>as </a:t>
            </a:r>
            <a:r>
              <a:rPr lang="en-US" b="1" dirty="0"/>
              <a:t>tension</a:t>
            </a:r>
            <a:r>
              <a:rPr lang="en-US" dirty="0"/>
              <a:t> was already high as </a:t>
            </a:r>
            <a:r>
              <a:rPr lang="en-US" b="1" dirty="0"/>
              <a:t>alliances</a:t>
            </a:r>
            <a:r>
              <a:rPr lang="en-US" dirty="0"/>
              <a:t> were formed.  </a:t>
            </a:r>
          </a:p>
          <a:p>
            <a:pPr marL="0" indent="0">
              <a:buNone/>
            </a:pPr>
            <a:r>
              <a:rPr lang="en-US" b="1" dirty="0"/>
              <a:t>The </a:t>
            </a:r>
            <a:r>
              <a:rPr lang="en-US" b="1" u="sng" dirty="0"/>
              <a:t>assassination</a:t>
            </a:r>
            <a:r>
              <a:rPr lang="en-US" b="1" dirty="0"/>
              <a:t> of Franz Ferdinand </a:t>
            </a:r>
            <a:r>
              <a:rPr lang="en-US" dirty="0"/>
              <a:t>was </a:t>
            </a:r>
            <a:r>
              <a:rPr lang="en-US" b="1" dirty="0"/>
              <a:t>a planned </a:t>
            </a:r>
            <a:r>
              <a:rPr lang="en-US" b="1" u="sng" dirty="0"/>
              <a:t>event</a:t>
            </a:r>
            <a:r>
              <a:rPr lang="en-US" b="1" dirty="0"/>
              <a:t> executed by the Black Hand Gang which consisted of 7 conspirators: </a:t>
            </a:r>
            <a:r>
              <a:rPr lang="en-US" b="1" dirty="0" err="1"/>
              <a:t>Apis</a:t>
            </a:r>
            <a:r>
              <a:rPr lang="en-US" b="1" dirty="0"/>
              <a:t>, Gavrilo </a:t>
            </a:r>
            <a:r>
              <a:rPr lang="en-US" b="1" dirty="0" err="1"/>
              <a:t>Pricip</a:t>
            </a:r>
            <a:r>
              <a:rPr lang="en-US" b="1" dirty="0"/>
              <a:t>, two boys and three more</a:t>
            </a:r>
            <a:r>
              <a:rPr lang="en-US" dirty="0"/>
              <a:t>. </a:t>
            </a:r>
            <a:r>
              <a:rPr lang="en-US" b="1" dirty="0"/>
              <a:t>Apis</a:t>
            </a:r>
            <a:r>
              <a:rPr lang="en-US" dirty="0"/>
              <a:t> was </a:t>
            </a:r>
            <a:r>
              <a:rPr lang="en-US" b="1" dirty="0"/>
              <a:t>the leader of the group </a:t>
            </a:r>
            <a:r>
              <a:rPr lang="en-US" dirty="0"/>
              <a:t>but </a:t>
            </a:r>
            <a:r>
              <a:rPr lang="en-US" b="1" dirty="0"/>
              <a:t>it</a:t>
            </a:r>
            <a:r>
              <a:rPr lang="en-US" dirty="0"/>
              <a:t> was </a:t>
            </a:r>
            <a:r>
              <a:rPr lang="en-US" b="1" dirty="0"/>
              <a:t>Gavrilo </a:t>
            </a:r>
            <a:r>
              <a:rPr lang="en-US" dirty="0"/>
              <a:t>who fired </a:t>
            </a:r>
            <a:r>
              <a:rPr lang="en-US" b="1" dirty="0"/>
              <a:t>the fatal </a:t>
            </a:r>
            <a:r>
              <a:rPr lang="en-US" b="1" u="sng" dirty="0"/>
              <a:t>shots</a:t>
            </a:r>
            <a:r>
              <a:rPr lang="en-US" dirty="0"/>
              <a:t>…</a:t>
            </a:r>
          </a:p>
          <a:p>
            <a:pPr marL="0" indent="0">
              <a:buNone/>
            </a:pPr>
            <a:r>
              <a:rPr lang="en-US" b="1" dirty="0"/>
              <a:t>The </a:t>
            </a:r>
            <a:r>
              <a:rPr lang="en-US" b="1" u="sng" dirty="0"/>
              <a:t>Assassination</a:t>
            </a:r>
            <a:r>
              <a:rPr lang="en-US" b="1" dirty="0"/>
              <a:t> of Franz Ferdinand </a:t>
            </a:r>
            <a:r>
              <a:rPr lang="en-US" dirty="0"/>
              <a:t>is not </a:t>
            </a:r>
            <a:r>
              <a:rPr lang="en-US" b="1" dirty="0"/>
              <a:t>the only </a:t>
            </a:r>
            <a:r>
              <a:rPr lang="en-US" b="1" u="sng" dirty="0"/>
              <a:t>cause</a:t>
            </a:r>
            <a:r>
              <a:rPr lang="en-US" b="1" dirty="0"/>
              <a:t> of WW1 </a:t>
            </a:r>
            <a:r>
              <a:rPr lang="en-US" dirty="0"/>
              <a:t>but it is </a:t>
            </a:r>
            <a:r>
              <a:rPr lang="en-US" b="1" dirty="0"/>
              <a:t>one of the most </a:t>
            </a:r>
            <a:r>
              <a:rPr lang="en-US" b="1" u="sng" dirty="0"/>
              <a:t>famous</a:t>
            </a:r>
            <a:r>
              <a:rPr lang="en-US" dirty="0"/>
              <a:t>, making </a:t>
            </a:r>
            <a:r>
              <a:rPr lang="en-US" b="1" dirty="0"/>
              <a:t>people</a:t>
            </a:r>
            <a:r>
              <a:rPr lang="en-US" dirty="0"/>
              <a:t> lean towards believing </a:t>
            </a:r>
            <a:r>
              <a:rPr lang="en-US" b="1" dirty="0"/>
              <a:t>it</a:t>
            </a:r>
            <a:r>
              <a:rPr lang="en-US" dirty="0"/>
              <a:t> to be </a:t>
            </a:r>
            <a:r>
              <a:rPr lang="en-US" b="1" dirty="0"/>
              <a:t>the main </a:t>
            </a:r>
            <a:r>
              <a:rPr lang="en-US" b="1" u="sng" dirty="0"/>
              <a:t>cause</a:t>
            </a:r>
            <a:r>
              <a:rPr lang="en-US" dirty="0"/>
              <a:t>. I believe </a:t>
            </a:r>
            <a:r>
              <a:rPr lang="en-US" b="1" dirty="0"/>
              <a:t>it</a:t>
            </a:r>
            <a:r>
              <a:rPr lang="en-US" dirty="0"/>
              <a:t> to be </a:t>
            </a:r>
            <a:r>
              <a:rPr lang="en-US" b="1" dirty="0"/>
              <a:t>one of the main </a:t>
            </a:r>
            <a:r>
              <a:rPr lang="en-US" b="1" u="sng" dirty="0"/>
              <a:t>causes</a:t>
            </a:r>
            <a:r>
              <a:rPr lang="en-US" b="1" dirty="0"/>
              <a:t> </a:t>
            </a:r>
            <a:r>
              <a:rPr lang="en-US" dirty="0"/>
              <a:t>as, despite </a:t>
            </a:r>
            <a:r>
              <a:rPr lang="en-US" b="1" dirty="0"/>
              <a:t>all</a:t>
            </a:r>
            <a:r>
              <a:rPr lang="en-US" dirty="0"/>
              <a:t> </a:t>
            </a:r>
            <a:r>
              <a:rPr lang="en-US" b="1" dirty="0"/>
              <a:t>the ridiculous </a:t>
            </a:r>
            <a:r>
              <a:rPr lang="en-US" b="1" u="sng" dirty="0"/>
              <a:t>coincidences</a:t>
            </a:r>
            <a:r>
              <a:rPr lang="en-US" dirty="0"/>
              <a:t>, it shook </a:t>
            </a:r>
            <a:r>
              <a:rPr lang="en-US" b="1" dirty="0"/>
              <a:t>the</a:t>
            </a:r>
            <a:r>
              <a:rPr lang="en-US" dirty="0"/>
              <a:t> </a:t>
            </a:r>
            <a:r>
              <a:rPr lang="en-US" b="1" dirty="0"/>
              <a:t>World</a:t>
            </a:r>
            <a:r>
              <a:rPr lang="en-US" dirty="0"/>
              <a:t>.  </a:t>
            </a:r>
          </a:p>
        </p:txBody>
      </p:sp>
    </p:spTree>
    <p:extLst>
      <p:ext uri="{BB962C8B-B14F-4D97-AF65-F5344CB8AC3E}">
        <p14:creationId xmlns:p14="http://schemas.microsoft.com/office/powerpoint/2010/main" val="323087237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0B17DB1-F9E8-2399-6C27-45E9ED1352B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8C6FBA6-086D-9CFC-7EFE-F6672E56F439}"/>
              </a:ext>
            </a:extLst>
          </p:cNvPr>
          <p:cNvSpPr>
            <a:spLocks noGrp="1"/>
          </p:cNvSpPr>
          <p:nvPr>
            <p:ph type="title"/>
          </p:nvPr>
        </p:nvSpPr>
        <p:spPr/>
        <p:txBody>
          <a:bodyPr/>
          <a:lstStyle/>
          <a:p>
            <a:r>
              <a:rPr lang="en-US" dirty="0"/>
              <a:t>Year 9 History (excerpt)</a:t>
            </a:r>
          </a:p>
        </p:txBody>
      </p:sp>
      <p:sp>
        <p:nvSpPr>
          <p:cNvPr id="3" name="Content Placeholder 2">
            <a:extLst>
              <a:ext uri="{FF2B5EF4-FFF2-40B4-BE49-F238E27FC236}">
                <a16:creationId xmlns:a16="http://schemas.microsoft.com/office/drawing/2014/main" id="{2B1C6FCB-CE34-85B3-4853-EF70237F191C}"/>
              </a:ext>
            </a:extLst>
          </p:cNvPr>
          <p:cNvSpPr>
            <a:spLocks noGrp="1"/>
          </p:cNvSpPr>
          <p:nvPr>
            <p:ph idx="1"/>
          </p:nvPr>
        </p:nvSpPr>
        <p:spPr/>
        <p:txBody>
          <a:bodyPr>
            <a:normAutofit fontScale="92500"/>
          </a:bodyPr>
          <a:lstStyle/>
          <a:p>
            <a:pPr marL="0" indent="0">
              <a:buNone/>
            </a:pPr>
            <a:r>
              <a:rPr lang="en-US" b="1" dirty="0"/>
              <a:t>I</a:t>
            </a:r>
            <a:r>
              <a:rPr lang="en-US" dirty="0"/>
              <a:t> do believe that </a:t>
            </a:r>
            <a:r>
              <a:rPr lang="en-US" b="1" dirty="0"/>
              <a:t>the Assassination of Franz Ferdinand </a:t>
            </a:r>
            <a:r>
              <a:rPr lang="en-US" dirty="0"/>
              <a:t>was </a:t>
            </a:r>
            <a:r>
              <a:rPr lang="en-US" b="1" dirty="0">
                <a:solidFill>
                  <a:srgbClr val="FF0000"/>
                </a:solidFill>
              </a:rPr>
              <a:t>a major catalyst for the First World War</a:t>
            </a:r>
            <a:r>
              <a:rPr lang="en-US" b="1" dirty="0"/>
              <a:t> </a:t>
            </a:r>
            <a:r>
              <a:rPr lang="en-US" dirty="0"/>
              <a:t>as </a:t>
            </a:r>
            <a:r>
              <a:rPr lang="en-US" b="1" dirty="0"/>
              <a:t>tension</a:t>
            </a:r>
            <a:r>
              <a:rPr lang="en-US" dirty="0"/>
              <a:t> was already high as </a:t>
            </a:r>
            <a:r>
              <a:rPr lang="en-US" b="1" dirty="0"/>
              <a:t>alliances</a:t>
            </a:r>
            <a:r>
              <a:rPr lang="en-US" dirty="0"/>
              <a:t> were formed.  </a:t>
            </a:r>
          </a:p>
          <a:p>
            <a:pPr marL="0" indent="0">
              <a:buNone/>
            </a:pPr>
            <a:r>
              <a:rPr lang="en-US" b="1" dirty="0"/>
              <a:t>The assassination of Franz Ferdinand </a:t>
            </a:r>
            <a:r>
              <a:rPr lang="en-US" dirty="0"/>
              <a:t>was </a:t>
            </a:r>
            <a:r>
              <a:rPr lang="en-US" b="1" dirty="0">
                <a:solidFill>
                  <a:srgbClr val="FF0000"/>
                </a:solidFill>
              </a:rPr>
              <a:t>a planned event executed by the Black Hand Gang which consisted of 7 conspirators: </a:t>
            </a:r>
            <a:r>
              <a:rPr lang="en-US" b="1" dirty="0" err="1">
                <a:solidFill>
                  <a:srgbClr val="FF0000"/>
                </a:solidFill>
              </a:rPr>
              <a:t>Apis</a:t>
            </a:r>
            <a:r>
              <a:rPr lang="en-US" b="1" dirty="0">
                <a:solidFill>
                  <a:srgbClr val="FF0000"/>
                </a:solidFill>
              </a:rPr>
              <a:t>, Gavrilo </a:t>
            </a:r>
            <a:r>
              <a:rPr lang="en-US" b="1" dirty="0" err="1">
                <a:solidFill>
                  <a:srgbClr val="FF0000"/>
                </a:solidFill>
              </a:rPr>
              <a:t>Pricip</a:t>
            </a:r>
            <a:r>
              <a:rPr lang="en-US" b="1" dirty="0">
                <a:solidFill>
                  <a:srgbClr val="FF0000"/>
                </a:solidFill>
              </a:rPr>
              <a:t>, two boys and three more</a:t>
            </a:r>
            <a:r>
              <a:rPr lang="en-US" dirty="0"/>
              <a:t>. </a:t>
            </a:r>
            <a:r>
              <a:rPr lang="en-US" b="1" dirty="0"/>
              <a:t>Apis</a:t>
            </a:r>
            <a:r>
              <a:rPr lang="en-US" dirty="0"/>
              <a:t> was </a:t>
            </a:r>
            <a:r>
              <a:rPr lang="en-US" b="1" dirty="0"/>
              <a:t>the leader of the group </a:t>
            </a:r>
            <a:r>
              <a:rPr lang="en-US" dirty="0"/>
              <a:t>but </a:t>
            </a:r>
            <a:r>
              <a:rPr lang="en-US" b="1" dirty="0"/>
              <a:t>it</a:t>
            </a:r>
            <a:r>
              <a:rPr lang="en-US" dirty="0"/>
              <a:t> was </a:t>
            </a:r>
            <a:r>
              <a:rPr lang="en-US" b="1" dirty="0"/>
              <a:t>Gavrilo </a:t>
            </a:r>
            <a:r>
              <a:rPr lang="en-US" dirty="0"/>
              <a:t>who fired </a:t>
            </a:r>
            <a:r>
              <a:rPr lang="en-US" b="1" dirty="0"/>
              <a:t>the fatal shots</a:t>
            </a:r>
            <a:r>
              <a:rPr lang="en-US" dirty="0"/>
              <a:t>…</a:t>
            </a:r>
          </a:p>
          <a:p>
            <a:pPr marL="0" indent="0">
              <a:buNone/>
            </a:pPr>
            <a:r>
              <a:rPr lang="en-US" b="1" dirty="0"/>
              <a:t>The Assassination of Franz Ferdinand </a:t>
            </a:r>
            <a:r>
              <a:rPr lang="en-US" dirty="0"/>
              <a:t>is not </a:t>
            </a:r>
            <a:r>
              <a:rPr lang="en-US" b="1" dirty="0"/>
              <a:t>the only cause of WW1 </a:t>
            </a:r>
            <a:r>
              <a:rPr lang="en-US" dirty="0"/>
              <a:t>but it is </a:t>
            </a:r>
            <a:r>
              <a:rPr lang="en-US" b="1" dirty="0"/>
              <a:t>one of the most famous</a:t>
            </a:r>
            <a:r>
              <a:rPr lang="en-US" dirty="0"/>
              <a:t>, making </a:t>
            </a:r>
            <a:r>
              <a:rPr lang="en-US" b="1" dirty="0"/>
              <a:t>people</a:t>
            </a:r>
            <a:r>
              <a:rPr lang="en-US" dirty="0"/>
              <a:t> lean towards believing </a:t>
            </a:r>
            <a:r>
              <a:rPr lang="en-US" b="1" dirty="0"/>
              <a:t>it</a:t>
            </a:r>
            <a:r>
              <a:rPr lang="en-US" dirty="0"/>
              <a:t> to be </a:t>
            </a:r>
            <a:r>
              <a:rPr lang="en-US" b="1" dirty="0"/>
              <a:t>the main cause</a:t>
            </a:r>
            <a:r>
              <a:rPr lang="en-US" dirty="0"/>
              <a:t>. I believe </a:t>
            </a:r>
            <a:r>
              <a:rPr lang="en-US" b="1" dirty="0"/>
              <a:t>it</a:t>
            </a:r>
            <a:r>
              <a:rPr lang="en-US" dirty="0"/>
              <a:t> to be </a:t>
            </a:r>
            <a:r>
              <a:rPr lang="en-US" b="1" dirty="0"/>
              <a:t>one of the main causes </a:t>
            </a:r>
            <a:r>
              <a:rPr lang="en-US" dirty="0"/>
              <a:t>as, despite </a:t>
            </a:r>
            <a:r>
              <a:rPr lang="en-US" b="1" dirty="0"/>
              <a:t>all</a:t>
            </a:r>
            <a:r>
              <a:rPr lang="en-US" dirty="0"/>
              <a:t> </a:t>
            </a:r>
            <a:r>
              <a:rPr lang="en-US" b="1" dirty="0"/>
              <a:t>the ridiculous coincidences</a:t>
            </a:r>
            <a:r>
              <a:rPr lang="en-US" dirty="0"/>
              <a:t>, it shook </a:t>
            </a:r>
            <a:r>
              <a:rPr lang="en-US" b="1" dirty="0"/>
              <a:t>the</a:t>
            </a:r>
            <a:r>
              <a:rPr lang="en-US" dirty="0"/>
              <a:t> </a:t>
            </a:r>
            <a:r>
              <a:rPr lang="en-US" b="1" dirty="0"/>
              <a:t>World</a:t>
            </a:r>
            <a:r>
              <a:rPr lang="en-US" dirty="0"/>
              <a:t>.  </a:t>
            </a:r>
          </a:p>
        </p:txBody>
      </p:sp>
    </p:spTree>
    <p:extLst>
      <p:ext uri="{BB962C8B-B14F-4D97-AF65-F5344CB8AC3E}">
        <p14:creationId xmlns:p14="http://schemas.microsoft.com/office/powerpoint/2010/main" val="277444296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8405179-D96D-1646-937B-9075EB88CF01}"/>
              </a:ext>
            </a:extLst>
          </p:cNvPr>
          <p:cNvSpPr>
            <a:spLocks noGrp="1"/>
          </p:cNvSpPr>
          <p:nvPr>
            <p:ph type="title"/>
          </p:nvPr>
        </p:nvSpPr>
        <p:spPr/>
        <p:txBody>
          <a:bodyPr/>
          <a:lstStyle/>
          <a:p>
            <a:r>
              <a:rPr lang="en-US" dirty="0"/>
              <a:t>we can generalize this…</a:t>
            </a:r>
          </a:p>
        </p:txBody>
      </p:sp>
      <p:sp>
        <p:nvSpPr>
          <p:cNvPr id="5" name="Text Placeholder 4">
            <a:extLst>
              <a:ext uri="{FF2B5EF4-FFF2-40B4-BE49-F238E27FC236}">
                <a16:creationId xmlns:a16="http://schemas.microsoft.com/office/drawing/2014/main" id="{8C06A39A-F25E-4DD5-3DDA-A8149F1E9646}"/>
              </a:ext>
            </a:extLst>
          </p:cNvPr>
          <p:cNvSpPr>
            <a:spLocks noGrp="1"/>
          </p:cNvSpPr>
          <p:nvPr>
            <p:ph type="body" idx="1"/>
          </p:nvPr>
        </p:nvSpPr>
        <p:spPr/>
        <p:txBody>
          <a:bodyPr/>
          <a:lstStyle/>
          <a:p>
            <a:endParaRPr lang="en-US"/>
          </a:p>
        </p:txBody>
      </p:sp>
    </p:spTree>
    <p:extLst>
      <p:ext uri="{BB962C8B-B14F-4D97-AF65-F5344CB8AC3E}">
        <p14:creationId xmlns:p14="http://schemas.microsoft.com/office/powerpoint/2010/main" val="220376960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AF40C7-21E4-4999-370F-9458DF3FB7E9}"/>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AD536582-FC52-2BFA-8918-FA993E337E57}"/>
              </a:ext>
            </a:extLst>
          </p:cNvPr>
          <p:cNvSpPr>
            <a:spLocks noGrp="1"/>
          </p:cNvSpPr>
          <p:nvPr>
            <p:ph idx="1"/>
          </p:nvPr>
        </p:nvSpPr>
        <p:spPr/>
        <p:txBody>
          <a:bodyPr/>
          <a:lstStyle/>
          <a:p>
            <a:endParaRPr lang="en-US"/>
          </a:p>
        </p:txBody>
      </p:sp>
      <p:pic>
        <p:nvPicPr>
          <p:cNvPr id="4" name="Picture 3" descr="A graph showing the number of groups&#10;&#10;Description automatically generated">
            <a:extLst>
              <a:ext uri="{FF2B5EF4-FFF2-40B4-BE49-F238E27FC236}">
                <a16:creationId xmlns:a16="http://schemas.microsoft.com/office/drawing/2014/main" id="{F05922B5-DEDC-BFC8-B20A-CE8833FE3F51}"/>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49950" y="365125"/>
            <a:ext cx="9407663" cy="5488672"/>
          </a:xfrm>
          <a:prstGeom prst="rect">
            <a:avLst/>
          </a:prstGeom>
        </p:spPr>
      </p:pic>
      <p:sp>
        <p:nvSpPr>
          <p:cNvPr id="5" name="TextBox 4">
            <a:extLst>
              <a:ext uri="{FF2B5EF4-FFF2-40B4-BE49-F238E27FC236}">
                <a16:creationId xmlns:a16="http://schemas.microsoft.com/office/drawing/2014/main" id="{25BDE582-388D-84DF-168F-85F2716B1CAF}"/>
              </a:ext>
            </a:extLst>
          </p:cNvPr>
          <p:cNvSpPr txBox="1"/>
          <p:nvPr/>
        </p:nvSpPr>
        <p:spPr>
          <a:xfrm>
            <a:off x="8726129" y="5853797"/>
            <a:ext cx="3465871" cy="646331"/>
          </a:xfrm>
          <a:prstGeom prst="rect">
            <a:avLst/>
          </a:prstGeom>
          <a:noFill/>
        </p:spPr>
        <p:txBody>
          <a:bodyPr wrap="square" rtlCol="0">
            <a:spAutoFit/>
          </a:bodyPr>
          <a:lstStyle/>
          <a:p>
            <a:r>
              <a:rPr lang="en-US" dirty="0"/>
              <a:t>240 texts from </a:t>
            </a:r>
            <a:r>
              <a:rPr lang="en-US" dirty="0" err="1"/>
              <a:t>GiG</a:t>
            </a:r>
            <a:r>
              <a:rPr lang="en-US" dirty="0"/>
              <a:t> corpus (</a:t>
            </a:r>
            <a:r>
              <a:rPr lang="en-US" dirty="0" err="1"/>
              <a:t>Durrant</a:t>
            </a:r>
            <a:r>
              <a:rPr lang="en-US" dirty="0"/>
              <a:t> &amp; </a:t>
            </a:r>
            <a:r>
              <a:rPr lang="en-US" dirty="0" err="1"/>
              <a:t>Brenchley</a:t>
            </a:r>
            <a:r>
              <a:rPr lang="en-US" dirty="0"/>
              <a:t>, 2023)</a:t>
            </a:r>
          </a:p>
        </p:txBody>
      </p:sp>
    </p:spTree>
    <p:extLst>
      <p:ext uri="{BB962C8B-B14F-4D97-AF65-F5344CB8AC3E}">
        <p14:creationId xmlns:p14="http://schemas.microsoft.com/office/powerpoint/2010/main" val="273404116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FE91676A-780A-E6CC-7F97-885898C0FE7F}"/>
              </a:ext>
            </a:extLst>
          </p:cNvPr>
          <p:cNvSpPr>
            <a:spLocks noGrp="1"/>
          </p:cNvSpPr>
          <p:nvPr>
            <p:ph type="title"/>
          </p:nvPr>
        </p:nvSpPr>
        <p:spPr/>
        <p:txBody>
          <a:bodyPr/>
          <a:lstStyle/>
          <a:p>
            <a:r>
              <a:rPr lang="en-US" dirty="0"/>
              <a:t>more specifically…</a:t>
            </a:r>
          </a:p>
        </p:txBody>
      </p:sp>
      <p:sp>
        <p:nvSpPr>
          <p:cNvPr id="5" name="Text Placeholder 4">
            <a:extLst>
              <a:ext uri="{FF2B5EF4-FFF2-40B4-BE49-F238E27FC236}">
                <a16:creationId xmlns:a16="http://schemas.microsoft.com/office/drawing/2014/main" id="{70A24F19-9F02-9574-E680-953B97277C30}"/>
              </a:ext>
            </a:extLst>
          </p:cNvPr>
          <p:cNvSpPr>
            <a:spLocks noGrp="1"/>
          </p:cNvSpPr>
          <p:nvPr>
            <p:ph type="body" idx="1"/>
          </p:nvPr>
        </p:nvSpPr>
        <p:spPr/>
        <p:txBody>
          <a:bodyPr/>
          <a:lstStyle/>
          <a:p>
            <a:endParaRPr lang="en-US"/>
          </a:p>
        </p:txBody>
      </p:sp>
    </p:spTree>
    <p:extLst>
      <p:ext uri="{BB962C8B-B14F-4D97-AF65-F5344CB8AC3E}">
        <p14:creationId xmlns:p14="http://schemas.microsoft.com/office/powerpoint/2010/main" val="16569311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F25541-613F-9940-E0CC-D943A1EDE982}"/>
              </a:ext>
            </a:extLst>
          </p:cNvPr>
          <p:cNvSpPr>
            <a:spLocks noGrp="1"/>
          </p:cNvSpPr>
          <p:nvPr>
            <p:ph type="title"/>
          </p:nvPr>
        </p:nvSpPr>
        <p:spPr/>
        <p:txBody>
          <a:bodyPr/>
          <a:lstStyle/>
          <a:p>
            <a:r>
              <a:rPr lang="en-US" dirty="0"/>
              <a:t>Key sites of development:</a:t>
            </a:r>
            <a:br>
              <a:rPr lang="en-US" dirty="0"/>
            </a:br>
            <a:r>
              <a:rPr lang="en-US" dirty="0"/>
              <a:t>Frequency of prepositional phrases</a:t>
            </a:r>
          </a:p>
        </p:txBody>
      </p:sp>
      <p:graphicFrame>
        <p:nvGraphicFramePr>
          <p:cNvPr id="4" name="Table 3">
            <a:extLst>
              <a:ext uri="{FF2B5EF4-FFF2-40B4-BE49-F238E27FC236}">
                <a16:creationId xmlns:a16="http://schemas.microsoft.com/office/drawing/2014/main" id="{890A2ED5-EFC7-E150-957F-A84C5C19C684}"/>
              </a:ext>
            </a:extLst>
          </p:cNvPr>
          <p:cNvGraphicFramePr>
            <a:graphicFrameLocks noGrp="1"/>
          </p:cNvGraphicFramePr>
          <p:nvPr>
            <p:extLst>
              <p:ext uri="{D42A27DB-BD31-4B8C-83A1-F6EECF244321}">
                <p14:modId xmlns:p14="http://schemas.microsoft.com/office/powerpoint/2010/main" val="2603220267"/>
              </p:ext>
            </p:extLst>
          </p:nvPr>
        </p:nvGraphicFramePr>
        <p:xfrm>
          <a:off x="1276112" y="3228659"/>
          <a:ext cx="9639776" cy="1706880"/>
        </p:xfrm>
        <a:graphic>
          <a:graphicData uri="http://schemas.openxmlformats.org/drawingml/2006/table">
            <a:tbl>
              <a:tblPr bandRow="1">
                <a:tableStyleId>{5C22544A-7EE6-4342-B048-85BDC9FD1C3A}</a:tableStyleId>
              </a:tblPr>
              <a:tblGrid>
                <a:gridCol w="2583884">
                  <a:extLst>
                    <a:ext uri="{9D8B030D-6E8A-4147-A177-3AD203B41FA5}">
                      <a16:colId xmlns:a16="http://schemas.microsoft.com/office/drawing/2014/main" val="3045993606"/>
                    </a:ext>
                  </a:extLst>
                </a:gridCol>
                <a:gridCol w="7055892">
                  <a:extLst>
                    <a:ext uri="{9D8B030D-6E8A-4147-A177-3AD203B41FA5}">
                      <a16:colId xmlns:a16="http://schemas.microsoft.com/office/drawing/2014/main" val="304154979"/>
                    </a:ext>
                  </a:extLst>
                </a:gridCol>
              </a:tblGrid>
              <a:tr h="370840">
                <a:tc>
                  <a:txBody>
                    <a:bodyPr/>
                    <a:lstStyle/>
                    <a:p>
                      <a:r>
                        <a:rPr lang="en-US" sz="2200" dirty="0"/>
                        <a:t>the </a:t>
                      </a:r>
                      <a:r>
                        <a:rPr lang="en-US" sz="2200" u="sng" dirty="0"/>
                        <a:t>Assassination</a:t>
                      </a:r>
                    </a:p>
                  </a:txBody>
                  <a:tcPr/>
                </a:tc>
                <a:tc>
                  <a:txBody>
                    <a:bodyPr/>
                    <a:lstStyle/>
                    <a:p>
                      <a:r>
                        <a:rPr lang="en-US" sz="2200" b="1" dirty="0"/>
                        <a:t>of Franz Ferdinand</a:t>
                      </a:r>
                    </a:p>
                  </a:txBody>
                  <a:tcPr/>
                </a:tc>
                <a:extLst>
                  <a:ext uri="{0D108BD9-81ED-4DB2-BD59-A6C34878D82A}">
                    <a16:rowId xmlns:a16="http://schemas.microsoft.com/office/drawing/2014/main" val="3367540952"/>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200" dirty="0"/>
                        <a:t>a major </a:t>
                      </a:r>
                      <a:r>
                        <a:rPr lang="en-US" sz="2200" u="sng" dirty="0"/>
                        <a:t>catalyst</a:t>
                      </a:r>
                    </a:p>
                  </a:txBody>
                  <a:tcPr/>
                </a:tc>
                <a:tc>
                  <a:txBody>
                    <a:bodyPr/>
                    <a:lstStyle/>
                    <a:p>
                      <a:r>
                        <a:rPr lang="en-US" sz="2200" b="1" dirty="0"/>
                        <a:t>for the First World War</a:t>
                      </a:r>
                    </a:p>
                  </a:txBody>
                  <a:tcPr/>
                </a:tc>
                <a:extLst>
                  <a:ext uri="{0D108BD9-81ED-4DB2-BD59-A6C34878D82A}">
                    <a16:rowId xmlns:a16="http://schemas.microsoft.com/office/drawing/2014/main" val="1206086590"/>
                  </a:ext>
                </a:extLst>
              </a:tr>
              <a:tr h="370840">
                <a:tc>
                  <a:txBody>
                    <a:bodyPr/>
                    <a:lstStyle/>
                    <a:p>
                      <a:r>
                        <a:rPr lang="en-US" sz="2200" dirty="0"/>
                        <a:t>the </a:t>
                      </a:r>
                      <a:r>
                        <a:rPr lang="en-US" sz="2200" u="sng" dirty="0"/>
                        <a:t>leader</a:t>
                      </a:r>
                    </a:p>
                  </a:txBody>
                  <a:tcPr/>
                </a:tc>
                <a:tc>
                  <a:txBody>
                    <a:bodyPr/>
                    <a:lstStyle/>
                    <a:p>
                      <a:r>
                        <a:rPr lang="en-US" sz="2200" b="1" dirty="0"/>
                        <a:t>of the group</a:t>
                      </a:r>
                    </a:p>
                  </a:txBody>
                  <a:tcPr/>
                </a:tc>
                <a:extLst>
                  <a:ext uri="{0D108BD9-81ED-4DB2-BD59-A6C34878D82A}">
                    <a16:rowId xmlns:a16="http://schemas.microsoft.com/office/drawing/2014/main" val="3959525136"/>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200" dirty="0"/>
                        <a:t>the only cause</a:t>
                      </a:r>
                    </a:p>
                  </a:txBody>
                  <a:tcPr/>
                </a:tc>
                <a:tc>
                  <a:txBody>
                    <a:bodyPr/>
                    <a:lstStyle/>
                    <a:p>
                      <a:r>
                        <a:rPr lang="en-US" sz="2200" b="1" dirty="0"/>
                        <a:t>of WW1</a:t>
                      </a:r>
                    </a:p>
                  </a:txBody>
                  <a:tcPr/>
                </a:tc>
                <a:extLst>
                  <a:ext uri="{0D108BD9-81ED-4DB2-BD59-A6C34878D82A}">
                    <a16:rowId xmlns:a16="http://schemas.microsoft.com/office/drawing/2014/main" val="2879756316"/>
                  </a:ext>
                </a:extLst>
              </a:tr>
            </a:tbl>
          </a:graphicData>
        </a:graphic>
      </p:graphicFrame>
    </p:spTree>
    <p:extLst>
      <p:ext uri="{BB962C8B-B14F-4D97-AF65-F5344CB8AC3E}">
        <p14:creationId xmlns:p14="http://schemas.microsoft.com/office/powerpoint/2010/main" val="219813916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895D12-2A9D-8884-CEE5-C333EC0788E8}"/>
              </a:ext>
            </a:extLst>
          </p:cNvPr>
          <p:cNvSpPr>
            <a:spLocks noGrp="1"/>
          </p:cNvSpPr>
          <p:nvPr>
            <p:ph type="title"/>
          </p:nvPr>
        </p:nvSpPr>
        <p:spPr/>
        <p:txBody>
          <a:bodyPr/>
          <a:lstStyle/>
          <a:p>
            <a:r>
              <a:rPr lang="en-US" dirty="0"/>
              <a:t>Key sites of development:</a:t>
            </a:r>
            <a:br>
              <a:rPr lang="en-US" dirty="0"/>
            </a:br>
            <a:r>
              <a:rPr lang="en-US" dirty="0"/>
              <a:t>Frequency of prepositional phrases</a:t>
            </a:r>
          </a:p>
        </p:txBody>
      </p:sp>
      <p:pic>
        <p:nvPicPr>
          <p:cNvPr id="7" name="Content Placeholder 6">
            <a:extLst>
              <a:ext uri="{FF2B5EF4-FFF2-40B4-BE49-F238E27FC236}">
                <a16:creationId xmlns:a16="http://schemas.microsoft.com/office/drawing/2014/main" id="{83B61358-4496-514B-05E1-17F64490520F}"/>
              </a:ext>
            </a:extLst>
          </p:cNvPr>
          <p:cNvPicPr>
            <a:picLocks noGrp="1" noChangeAspect="1"/>
          </p:cNvPicPr>
          <p:nvPr>
            <p:ph idx="1"/>
          </p:nvPr>
        </p:nvPicPr>
        <p:blipFill>
          <a:blip r:embed="rId2"/>
          <a:stretch>
            <a:fillRect/>
          </a:stretch>
        </p:blipFill>
        <p:spPr>
          <a:xfrm>
            <a:off x="8613058" y="3258278"/>
            <a:ext cx="1606345" cy="1027929"/>
          </a:xfrm>
        </p:spPr>
      </p:pic>
      <p:pic>
        <p:nvPicPr>
          <p:cNvPr id="4" name="Picture 3">
            <a:extLst>
              <a:ext uri="{FF2B5EF4-FFF2-40B4-BE49-F238E27FC236}">
                <a16:creationId xmlns:a16="http://schemas.microsoft.com/office/drawing/2014/main" id="{AE05073A-F215-1E75-7BAB-E76C444C301A}"/>
              </a:ext>
            </a:extLst>
          </p:cNvPr>
          <p:cNvPicPr>
            <a:picLocks noChangeAspect="1"/>
          </p:cNvPicPr>
          <p:nvPr/>
        </p:nvPicPr>
        <p:blipFill>
          <a:blip r:embed="rId3"/>
          <a:stretch>
            <a:fillRect/>
          </a:stretch>
        </p:blipFill>
        <p:spPr>
          <a:xfrm>
            <a:off x="1014839" y="1959239"/>
            <a:ext cx="7229509" cy="4217723"/>
          </a:xfrm>
          <a:prstGeom prst="rect">
            <a:avLst/>
          </a:prstGeom>
        </p:spPr>
      </p:pic>
      <p:sp>
        <p:nvSpPr>
          <p:cNvPr id="5" name="TextBox 4">
            <a:extLst>
              <a:ext uri="{FF2B5EF4-FFF2-40B4-BE49-F238E27FC236}">
                <a16:creationId xmlns:a16="http://schemas.microsoft.com/office/drawing/2014/main" id="{24C457DA-10F4-019B-2D31-24BC34153A41}"/>
              </a:ext>
            </a:extLst>
          </p:cNvPr>
          <p:cNvSpPr txBox="1"/>
          <p:nvPr/>
        </p:nvSpPr>
        <p:spPr>
          <a:xfrm>
            <a:off x="8726129" y="5853797"/>
            <a:ext cx="3465871" cy="646331"/>
          </a:xfrm>
          <a:prstGeom prst="rect">
            <a:avLst/>
          </a:prstGeom>
          <a:noFill/>
        </p:spPr>
        <p:txBody>
          <a:bodyPr wrap="square" rtlCol="0">
            <a:spAutoFit/>
          </a:bodyPr>
          <a:lstStyle/>
          <a:p>
            <a:r>
              <a:rPr lang="en-US" dirty="0"/>
              <a:t>240 texts from </a:t>
            </a:r>
            <a:r>
              <a:rPr lang="en-US" dirty="0" err="1"/>
              <a:t>GiG</a:t>
            </a:r>
            <a:r>
              <a:rPr lang="en-US" dirty="0"/>
              <a:t> corpus (</a:t>
            </a:r>
            <a:r>
              <a:rPr lang="en-US" dirty="0" err="1"/>
              <a:t>Durrant</a:t>
            </a:r>
            <a:r>
              <a:rPr lang="en-US" dirty="0"/>
              <a:t> &amp; </a:t>
            </a:r>
            <a:r>
              <a:rPr lang="en-US" dirty="0" err="1"/>
              <a:t>Brenchley</a:t>
            </a:r>
            <a:r>
              <a:rPr lang="en-US" dirty="0"/>
              <a:t>, 2023)</a:t>
            </a:r>
          </a:p>
        </p:txBody>
      </p:sp>
    </p:spTree>
    <p:extLst>
      <p:ext uri="{BB962C8B-B14F-4D97-AF65-F5344CB8AC3E}">
        <p14:creationId xmlns:p14="http://schemas.microsoft.com/office/powerpoint/2010/main" val="262327923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A74E5B-3C6D-DABF-E484-04E074A573F7}"/>
              </a:ext>
            </a:extLst>
          </p:cNvPr>
          <p:cNvSpPr>
            <a:spLocks noGrp="1"/>
          </p:cNvSpPr>
          <p:nvPr>
            <p:ph type="title"/>
          </p:nvPr>
        </p:nvSpPr>
        <p:spPr/>
        <p:txBody>
          <a:bodyPr/>
          <a:lstStyle/>
          <a:p>
            <a:r>
              <a:rPr lang="en-US" dirty="0"/>
              <a:t>Key sites of development:</a:t>
            </a:r>
            <a:br>
              <a:rPr lang="en-US" dirty="0"/>
            </a:br>
            <a:r>
              <a:rPr lang="en-US" dirty="0"/>
              <a:t>Length of relative clauses</a:t>
            </a:r>
          </a:p>
        </p:txBody>
      </p:sp>
      <p:graphicFrame>
        <p:nvGraphicFramePr>
          <p:cNvPr id="4" name="Content Placeholder 3">
            <a:extLst>
              <a:ext uri="{FF2B5EF4-FFF2-40B4-BE49-F238E27FC236}">
                <a16:creationId xmlns:a16="http://schemas.microsoft.com/office/drawing/2014/main" id="{E4609C17-57C4-3B05-844E-28F71EB481BB}"/>
              </a:ext>
            </a:extLst>
          </p:cNvPr>
          <p:cNvGraphicFramePr>
            <a:graphicFrameLocks noGrp="1"/>
          </p:cNvGraphicFramePr>
          <p:nvPr>
            <p:ph idx="1"/>
            <p:extLst>
              <p:ext uri="{D42A27DB-BD31-4B8C-83A1-F6EECF244321}">
                <p14:modId xmlns:p14="http://schemas.microsoft.com/office/powerpoint/2010/main" val="3171001328"/>
              </p:ext>
            </p:extLst>
          </p:nvPr>
        </p:nvGraphicFramePr>
        <p:xfrm>
          <a:off x="384412" y="3001219"/>
          <a:ext cx="11423176" cy="792480"/>
        </p:xfrm>
        <a:graphic>
          <a:graphicData uri="http://schemas.openxmlformats.org/drawingml/2006/table">
            <a:tbl>
              <a:tblPr bandRow="1">
                <a:tableStyleId>{5C22544A-7EE6-4342-B048-85BDC9FD1C3A}</a:tableStyleId>
              </a:tblPr>
              <a:tblGrid>
                <a:gridCol w="2336278">
                  <a:extLst>
                    <a:ext uri="{9D8B030D-6E8A-4147-A177-3AD203B41FA5}">
                      <a16:colId xmlns:a16="http://schemas.microsoft.com/office/drawing/2014/main" val="3007256216"/>
                    </a:ext>
                  </a:extLst>
                </a:gridCol>
                <a:gridCol w="4907295">
                  <a:extLst>
                    <a:ext uri="{9D8B030D-6E8A-4147-A177-3AD203B41FA5}">
                      <a16:colId xmlns:a16="http://schemas.microsoft.com/office/drawing/2014/main" val="2733290802"/>
                    </a:ext>
                  </a:extLst>
                </a:gridCol>
                <a:gridCol w="4179603">
                  <a:extLst>
                    <a:ext uri="{9D8B030D-6E8A-4147-A177-3AD203B41FA5}">
                      <a16:colId xmlns:a16="http://schemas.microsoft.com/office/drawing/2014/main" val="208774106"/>
                    </a:ext>
                  </a:extLst>
                </a:gridCol>
              </a:tblGrid>
              <a:tr h="370840">
                <a:tc>
                  <a:txBody>
                    <a:bodyPr/>
                    <a:lstStyle/>
                    <a:p>
                      <a:r>
                        <a:rPr lang="en-US" sz="2000" dirty="0">
                          <a:solidFill>
                            <a:schemeClr val="tx1"/>
                          </a:solidFill>
                        </a:rPr>
                        <a:t>a planned event</a:t>
                      </a:r>
                    </a:p>
                  </a:txBody>
                  <a:tcPr/>
                </a:tc>
                <a:tc>
                  <a:txBody>
                    <a:bodyPr/>
                    <a:lstStyle/>
                    <a:p>
                      <a:r>
                        <a:rPr lang="en-US" sz="2000" b="1" dirty="0">
                          <a:solidFill>
                            <a:schemeClr val="tx1"/>
                          </a:solidFill>
                        </a:rPr>
                        <a:t>executed by the Black Hand Gang</a:t>
                      </a:r>
                    </a:p>
                  </a:txBody>
                  <a:tcPr/>
                </a:tc>
                <a:tc>
                  <a:txBody>
                    <a:bodyPr/>
                    <a:lstStyle/>
                    <a:p>
                      <a:endParaRPr lang="en-US" sz="2000" b="1" dirty="0">
                        <a:solidFill>
                          <a:schemeClr val="tx1"/>
                        </a:solidFill>
                      </a:endParaRPr>
                    </a:p>
                  </a:txBody>
                  <a:tcPr/>
                </a:tc>
                <a:extLst>
                  <a:ext uri="{0D108BD9-81ED-4DB2-BD59-A6C34878D82A}">
                    <a16:rowId xmlns:a16="http://schemas.microsoft.com/office/drawing/2014/main" val="3655016028"/>
                  </a:ext>
                </a:extLst>
              </a:tr>
              <a:tr h="370840">
                <a:tc>
                  <a:txBody>
                    <a:bodyPr/>
                    <a:lstStyle/>
                    <a:p>
                      <a:endParaRPr lang="en-US" sz="2000" dirty="0">
                        <a:solidFill>
                          <a:schemeClr val="tx1"/>
                        </a:solidFill>
                      </a:endParaRPr>
                    </a:p>
                  </a:txBody>
                  <a:tcPr/>
                </a:tc>
                <a:tc>
                  <a:txBody>
                    <a:bodyPr/>
                    <a:lstStyle/>
                    <a:p>
                      <a:endParaRPr lang="en-US" sz="2000" b="1" dirty="0">
                        <a:solidFill>
                          <a:schemeClr val="tx1"/>
                        </a:solidFill>
                      </a:endParaRPr>
                    </a:p>
                  </a:txBody>
                  <a:tcPr/>
                </a:tc>
                <a:tc>
                  <a:txBody>
                    <a:bodyPr/>
                    <a:lstStyle/>
                    <a:p>
                      <a:r>
                        <a:rPr lang="en-US" sz="2000" b="1" dirty="0">
                          <a:solidFill>
                            <a:schemeClr val="tx1"/>
                          </a:solidFill>
                        </a:rPr>
                        <a:t>which consisted of 7 conspirators</a:t>
                      </a:r>
                    </a:p>
                  </a:txBody>
                  <a:tcPr/>
                </a:tc>
                <a:extLst>
                  <a:ext uri="{0D108BD9-81ED-4DB2-BD59-A6C34878D82A}">
                    <a16:rowId xmlns:a16="http://schemas.microsoft.com/office/drawing/2014/main" val="3207403980"/>
                  </a:ext>
                </a:extLst>
              </a:tr>
            </a:tbl>
          </a:graphicData>
        </a:graphic>
      </p:graphicFrame>
    </p:spTree>
    <p:extLst>
      <p:ext uri="{BB962C8B-B14F-4D97-AF65-F5344CB8AC3E}">
        <p14:creationId xmlns:p14="http://schemas.microsoft.com/office/powerpoint/2010/main" val="64098373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1EC700-A03A-FF17-8020-4CBFE0D18490}"/>
              </a:ext>
            </a:extLst>
          </p:cNvPr>
          <p:cNvSpPr>
            <a:spLocks noGrp="1"/>
          </p:cNvSpPr>
          <p:nvPr>
            <p:ph type="title"/>
          </p:nvPr>
        </p:nvSpPr>
        <p:spPr/>
        <p:txBody>
          <a:bodyPr/>
          <a:lstStyle/>
          <a:p>
            <a:r>
              <a:rPr lang="en-US" dirty="0"/>
              <a:t>Key sites of development:</a:t>
            </a:r>
            <a:br>
              <a:rPr lang="en-US" dirty="0"/>
            </a:br>
            <a:r>
              <a:rPr lang="en-US" dirty="0"/>
              <a:t>Length of relative clauses</a:t>
            </a:r>
          </a:p>
        </p:txBody>
      </p:sp>
      <p:pic>
        <p:nvPicPr>
          <p:cNvPr id="5" name="Content Placeholder 4">
            <a:extLst>
              <a:ext uri="{FF2B5EF4-FFF2-40B4-BE49-F238E27FC236}">
                <a16:creationId xmlns:a16="http://schemas.microsoft.com/office/drawing/2014/main" id="{00009FFF-B6CC-F77E-31DA-254165395B6C}"/>
              </a:ext>
            </a:extLst>
          </p:cNvPr>
          <p:cNvPicPr>
            <a:picLocks noGrp="1" noChangeAspect="1"/>
          </p:cNvPicPr>
          <p:nvPr>
            <p:ph idx="1"/>
          </p:nvPr>
        </p:nvPicPr>
        <p:blipFill>
          <a:blip r:embed="rId2"/>
          <a:stretch>
            <a:fillRect/>
          </a:stretch>
        </p:blipFill>
        <p:spPr>
          <a:xfrm>
            <a:off x="464191" y="1690688"/>
            <a:ext cx="7458534" cy="4351338"/>
          </a:xfrm>
        </p:spPr>
      </p:pic>
      <p:pic>
        <p:nvPicPr>
          <p:cNvPr id="6" name="Content Placeholder 6">
            <a:extLst>
              <a:ext uri="{FF2B5EF4-FFF2-40B4-BE49-F238E27FC236}">
                <a16:creationId xmlns:a16="http://schemas.microsoft.com/office/drawing/2014/main" id="{DDB088EF-B1FE-DF4D-8CB6-87A51F43EF91}"/>
              </a:ext>
            </a:extLst>
          </p:cNvPr>
          <p:cNvPicPr>
            <a:picLocks noChangeAspect="1"/>
          </p:cNvPicPr>
          <p:nvPr/>
        </p:nvPicPr>
        <p:blipFill>
          <a:blip r:embed="rId3"/>
          <a:stretch>
            <a:fillRect/>
          </a:stretch>
        </p:blipFill>
        <p:spPr>
          <a:xfrm>
            <a:off x="8613058" y="3258278"/>
            <a:ext cx="1606345" cy="1027929"/>
          </a:xfrm>
          <a:prstGeom prst="rect">
            <a:avLst/>
          </a:prstGeom>
        </p:spPr>
      </p:pic>
      <p:sp>
        <p:nvSpPr>
          <p:cNvPr id="7" name="TextBox 6">
            <a:extLst>
              <a:ext uri="{FF2B5EF4-FFF2-40B4-BE49-F238E27FC236}">
                <a16:creationId xmlns:a16="http://schemas.microsoft.com/office/drawing/2014/main" id="{48FE5E31-E16F-F4BC-145F-4B67B4978E72}"/>
              </a:ext>
            </a:extLst>
          </p:cNvPr>
          <p:cNvSpPr txBox="1"/>
          <p:nvPr/>
        </p:nvSpPr>
        <p:spPr>
          <a:xfrm>
            <a:off x="8726129" y="5853797"/>
            <a:ext cx="3465871" cy="646331"/>
          </a:xfrm>
          <a:prstGeom prst="rect">
            <a:avLst/>
          </a:prstGeom>
          <a:noFill/>
        </p:spPr>
        <p:txBody>
          <a:bodyPr wrap="square" rtlCol="0">
            <a:spAutoFit/>
          </a:bodyPr>
          <a:lstStyle/>
          <a:p>
            <a:r>
              <a:rPr lang="en-US" dirty="0"/>
              <a:t>240 texts from </a:t>
            </a:r>
            <a:r>
              <a:rPr lang="en-US" dirty="0" err="1"/>
              <a:t>GiG</a:t>
            </a:r>
            <a:r>
              <a:rPr lang="en-US" dirty="0"/>
              <a:t> corpus (</a:t>
            </a:r>
            <a:r>
              <a:rPr lang="en-US" dirty="0" err="1"/>
              <a:t>Durrant</a:t>
            </a:r>
            <a:r>
              <a:rPr lang="en-US" dirty="0"/>
              <a:t> &amp; </a:t>
            </a:r>
            <a:r>
              <a:rPr lang="en-US" dirty="0" err="1"/>
              <a:t>Brenchley</a:t>
            </a:r>
            <a:r>
              <a:rPr lang="en-US" dirty="0"/>
              <a:t>, 2023)</a:t>
            </a:r>
          </a:p>
        </p:txBody>
      </p:sp>
    </p:spTree>
    <p:extLst>
      <p:ext uri="{BB962C8B-B14F-4D97-AF65-F5344CB8AC3E}">
        <p14:creationId xmlns:p14="http://schemas.microsoft.com/office/powerpoint/2010/main" val="322753701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6C4028FD-8BAA-4A19-BFDE-594D991B755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ADF2A154-FF70-1D88-E813-F3FD6B961B22}"/>
              </a:ext>
            </a:extLst>
          </p:cNvPr>
          <p:cNvSpPr>
            <a:spLocks noGrp="1"/>
          </p:cNvSpPr>
          <p:nvPr>
            <p:ph type="title"/>
          </p:nvPr>
        </p:nvSpPr>
        <p:spPr>
          <a:xfrm>
            <a:off x="838200" y="556995"/>
            <a:ext cx="10515600" cy="1133693"/>
          </a:xfrm>
        </p:spPr>
        <p:txBody>
          <a:bodyPr>
            <a:normAutofit/>
          </a:bodyPr>
          <a:lstStyle/>
          <a:p>
            <a:r>
              <a:rPr lang="en-US" sz="5200"/>
              <a:t>It’s not over by Year 11</a:t>
            </a:r>
          </a:p>
        </p:txBody>
      </p:sp>
      <p:graphicFrame>
        <p:nvGraphicFramePr>
          <p:cNvPr id="5" name="Chart 4">
            <a:extLst>
              <a:ext uri="{FF2B5EF4-FFF2-40B4-BE49-F238E27FC236}">
                <a16:creationId xmlns:a16="http://schemas.microsoft.com/office/drawing/2014/main" id="{B7DEAB6B-F472-A732-A114-EA0B2AB5B4AD}"/>
              </a:ext>
            </a:extLst>
          </p:cNvPr>
          <p:cNvGraphicFramePr>
            <a:graphicFrameLocks/>
          </p:cNvGraphicFramePr>
          <p:nvPr>
            <p:extLst>
              <p:ext uri="{D42A27DB-BD31-4B8C-83A1-F6EECF244321}">
                <p14:modId xmlns:p14="http://schemas.microsoft.com/office/powerpoint/2010/main" val="398727954"/>
              </p:ext>
            </p:extLst>
          </p:nvPr>
        </p:nvGraphicFramePr>
        <p:xfrm>
          <a:off x="1528144" y="1690688"/>
          <a:ext cx="9135711" cy="4768056"/>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340287899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E1E9A2-5A13-3E4C-052D-D2ED6A6E74D0}"/>
              </a:ext>
            </a:extLst>
          </p:cNvPr>
          <p:cNvSpPr>
            <a:spLocks noGrp="1"/>
          </p:cNvSpPr>
          <p:nvPr>
            <p:ph type="title"/>
          </p:nvPr>
        </p:nvSpPr>
        <p:spPr/>
        <p:txBody>
          <a:bodyPr/>
          <a:lstStyle/>
          <a:p>
            <a:r>
              <a:rPr lang="en-US" dirty="0"/>
              <a:t>A ‘universal’ pattern of development</a:t>
            </a:r>
          </a:p>
        </p:txBody>
      </p:sp>
      <p:sp>
        <p:nvSpPr>
          <p:cNvPr id="3" name="Content Placeholder 2">
            <a:extLst>
              <a:ext uri="{FF2B5EF4-FFF2-40B4-BE49-F238E27FC236}">
                <a16:creationId xmlns:a16="http://schemas.microsoft.com/office/drawing/2014/main" id="{B1469F98-42B9-D1D6-1A9F-9FE2264F4FE8}"/>
              </a:ext>
            </a:extLst>
          </p:cNvPr>
          <p:cNvSpPr>
            <a:spLocks noGrp="1"/>
          </p:cNvSpPr>
          <p:nvPr>
            <p:ph idx="1"/>
          </p:nvPr>
        </p:nvSpPr>
        <p:spPr/>
        <p:txBody>
          <a:bodyPr>
            <a:normAutofit/>
          </a:bodyPr>
          <a:lstStyle/>
          <a:p>
            <a:pPr marL="0" indent="0">
              <a:buNone/>
            </a:pPr>
            <a:endParaRPr lang="en-US" dirty="0"/>
          </a:p>
          <a:p>
            <a:endParaRPr lang="en-US" dirty="0"/>
          </a:p>
          <a:p>
            <a:r>
              <a:rPr lang="en-US" dirty="0"/>
              <a:t>Across multiple studies in multiple contexts…</a:t>
            </a:r>
          </a:p>
          <a:p>
            <a:r>
              <a:rPr lang="en-US" dirty="0"/>
              <a:t>noun phrase complexity increases as writers progress</a:t>
            </a:r>
          </a:p>
          <a:p>
            <a:r>
              <a:rPr lang="en-US" dirty="0"/>
              <a:t>from KS1 to university and beyond.</a:t>
            </a:r>
          </a:p>
          <a:p>
            <a:r>
              <a:rPr lang="en-US" dirty="0"/>
              <a:t>In particular, there are increases in the frequency of prepositional phrases, the length of relative clauses, and noun premodifiers.</a:t>
            </a:r>
          </a:p>
        </p:txBody>
      </p:sp>
      <p:sp>
        <p:nvSpPr>
          <p:cNvPr id="4" name="TextBox 3">
            <a:extLst>
              <a:ext uri="{FF2B5EF4-FFF2-40B4-BE49-F238E27FC236}">
                <a16:creationId xmlns:a16="http://schemas.microsoft.com/office/drawing/2014/main" id="{67873A70-81FC-2B7F-EFAE-2F633AF960CD}"/>
              </a:ext>
            </a:extLst>
          </p:cNvPr>
          <p:cNvSpPr txBox="1"/>
          <p:nvPr/>
        </p:nvSpPr>
        <p:spPr>
          <a:xfrm>
            <a:off x="9398833" y="6176963"/>
            <a:ext cx="2533337" cy="369332"/>
          </a:xfrm>
          <a:prstGeom prst="rect">
            <a:avLst/>
          </a:prstGeom>
          <a:noFill/>
        </p:spPr>
        <p:txBody>
          <a:bodyPr wrap="square" rtlCol="0">
            <a:spAutoFit/>
          </a:bodyPr>
          <a:lstStyle/>
          <a:p>
            <a:pPr algn="ctr"/>
            <a:r>
              <a:rPr lang="en-US" dirty="0"/>
              <a:t>Durrant et al. 2021</a:t>
            </a:r>
          </a:p>
        </p:txBody>
      </p:sp>
    </p:spTree>
    <p:extLst>
      <p:ext uri="{BB962C8B-B14F-4D97-AF65-F5344CB8AC3E}">
        <p14:creationId xmlns:p14="http://schemas.microsoft.com/office/powerpoint/2010/main" val="343759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D7C797-291B-B4C0-E0DD-8A7652F0EBD4}"/>
              </a:ext>
            </a:extLst>
          </p:cNvPr>
          <p:cNvSpPr>
            <a:spLocks noGrp="1"/>
          </p:cNvSpPr>
          <p:nvPr>
            <p:ph type="title"/>
          </p:nvPr>
        </p:nvSpPr>
        <p:spPr/>
        <p:txBody>
          <a:bodyPr/>
          <a:lstStyle/>
          <a:p>
            <a:r>
              <a:rPr lang="en-US" dirty="0"/>
              <a:t>So…</a:t>
            </a:r>
          </a:p>
        </p:txBody>
      </p:sp>
      <p:sp>
        <p:nvSpPr>
          <p:cNvPr id="3" name="Content Placeholder 2">
            <a:extLst>
              <a:ext uri="{FF2B5EF4-FFF2-40B4-BE49-F238E27FC236}">
                <a16:creationId xmlns:a16="http://schemas.microsoft.com/office/drawing/2014/main" id="{287F34BB-C56D-CD57-B2EA-84CBFA3D8522}"/>
              </a:ext>
            </a:extLst>
          </p:cNvPr>
          <p:cNvSpPr>
            <a:spLocks noGrp="1"/>
          </p:cNvSpPr>
          <p:nvPr>
            <p:ph idx="1"/>
          </p:nvPr>
        </p:nvSpPr>
        <p:spPr/>
        <p:txBody>
          <a:bodyPr>
            <a:normAutofit/>
          </a:bodyPr>
          <a:lstStyle/>
          <a:p>
            <a:r>
              <a:rPr lang="en-US" dirty="0"/>
              <a:t>noun phrase complexity is a key element of mature academic language</a:t>
            </a:r>
          </a:p>
          <a:p>
            <a:r>
              <a:rPr lang="en-US" dirty="0"/>
              <a:t>which students need to use to meet academic expectations;</a:t>
            </a:r>
          </a:p>
          <a:p>
            <a:r>
              <a:rPr lang="en-US" dirty="0"/>
              <a:t>NP length can be used to index writing development;</a:t>
            </a:r>
          </a:p>
          <a:p>
            <a:r>
              <a:rPr lang="en-US" dirty="0"/>
              <a:t>development in NP complexity starts from KS1;</a:t>
            </a:r>
          </a:p>
          <a:p>
            <a:r>
              <a:rPr lang="en-US" dirty="0"/>
              <a:t>during school, number of prepositional phrases and length of relative clauses are particularly important sites of development;</a:t>
            </a:r>
          </a:p>
          <a:p>
            <a:r>
              <a:rPr lang="en-US" dirty="0"/>
              <a:t>key sites for development after Y11 are likely to be noun premodifiers and prepositional phrases.</a:t>
            </a:r>
          </a:p>
        </p:txBody>
      </p:sp>
      <p:sp>
        <p:nvSpPr>
          <p:cNvPr id="4" name="TextBox 3">
            <a:extLst>
              <a:ext uri="{FF2B5EF4-FFF2-40B4-BE49-F238E27FC236}">
                <a16:creationId xmlns:a16="http://schemas.microsoft.com/office/drawing/2014/main" id="{29757804-C580-5BEB-5F65-60ACA1292FAC}"/>
              </a:ext>
            </a:extLst>
          </p:cNvPr>
          <p:cNvSpPr txBox="1"/>
          <p:nvPr/>
        </p:nvSpPr>
        <p:spPr>
          <a:xfrm>
            <a:off x="9398833" y="6176963"/>
            <a:ext cx="2533337" cy="369332"/>
          </a:xfrm>
          <a:prstGeom prst="rect">
            <a:avLst/>
          </a:prstGeom>
          <a:noFill/>
        </p:spPr>
        <p:txBody>
          <a:bodyPr wrap="square" rtlCol="0">
            <a:spAutoFit/>
          </a:bodyPr>
          <a:lstStyle/>
          <a:p>
            <a:pPr algn="ctr"/>
            <a:r>
              <a:rPr lang="en-US" dirty="0"/>
              <a:t>Durrant et al. 2021</a:t>
            </a:r>
          </a:p>
        </p:txBody>
      </p:sp>
    </p:spTree>
    <p:extLst>
      <p:ext uri="{BB962C8B-B14F-4D97-AF65-F5344CB8AC3E}">
        <p14:creationId xmlns:p14="http://schemas.microsoft.com/office/powerpoint/2010/main" val="12467663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3900D948-FAC6-3049-CAB0-AFBE705854E7}"/>
              </a:ext>
            </a:extLst>
          </p:cNvPr>
          <p:cNvSpPr>
            <a:spLocks noGrp="1"/>
          </p:cNvSpPr>
          <p:nvPr>
            <p:ph type="title"/>
          </p:nvPr>
        </p:nvSpPr>
        <p:spPr/>
        <p:txBody>
          <a:bodyPr/>
          <a:lstStyle/>
          <a:p>
            <a:r>
              <a:rPr lang="en-US" dirty="0"/>
              <a:t>The future:</a:t>
            </a:r>
            <a:br>
              <a:rPr lang="en-US" dirty="0"/>
            </a:br>
            <a:r>
              <a:rPr lang="en-US" dirty="0"/>
              <a:t>Understanding text type variation</a:t>
            </a:r>
          </a:p>
        </p:txBody>
      </p:sp>
      <p:sp>
        <p:nvSpPr>
          <p:cNvPr id="5" name="Text Placeholder 4">
            <a:extLst>
              <a:ext uri="{FF2B5EF4-FFF2-40B4-BE49-F238E27FC236}">
                <a16:creationId xmlns:a16="http://schemas.microsoft.com/office/drawing/2014/main" id="{F4F85450-C2DB-39E5-853B-DFE6110A001F}"/>
              </a:ext>
            </a:extLst>
          </p:cNvPr>
          <p:cNvSpPr>
            <a:spLocks noGrp="1"/>
          </p:cNvSpPr>
          <p:nvPr>
            <p:ph type="body" idx="1"/>
          </p:nvPr>
        </p:nvSpPr>
        <p:spPr/>
        <p:txBody>
          <a:bodyPr/>
          <a:lstStyle/>
          <a:p>
            <a:endParaRPr lang="en-US"/>
          </a:p>
        </p:txBody>
      </p:sp>
    </p:spTree>
    <p:extLst>
      <p:ext uri="{BB962C8B-B14F-4D97-AF65-F5344CB8AC3E}">
        <p14:creationId xmlns:p14="http://schemas.microsoft.com/office/powerpoint/2010/main" val="250113256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D009D6D5-DAC2-4A8B-A17A-E206B9012D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3258B759-D74D-6359-89BC-C5FEBF6C3D59}"/>
              </a:ext>
            </a:extLst>
          </p:cNvPr>
          <p:cNvSpPr>
            <a:spLocks noGrp="1"/>
          </p:cNvSpPr>
          <p:nvPr>
            <p:ph idx="1"/>
          </p:nvPr>
        </p:nvSpPr>
        <p:spPr>
          <a:xfrm>
            <a:off x="423746" y="579863"/>
            <a:ext cx="5672254" cy="5597100"/>
          </a:xfrm>
        </p:spPr>
        <p:txBody>
          <a:bodyPr>
            <a:normAutofit/>
          </a:bodyPr>
          <a:lstStyle/>
          <a:p>
            <a:pPr marL="0" indent="0">
              <a:buNone/>
            </a:pPr>
            <a:endParaRPr lang="en-US" sz="1900" dirty="0"/>
          </a:p>
          <a:p>
            <a:pPr marL="0" indent="0">
              <a:buNone/>
            </a:pPr>
            <a:r>
              <a:rPr lang="en-US" sz="2400" dirty="0"/>
              <a:t>It all </a:t>
            </a:r>
            <a:r>
              <a:rPr lang="en-US" sz="2400" dirty="0" err="1"/>
              <a:t>becan</a:t>
            </a:r>
            <a:r>
              <a:rPr lang="en-US" sz="2400" dirty="0"/>
              <a:t> in the </a:t>
            </a:r>
            <a:r>
              <a:rPr lang="en-US" sz="2400" dirty="0" err="1"/>
              <a:t>crepy</a:t>
            </a:r>
            <a:r>
              <a:rPr lang="en-US" sz="2400" dirty="0"/>
              <a:t> scary castle with </a:t>
            </a:r>
            <a:r>
              <a:rPr lang="en-US" sz="2400" dirty="0" err="1"/>
              <a:t>sombys</a:t>
            </a:r>
            <a:r>
              <a:rPr lang="en-US" sz="2400" dirty="0"/>
              <a:t> in it and bats </a:t>
            </a:r>
            <a:r>
              <a:rPr lang="en-US" sz="2400" dirty="0" err="1"/>
              <a:t>init</a:t>
            </a:r>
            <a:r>
              <a:rPr lang="en-US" sz="2400" dirty="0"/>
              <a:t> and you </a:t>
            </a:r>
            <a:r>
              <a:rPr lang="en-US" sz="2400" dirty="0" err="1"/>
              <a:t>coud</a:t>
            </a:r>
            <a:r>
              <a:rPr lang="en-US" sz="2400" dirty="0"/>
              <a:t> her </a:t>
            </a:r>
            <a:r>
              <a:rPr lang="en-US" sz="2400" dirty="0" err="1"/>
              <a:t>sombys</a:t>
            </a:r>
            <a:r>
              <a:rPr lang="en-US" sz="2400" dirty="0"/>
              <a:t> </a:t>
            </a:r>
            <a:r>
              <a:rPr lang="en-US" sz="2400" dirty="0" err="1"/>
              <a:t>breving</a:t>
            </a:r>
            <a:r>
              <a:rPr lang="en-US" sz="2400" dirty="0"/>
              <a:t> </a:t>
            </a:r>
            <a:r>
              <a:rPr lang="en-US" sz="2400" dirty="0" err="1"/>
              <a:t>deply</a:t>
            </a:r>
            <a:r>
              <a:rPr lang="en-US" sz="2400" dirty="0"/>
              <a:t>. </a:t>
            </a:r>
          </a:p>
          <a:p>
            <a:pPr marL="0" indent="0">
              <a:buNone/>
            </a:pPr>
            <a:r>
              <a:rPr lang="en-US" sz="2400" dirty="0"/>
              <a:t>The gang with Fredd </a:t>
            </a:r>
            <a:r>
              <a:rPr lang="en-US" sz="2400" dirty="0" err="1"/>
              <a:t>DafNy</a:t>
            </a:r>
            <a:r>
              <a:rPr lang="en-US" sz="2400" dirty="0"/>
              <a:t> Scooby in the mystery machine went to </a:t>
            </a:r>
            <a:r>
              <a:rPr lang="en-US" sz="2400" dirty="0" err="1"/>
              <a:t>visite</a:t>
            </a:r>
            <a:r>
              <a:rPr lang="en-US" sz="2400" dirty="0"/>
              <a:t> the castle. </a:t>
            </a:r>
          </a:p>
          <a:p>
            <a:pPr marL="0" indent="0">
              <a:buNone/>
            </a:pPr>
            <a:r>
              <a:rPr lang="en-US" sz="2400" dirty="0"/>
              <a:t>When they go out of the mystery machine they saw a </a:t>
            </a:r>
            <a:r>
              <a:rPr lang="en-US" sz="2400" dirty="0" err="1"/>
              <a:t>somby</a:t>
            </a:r>
            <a:r>
              <a:rPr lang="en-US" sz="2400" dirty="0"/>
              <a:t> in the castle with </a:t>
            </a:r>
            <a:r>
              <a:rPr lang="en-US" sz="2400" dirty="0" err="1"/>
              <a:t>cobbwebs</a:t>
            </a:r>
            <a:r>
              <a:rPr lang="en-US" sz="2400" dirty="0"/>
              <a:t> in the </a:t>
            </a:r>
            <a:r>
              <a:rPr lang="en-US" sz="2400" dirty="0" err="1"/>
              <a:t>conrs</a:t>
            </a:r>
            <a:r>
              <a:rPr lang="en-US" sz="2400" dirty="0"/>
              <a:t> of the castle the </a:t>
            </a:r>
            <a:r>
              <a:rPr lang="en-US" sz="2400" dirty="0" err="1"/>
              <a:t>zomb</a:t>
            </a:r>
            <a:r>
              <a:rPr lang="en-US" sz="2400" dirty="0"/>
              <a:t> was waked with one leg </a:t>
            </a:r>
            <a:r>
              <a:rPr lang="en-US" sz="2400" dirty="0" err="1"/>
              <a:t>phind</a:t>
            </a:r>
            <a:r>
              <a:rPr lang="en-US" sz="2400" dirty="0"/>
              <a:t> and his arms out  and  made a trap and it was the Joker and  gang fond the </a:t>
            </a:r>
            <a:r>
              <a:rPr lang="en-US" sz="2400" dirty="0" err="1"/>
              <a:t>polseis</a:t>
            </a:r>
            <a:r>
              <a:rPr lang="en-US" sz="2400" dirty="0"/>
              <a:t> and they </a:t>
            </a:r>
            <a:r>
              <a:rPr lang="en-US" sz="2400" dirty="0" err="1"/>
              <a:t>toock</a:t>
            </a:r>
            <a:r>
              <a:rPr lang="en-US" sz="2400" dirty="0"/>
              <a:t> him to </a:t>
            </a:r>
            <a:r>
              <a:rPr lang="en-US" sz="2400" dirty="0" err="1"/>
              <a:t>jall</a:t>
            </a:r>
            <a:r>
              <a:rPr lang="en-US" sz="2400" dirty="0"/>
              <a:t> and they had a pizza party.</a:t>
            </a:r>
          </a:p>
        </p:txBody>
      </p:sp>
      <p:pic>
        <p:nvPicPr>
          <p:cNvPr id="5" name="Picture 4" descr="Cartoon characters in front of a castle&#10;&#10;Description automatically generated">
            <a:extLst>
              <a:ext uri="{FF2B5EF4-FFF2-40B4-BE49-F238E27FC236}">
                <a16:creationId xmlns:a16="http://schemas.microsoft.com/office/drawing/2014/main" id="{0548D12A-F8C5-CFA3-0A45-7A0CAC5B9E85}"/>
              </a:ext>
            </a:extLst>
          </p:cNvPr>
          <p:cNvPicPr>
            <a:picLocks noChangeAspect="1"/>
          </p:cNvPicPr>
          <p:nvPr/>
        </p:nvPicPr>
        <p:blipFill>
          <a:blip r:embed="rId2"/>
          <a:srcRect l="10967" r="3173"/>
          <a:stretch/>
        </p:blipFill>
        <p:spPr>
          <a:xfrm>
            <a:off x="6229215" y="10"/>
            <a:ext cx="5962785" cy="6857990"/>
          </a:xfrm>
          <a:custGeom>
            <a:avLst/>
            <a:gdLst/>
            <a:ahLst/>
            <a:cxnLst/>
            <a:rect l="l" t="t" r="r" b="b"/>
            <a:pathLst>
              <a:path w="5962785" h="6858000">
                <a:moveTo>
                  <a:pt x="1044839" y="0"/>
                </a:moveTo>
                <a:lnTo>
                  <a:pt x="5962785" y="0"/>
                </a:lnTo>
                <a:lnTo>
                  <a:pt x="5962785" y="6858000"/>
                </a:lnTo>
                <a:lnTo>
                  <a:pt x="1469886" y="6858000"/>
                </a:lnTo>
                <a:lnTo>
                  <a:pt x="1416006" y="6823984"/>
                </a:lnTo>
                <a:cubicBezTo>
                  <a:pt x="1356767" y="6787940"/>
                  <a:pt x="1296437" y="6755500"/>
                  <a:pt x="1232473" y="6733873"/>
                </a:cubicBezTo>
                <a:cubicBezTo>
                  <a:pt x="1145250" y="6705037"/>
                  <a:pt x="1060933" y="6654575"/>
                  <a:pt x="1075471" y="6503186"/>
                </a:cubicBezTo>
                <a:cubicBezTo>
                  <a:pt x="1078378" y="6459932"/>
                  <a:pt x="1055118" y="6427493"/>
                  <a:pt x="1020229" y="6438306"/>
                </a:cubicBezTo>
                <a:cubicBezTo>
                  <a:pt x="953358" y="6459932"/>
                  <a:pt x="921375" y="6398656"/>
                  <a:pt x="883579" y="6351798"/>
                </a:cubicBezTo>
                <a:cubicBezTo>
                  <a:pt x="816707" y="6268895"/>
                  <a:pt x="752743" y="6182387"/>
                  <a:pt x="645167" y="6167969"/>
                </a:cubicBezTo>
                <a:cubicBezTo>
                  <a:pt x="665519" y="6103088"/>
                  <a:pt x="700408" y="6110298"/>
                  <a:pt x="732391" y="6124716"/>
                </a:cubicBezTo>
                <a:cubicBezTo>
                  <a:pt x="816707" y="6160761"/>
                  <a:pt x="901023" y="6200410"/>
                  <a:pt x="985339" y="6236455"/>
                </a:cubicBezTo>
                <a:cubicBezTo>
                  <a:pt x="1040581" y="6258081"/>
                  <a:pt x="1095822" y="6290522"/>
                  <a:pt x="1168509" y="6265291"/>
                </a:cubicBezTo>
                <a:cubicBezTo>
                  <a:pt x="1104545" y="6135530"/>
                  <a:pt x="996969" y="6110298"/>
                  <a:pt x="909746" y="6070649"/>
                </a:cubicBezTo>
                <a:cubicBezTo>
                  <a:pt x="802169" y="6020185"/>
                  <a:pt x="738206" y="5926470"/>
                  <a:pt x="659704" y="5818335"/>
                </a:cubicBezTo>
                <a:cubicBezTo>
                  <a:pt x="738206" y="5789500"/>
                  <a:pt x="787632" y="5868798"/>
                  <a:pt x="851597" y="5865193"/>
                </a:cubicBezTo>
                <a:cubicBezTo>
                  <a:pt x="854504" y="5854380"/>
                  <a:pt x="860319" y="5832753"/>
                  <a:pt x="860319" y="5832753"/>
                </a:cubicBezTo>
                <a:cubicBezTo>
                  <a:pt x="755650" y="5775081"/>
                  <a:pt x="709132" y="5666947"/>
                  <a:pt x="691686" y="5533581"/>
                </a:cubicBezTo>
                <a:cubicBezTo>
                  <a:pt x="685872" y="5465095"/>
                  <a:pt x="648075" y="5443468"/>
                  <a:pt x="610278" y="5411029"/>
                </a:cubicBezTo>
                <a:cubicBezTo>
                  <a:pt x="482350" y="5299289"/>
                  <a:pt x="345700" y="5198364"/>
                  <a:pt x="238123" y="5046976"/>
                </a:cubicBezTo>
                <a:cubicBezTo>
                  <a:pt x="363144" y="5064998"/>
                  <a:pt x="461997" y="5165924"/>
                  <a:pt x="592833" y="5209177"/>
                </a:cubicBezTo>
                <a:cubicBezTo>
                  <a:pt x="488165" y="5043371"/>
                  <a:pt x="351514" y="4956864"/>
                  <a:pt x="226494" y="4855939"/>
                </a:cubicBezTo>
                <a:cubicBezTo>
                  <a:pt x="168344" y="4809081"/>
                  <a:pt x="116011" y="4751408"/>
                  <a:pt x="49139" y="4726177"/>
                </a:cubicBezTo>
                <a:cubicBezTo>
                  <a:pt x="25879" y="4718968"/>
                  <a:pt x="-14825" y="4700947"/>
                  <a:pt x="5527" y="4650483"/>
                </a:cubicBezTo>
                <a:cubicBezTo>
                  <a:pt x="22972" y="4607230"/>
                  <a:pt x="54954" y="4621648"/>
                  <a:pt x="84029" y="4632460"/>
                </a:cubicBezTo>
                <a:cubicBezTo>
                  <a:pt x="153807" y="4661296"/>
                  <a:pt x="229401" y="4661296"/>
                  <a:pt x="325347" y="4661296"/>
                </a:cubicBezTo>
                <a:cubicBezTo>
                  <a:pt x="243939" y="4524326"/>
                  <a:pt x="95658" y="4567580"/>
                  <a:pt x="25879" y="4423401"/>
                </a:cubicBezTo>
                <a:cubicBezTo>
                  <a:pt x="113103" y="4398170"/>
                  <a:pt x="179975" y="4448632"/>
                  <a:pt x="249753" y="4459446"/>
                </a:cubicBezTo>
                <a:cubicBezTo>
                  <a:pt x="313718" y="4470259"/>
                  <a:pt x="328254" y="4445028"/>
                  <a:pt x="313718" y="4365729"/>
                </a:cubicBezTo>
                <a:cubicBezTo>
                  <a:pt x="290458" y="4243177"/>
                  <a:pt x="325347" y="4181900"/>
                  <a:pt x="418386" y="4214341"/>
                </a:cubicBezTo>
                <a:cubicBezTo>
                  <a:pt x="505609" y="4246781"/>
                  <a:pt x="514332" y="4199922"/>
                  <a:pt x="491072" y="4131438"/>
                </a:cubicBezTo>
                <a:cubicBezTo>
                  <a:pt x="456183" y="4030512"/>
                  <a:pt x="493979" y="3951214"/>
                  <a:pt x="520147" y="3864706"/>
                </a:cubicBezTo>
                <a:cubicBezTo>
                  <a:pt x="560851" y="3734945"/>
                  <a:pt x="543407" y="3670064"/>
                  <a:pt x="459090" y="3572743"/>
                </a:cubicBezTo>
                <a:cubicBezTo>
                  <a:pt x="409664" y="3518676"/>
                  <a:pt x="360236" y="3471818"/>
                  <a:pt x="290458" y="3424959"/>
                </a:cubicBezTo>
                <a:cubicBezTo>
                  <a:pt x="450368" y="3399728"/>
                  <a:pt x="284643" y="3313221"/>
                  <a:pt x="339884" y="3259153"/>
                </a:cubicBezTo>
                <a:cubicBezTo>
                  <a:pt x="453275" y="3237527"/>
                  <a:pt x="543407" y="3410542"/>
                  <a:pt x="697501" y="3360078"/>
                </a:cubicBezTo>
                <a:cubicBezTo>
                  <a:pt x="511425" y="3212294"/>
                  <a:pt x="302087" y="3165436"/>
                  <a:pt x="165437" y="2967190"/>
                </a:cubicBezTo>
                <a:cubicBezTo>
                  <a:pt x="197419" y="2923937"/>
                  <a:pt x="229401" y="2967190"/>
                  <a:pt x="255568" y="2949167"/>
                </a:cubicBezTo>
                <a:cubicBezTo>
                  <a:pt x="255568" y="2938354"/>
                  <a:pt x="560851" y="3006840"/>
                  <a:pt x="578296" y="2725691"/>
                </a:cubicBezTo>
                <a:cubicBezTo>
                  <a:pt x="584111" y="2725691"/>
                  <a:pt x="589926" y="2725691"/>
                  <a:pt x="595740" y="2714876"/>
                </a:cubicBezTo>
                <a:cubicBezTo>
                  <a:pt x="627722" y="2675228"/>
                  <a:pt x="598648" y="2581510"/>
                  <a:pt x="650982" y="2574301"/>
                </a:cubicBezTo>
                <a:cubicBezTo>
                  <a:pt x="709132" y="2567092"/>
                  <a:pt x="764373" y="2534653"/>
                  <a:pt x="825429" y="2552674"/>
                </a:cubicBezTo>
                <a:cubicBezTo>
                  <a:pt x="871949" y="2567092"/>
                  <a:pt x="921375" y="2585115"/>
                  <a:pt x="970802" y="2585115"/>
                </a:cubicBezTo>
                <a:cubicBezTo>
                  <a:pt x="1023136" y="2585115"/>
                  <a:pt x="1095822" y="2707668"/>
                  <a:pt x="1127805" y="2545465"/>
                </a:cubicBezTo>
                <a:cubicBezTo>
                  <a:pt x="1127805" y="2538257"/>
                  <a:pt x="1217936" y="2556280"/>
                  <a:pt x="1267362" y="2563488"/>
                </a:cubicBezTo>
                <a:cubicBezTo>
                  <a:pt x="1308067" y="2570698"/>
                  <a:pt x="1357494" y="2603137"/>
                  <a:pt x="1386568" y="2538257"/>
                </a:cubicBezTo>
                <a:cubicBezTo>
                  <a:pt x="1401105" y="2498607"/>
                  <a:pt x="1331326" y="2426518"/>
                  <a:pt x="1270270" y="2419309"/>
                </a:cubicBezTo>
                <a:cubicBezTo>
                  <a:pt x="1215029" y="2412101"/>
                  <a:pt x="1159787" y="2404892"/>
                  <a:pt x="1107453" y="2419309"/>
                </a:cubicBezTo>
                <a:cubicBezTo>
                  <a:pt x="1043489" y="2437331"/>
                  <a:pt x="1008599" y="2408495"/>
                  <a:pt x="991154" y="2343615"/>
                </a:cubicBezTo>
                <a:cubicBezTo>
                  <a:pt x="970802" y="2275131"/>
                  <a:pt x="933005" y="2239085"/>
                  <a:pt x="880671" y="2206645"/>
                </a:cubicBezTo>
                <a:cubicBezTo>
                  <a:pt x="752743" y="2127346"/>
                  <a:pt x="630630" y="2033629"/>
                  <a:pt x="491072" y="1986771"/>
                </a:cubicBezTo>
                <a:cubicBezTo>
                  <a:pt x="464905" y="1979562"/>
                  <a:pt x="432923" y="1965145"/>
                  <a:pt x="421293" y="1903868"/>
                </a:cubicBezTo>
                <a:cubicBezTo>
                  <a:pt x="799262" y="1997584"/>
                  <a:pt x="1142342" y="2239085"/>
                  <a:pt x="1531941" y="2224667"/>
                </a:cubicBezTo>
                <a:cubicBezTo>
                  <a:pt x="1427272" y="2148974"/>
                  <a:pt x="1302252" y="2145369"/>
                  <a:pt x="1188861" y="2091301"/>
                </a:cubicBezTo>
                <a:cubicBezTo>
                  <a:pt x="1270270" y="2051652"/>
                  <a:pt x="1345864" y="2094906"/>
                  <a:pt x="1421458" y="2116532"/>
                </a:cubicBezTo>
                <a:cubicBezTo>
                  <a:pt x="1485422" y="2134554"/>
                  <a:pt x="1543571" y="2138160"/>
                  <a:pt x="1549386" y="2026420"/>
                </a:cubicBezTo>
                <a:cubicBezTo>
                  <a:pt x="1549386" y="2015607"/>
                  <a:pt x="1549386" y="2008398"/>
                  <a:pt x="1549386" y="1997584"/>
                </a:cubicBezTo>
                <a:cubicBezTo>
                  <a:pt x="1526126" y="1950727"/>
                  <a:pt x="1494144" y="1929099"/>
                  <a:pt x="1453440" y="1914682"/>
                </a:cubicBezTo>
                <a:cubicBezTo>
                  <a:pt x="1430180" y="1907473"/>
                  <a:pt x="1398198" y="1893056"/>
                  <a:pt x="1398198" y="1860614"/>
                </a:cubicBezTo>
                <a:cubicBezTo>
                  <a:pt x="1401105" y="1738063"/>
                  <a:pt x="1322604" y="1702018"/>
                  <a:pt x="1247011" y="1665972"/>
                </a:cubicBezTo>
                <a:cubicBezTo>
                  <a:pt x="1287715" y="1604696"/>
                  <a:pt x="1322604" y="1647950"/>
                  <a:pt x="1354586" y="1644345"/>
                </a:cubicBezTo>
                <a:cubicBezTo>
                  <a:pt x="1374939" y="1640741"/>
                  <a:pt x="1395290" y="1637138"/>
                  <a:pt x="1395290" y="1604696"/>
                </a:cubicBezTo>
                <a:cubicBezTo>
                  <a:pt x="1395290" y="1579465"/>
                  <a:pt x="1386568" y="1547025"/>
                  <a:pt x="1366216" y="1547025"/>
                </a:cubicBezTo>
                <a:cubicBezTo>
                  <a:pt x="1238288" y="1543420"/>
                  <a:pt x="1165601" y="1370405"/>
                  <a:pt x="1031858" y="1370405"/>
                </a:cubicBezTo>
                <a:cubicBezTo>
                  <a:pt x="950450" y="1370405"/>
                  <a:pt x="1072563" y="1273083"/>
                  <a:pt x="1005692" y="1233435"/>
                </a:cubicBezTo>
                <a:cubicBezTo>
                  <a:pt x="991154" y="1222621"/>
                  <a:pt x="1046396" y="1208203"/>
                  <a:pt x="1069655" y="1211808"/>
                </a:cubicBezTo>
                <a:cubicBezTo>
                  <a:pt x="1092915" y="1215412"/>
                  <a:pt x="1113268" y="1240644"/>
                  <a:pt x="1142342" y="1222621"/>
                </a:cubicBezTo>
                <a:cubicBezTo>
                  <a:pt x="1156879" y="1157741"/>
                  <a:pt x="1119082" y="1132510"/>
                  <a:pt x="1084193" y="1114487"/>
                </a:cubicBezTo>
                <a:cubicBezTo>
                  <a:pt x="1008599" y="1071234"/>
                  <a:pt x="933005" y="1020771"/>
                  <a:pt x="848689" y="1006353"/>
                </a:cubicBezTo>
                <a:cubicBezTo>
                  <a:pt x="819615" y="1002748"/>
                  <a:pt x="802169" y="984726"/>
                  <a:pt x="805077" y="948681"/>
                </a:cubicBezTo>
                <a:cubicBezTo>
                  <a:pt x="810892" y="901822"/>
                  <a:pt x="839967" y="916240"/>
                  <a:pt x="863226" y="919844"/>
                </a:cubicBezTo>
                <a:cubicBezTo>
                  <a:pt x="877764" y="923450"/>
                  <a:pt x="892301" y="934263"/>
                  <a:pt x="906838" y="909031"/>
                </a:cubicBezTo>
                <a:cubicBezTo>
                  <a:pt x="566666" y="653113"/>
                  <a:pt x="386404" y="667532"/>
                  <a:pt x="5527" y="458471"/>
                </a:cubicBezTo>
                <a:cubicBezTo>
                  <a:pt x="89843" y="418822"/>
                  <a:pt x="150900" y="447658"/>
                  <a:pt x="209049" y="454867"/>
                </a:cubicBezTo>
                <a:cubicBezTo>
                  <a:pt x="354422" y="472890"/>
                  <a:pt x="264290" y="505329"/>
                  <a:pt x="409664" y="526956"/>
                </a:cubicBezTo>
                <a:cubicBezTo>
                  <a:pt x="479443" y="537770"/>
                  <a:pt x="543407" y="573815"/>
                  <a:pt x="621908" y="516143"/>
                </a:cubicBezTo>
                <a:cubicBezTo>
                  <a:pt x="674242" y="476494"/>
                  <a:pt x="758558" y="519747"/>
                  <a:pt x="822522" y="552188"/>
                </a:cubicBezTo>
                <a:cubicBezTo>
                  <a:pt x="874856" y="581024"/>
                  <a:pt x="927190" y="588232"/>
                  <a:pt x="996969" y="552188"/>
                </a:cubicBezTo>
                <a:cubicBezTo>
                  <a:pt x="933005" y="530562"/>
                  <a:pt x="883579" y="512539"/>
                  <a:pt x="834151" y="498120"/>
                </a:cubicBezTo>
                <a:cubicBezTo>
                  <a:pt x="793447" y="487307"/>
                  <a:pt x="770187" y="462076"/>
                  <a:pt x="773095" y="408008"/>
                </a:cubicBezTo>
                <a:cubicBezTo>
                  <a:pt x="773095" y="379172"/>
                  <a:pt x="764373" y="339523"/>
                  <a:pt x="793447" y="325106"/>
                </a:cubicBezTo>
                <a:cubicBezTo>
                  <a:pt x="816707" y="310688"/>
                  <a:pt x="848689" y="325106"/>
                  <a:pt x="860319" y="350336"/>
                </a:cubicBezTo>
                <a:cubicBezTo>
                  <a:pt x="874856" y="397195"/>
                  <a:pt x="889393" y="440449"/>
                  <a:pt x="938820" y="444054"/>
                </a:cubicBezTo>
                <a:cubicBezTo>
                  <a:pt x="1005692" y="451262"/>
                  <a:pt x="967894" y="422426"/>
                  <a:pt x="956265" y="386381"/>
                </a:cubicBezTo>
                <a:cubicBezTo>
                  <a:pt x="944635" y="346733"/>
                  <a:pt x="979525" y="335919"/>
                  <a:pt x="1002784" y="343127"/>
                </a:cubicBezTo>
                <a:cubicBezTo>
                  <a:pt x="1090008" y="375569"/>
                  <a:pt x="1180139" y="317897"/>
                  <a:pt x="1270270" y="364755"/>
                </a:cubicBezTo>
                <a:cubicBezTo>
                  <a:pt x="1247011" y="249411"/>
                  <a:pt x="1197583" y="198949"/>
                  <a:pt x="1092915" y="180926"/>
                </a:cubicBezTo>
                <a:cubicBezTo>
                  <a:pt x="1055118" y="177322"/>
                  <a:pt x="1014414" y="184530"/>
                  <a:pt x="979525" y="152090"/>
                </a:cubicBezTo>
                <a:cubicBezTo>
                  <a:pt x="959172" y="134068"/>
                  <a:pt x="938820" y="112441"/>
                  <a:pt x="953358" y="76396"/>
                </a:cubicBezTo>
                <a:cubicBezTo>
                  <a:pt x="962080" y="51165"/>
                  <a:pt x="985339" y="51165"/>
                  <a:pt x="1005692" y="58373"/>
                </a:cubicBezTo>
                <a:cubicBezTo>
                  <a:pt x="1090008" y="98023"/>
                  <a:pt x="1180139" y="108837"/>
                  <a:pt x="1267362" y="123254"/>
                </a:cubicBezTo>
                <a:cubicBezTo>
                  <a:pt x="1281900" y="126859"/>
                  <a:pt x="1296437" y="134068"/>
                  <a:pt x="1310975" y="98023"/>
                </a:cubicBezTo>
                <a:cubicBezTo>
                  <a:pt x="1260095" y="81803"/>
                  <a:pt x="1209941" y="62879"/>
                  <a:pt x="1159787" y="43505"/>
                </a:cubicBezTo>
                <a:close/>
              </a:path>
            </a:pathLst>
          </a:custGeom>
        </p:spPr>
      </p:pic>
    </p:spTree>
    <p:extLst>
      <p:ext uri="{BB962C8B-B14F-4D97-AF65-F5344CB8AC3E}">
        <p14:creationId xmlns:p14="http://schemas.microsoft.com/office/powerpoint/2010/main" val="103267232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79BB35BC-D5C2-4C8B-A22A-A71E6191913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a:extLst>
              <a:ext uri="{FF2B5EF4-FFF2-40B4-BE49-F238E27FC236}">
                <a16:creationId xmlns:a16="http://schemas.microsoft.com/office/drawing/2014/main" id="{F91A0D38-1622-CED9-E538-E8FF49919B01}"/>
              </a:ext>
            </a:extLst>
          </p:cNvPr>
          <p:cNvPicPr>
            <a:picLocks noChangeAspect="1"/>
          </p:cNvPicPr>
          <p:nvPr/>
        </p:nvPicPr>
        <p:blipFill>
          <a:blip r:embed="rId2"/>
          <a:srcRect r="10811"/>
          <a:stretch/>
        </p:blipFill>
        <p:spPr>
          <a:xfrm>
            <a:off x="20" y="10"/>
            <a:ext cx="6116549" cy="6857990"/>
          </a:xfrm>
          <a:custGeom>
            <a:avLst/>
            <a:gdLst/>
            <a:ahLst/>
            <a:cxnLst/>
            <a:rect l="l" t="t" r="r" b="b"/>
            <a:pathLst>
              <a:path w="6116569" h="6879321">
                <a:moveTo>
                  <a:pt x="0" y="0"/>
                </a:moveTo>
                <a:lnTo>
                  <a:pt x="2935851" y="0"/>
                </a:lnTo>
                <a:cubicBezTo>
                  <a:pt x="3035710" y="10660"/>
                  <a:pt x="3138421" y="17767"/>
                  <a:pt x="3238280" y="31980"/>
                </a:cubicBezTo>
                <a:cubicBezTo>
                  <a:pt x="3817462" y="106602"/>
                  <a:pt x="3127009" y="277163"/>
                  <a:pt x="3660541" y="550772"/>
                </a:cubicBezTo>
                <a:cubicBezTo>
                  <a:pt x="3706191" y="575645"/>
                  <a:pt x="3757546" y="579199"/>
                  <a:pt x="3808902" y="589860"/>
                </a:cubicBezTo>
                <a:cubicBezTo>
                  <a:pt x="4008620" y="625393"/>
                  <a:pt x="4211192" y="618286"/>
                  <a:pt x="4413762" y="625393"/>
                </a:cubicBezTo>
                <a:cubicBezTo>
                  <a:pt x="4465118" y="628946"/>
                  <a:pt x="4525033" y="625393"/>
                  <a:pt x="4567830" y="721333"/>
                </a:cubicBezTo>
                <a:cubicBezTo>
                  <a:pt x="4425175" y="724888"/>
                  <a:pt x="4305344" y="731994"/>
                  <a:pt x="4171247" y="792401"/>
                </a:cubicBezTo>
                <a:cubicBezTo>
                  <a:pt x="4239722" y="859916"/>
                  <a:pt x="4322462" y="795955"/>
                  <a:pt x="4376671" y="842148"/>
                </a:cubicBezTo>
                <a:cubicBezTo>
                  <a:pt x="4428027" y="888342"/>
                  <a:pt x="4470824" y="891896"/>
                  <a:pt x="4527887" y="813722"/>
                </a:cubicBezTo>
                <a:cubicBezTo>
                  <a:pt x="4556417" y="774634"/>
                  <a:pt x="4604920" y="778187"/>
                  <a:pt x="4633452" y="799508"/>
                </a:cubicBezTo>
                <a:cubicBezTo>
                  <a:pt x="4781813" y="913216"/>
                  <a:pt x="4778960" y="909662"/>
                  <a:pt x="4947293" y="870576"/>
                </a:cubicBezTo>
                <a:cubicBezTo>
                  <a:pt x="5055712" y="845701"/>
                  <a:pt x="5166983" y="806615"/>
                  <a:pt x="5263988" y="820828"/>
                </a:cubicBezTo>
                <a:cubicBezTo>
                  <a:pt x="5275401" y="867022"/>
                  <a:pt x="5263988" y="888342"/>
                  <a:pt x="5249723" y="895449"/>
                </a:cubicBezTo>
                <a:cubicBezTo>
                  <a:pt x="5021475" y="1005604"/>
                  <a:pt x="4975825" y="1122864"/>
                  <a:pt x="4744723" y="1197485"/>
                </a:cubicBezTo>
                <a:cubicBezTo>
                  <a:pt x="4724751" y="1268552"/>
                  <a:pt x="4807491" y="1275660"/>
                  <a:pt x="4767548" y="1346727"/>
                </a:cubicBezTo>
                <a:cubicBezTo>
                  <a:pt x="4693367" y="1407134"/>
                  <a:pt x="4610627" y="1346727"/>
                  <a:pt x="4539299" y="1421348"/>
                </a:cubicBezTo>
                <a:cubicBezTo>
                  <a:pt x="4550712" y="1471094"/>
                  <a:pt x="4610627" y="1432008"/>
                  <a:pt x="4607773" y="1485309"/>
                </a:cubicBezTo>
                <a:cubicBezTo>
                  <a:pt x="4604920" y="1517288"/>
                  <a:pt x="4593508" y="1527948"/>
                  <a:pt x="4579242" y="1535055"/>
                </a:cubicBezTo>
                <a:cubicBezTo>
                  <a:pt x="4776107" y="1538608"/>
                  <a:pt x="5383820" y="1574142"/>
                  <a:pt x="5278255" y="1609676"/>
                </a:cubicBezTo>
                <a:cubicBezTo>
                  <a:pt x="5418057" y="1698511"/>
                  <a:pt x="5623481" y="1609676"/>
                  <a:pt x="5771843" y="1630997"/>
                </a:cubicBezTo>
                <a:cubicBezTo>
                  <a:pt x="5925911" y="1652316"/>
                  <a:pt x="6171278" y="1719830"/>
                  <a:pt x="6105656" y="1748257"/>
                </a:cubicBezTo>
                <a:cubicBezTo>
                  <a:pt x="6031475" y="1780238"/>
                  <a:pt x="5766136" y="2146235"/>
                  <a:pt x="5691955" y="2167555"/>
                </a:cubicBezTo>
                <a:cubicBezTo>
                  <a:pt x="5606362" y="2188875"/>
                  <a:pt x="5589243" y="2217302"/>
                  <a:pt x="5475118" y="2348776"/>
                </a:cubicBezTo>
                <a:cubicBezTo>
                  <a:pt x="5398085" y="2437610"/>
                  <a:pt x="5709074" y="2238623"/>
                  <a:pt x="5826051" y="2291922"/>
                </a:cubicBezTo>
                <a:cubicBezTo>
                  <a:pt x="5868848" y="2309690"/>
                  <a:pt x="5552153" y="2554872"/>
                  <a:pt x="5552153" y="2597513"/>
                </a:cubicBezTo>
                <a:cubicBezTo>
                  <a:pt x="5549300" y="2640153"/>
                  <a:pt x="5577831" y="2647260"/>
                  <a:pt x="5603508" y="2647260"/>
                </a:cubicBezTo>
                <a:cubicBezTo>
                  <a:pt x="5660571" y="2647260"/>
                  <a:pt x="5640599" y="2686346"/>
                  <a:pt x="5700515" y="2679240"/>
                </a:cubicBezTo>
                <a:cubicBezTo>
                  <a:pt x="5523622" y="2800055"/>
                  <a:pt x="5418057" y="2778734"/>
                  <a:pt x="5246870" y="2888889"/>
                </a:cubicBezTo>
                <a:cubicBezTo>
                  <a:pt x="5164130" y="2942189"/>
                  <a:pt x="4921615" y="3119857"/>
                  <a:pt x="4836022" y="3169605"/>
                </a:cubicBezTo>
                <a:cubicBezTo>
                  <a:pt x="4801785" y="3187371"/>
                  <a:pt x="4758988" y="3173158"/>
                  <a:pt x="4736163" y="3233565"/>
                </a:cubicBezTo>
                <a:cubicBezTo>
                  <a:pt x="4770400" y="3279759"/>
                  <a:pt x="4816050" y="3254885"/>
                  <a:pt x="4853141" y="3233565"/>
                </a:cubicBezTo>
                <a:cubicBezTo>
                  <a:pt x="4944440" y="3176711"/>
                  <a:pt x="4935881" y="3190925"/>
                  <a:pt x="4944440" y="3226459"/>
                </a:cubicBezTo>
                <a:cubicBezTo>
                  <a:pt x="4972972" y="3350827"/>
                  <a:pt x="5044300" y="3308186"/>
                  <a:pt x="5109921" y="3283313"/>
                </a:cubicBezTo>
                <a:cubicBezTo>
                  <a:pt x="5303932" y="3208692"/>
                  <a:pt x="5500797" y="3215799"/>
                  <a:pt x="5694809" y="3141178"/>
                </a:cubicBezTo>
                <a:cubicBezTo>
                  <a:pt x="5714781" y="3134070"/>
                  <a:pt x="5612068" y="3283313"/>
                  <a:pt x="5566419" y="3301079"/>
                </a:cubicBezTo>
                <a:cubicBezTo>
                  <a:pt x="5515063" y="3322399"/>
                  <a:pt x="5452294" y="3311739"/>
                  <a:pt x="5415203" y="3397020"/>
                </a:cubicBezTo>
                <a:cubicBezTo>
                  <a:pt x="5477972" y="3414787"/>
                  <a:pt x="5552153" y="3372147"/>
                  <a:pt x="5612068" y="3432554"/>
                </a:cubicBezTo>
                <a:cubicBezTo>
                  <a:pt x="5469413" y="3528494"/>
                  <a:pt x="5329610" y="3535601"/>
                  <a:pt x="5206927" y="3599562"/>
                </a:cubicBezTo>
                <a:cubicBezTo>
                  <a:pt x="5192661" y="3706163"/>
                  <a:pt x="5272548" y="3663523"/>
                  <a:pt x="5301079" y="3723930"/>
                </a:cubicBezTo>
                <a:cubicBezTo>
                  <a:pt x="5072830" y="3844745"/>
                  <a:pt x="4564977" y="4232062"/>
                  <a:pt x="4507915" y="4306683"/>
                </a:cubicBezTo>
                <a:cubicBezTo>
                  <a:pt x="4390937" y="4463031"/>
                  <a:pt x="3900202" y="4562525"/>
                  <a:pt x="3982942" y="4587399"/>
                </a:cubicBezTo>
                <a:cubicBezTo>
                  <a:pt x="4051417" y="4608719"/>
                  <a:pt x="4119891" y="4587399"/>
                  <a:pt x="4185513" y="4541205"/>
                </a:cubicBezTo>
                <a:cubicBezTo>
                  <a:pt x="4291078" y="4466584"/>
                  <a:pt x="5010062" y="4523438"/>
                  <a:pt x="5212633" y="4455924"/>
                </a:cubicBezTo>
                <a:cubicBezTo>
                  <a:pt x="5241164" y="4445264"/>
                  <a:pt x="5283960" y="4409730"/>
                  <a:pt x="5312492" y="4473691"/>
                </a:cubicBezTo>
                <a:cubicBezTo>
                  <a:pt x="5098508" y="4704659"/>
                  <a:pt x="4833169" y="4654913"/>
                  <a:pt x="4596361" y="4818368"/>
                </a:cubicBezTo>
                <a:cubicBezTo>
                  <a:pt x="4684807" y="4917861"/>
                  <a:pt x="4776107" y="4907202"/>
                  <a:pt x="4873113" y="4885882"/>
                </a:cubicBezTo>
                <a:cubicBezTo>
                  <a:pt x="4895938" y="4878775"/>
                  <a:pt x="4930175" y="4871668"/>
                  <a:pt x="4935881" y="4914309"/>
                </a:cubicBezTo>
                <a:cubicBezTo>
                  <a:pt x="4941587" y="4967609"/>
                  <a:pt x="4898790" y="4978270"/>
                  <a:pt x="4873113" y="5003143"/>
                </a:cubicBezTo>
                <a:cubicBezTo>
                  <a:pt x="4833169" y="5038676"/>
                  <a:pt x="4773254" y="4999590"/>
                  <a:pt x="4721898" y="5095530"/>
                </a:cubicBezTo>
                <a:cubicBezTo>
                  <a:pt x="4873113" y="5067104"/>
                  <a:pt x="4998650" y="5020910"/>
                  <a:pt x="5132745" y="4949842"/>
                </a:cubicBezTo>
                <a:cubicBezTo>
                  <a:pt x="5121333" y="5006696"/>
                  <a:pt x="5081390" y="5035123"/>
                  <a:pt x="5101362" y="5081317"/>
                </a:cubicBezTo>
                <a:cubicBezTo>
                  <a:pt x="5118480" y="5116850"/>
                  <a:pt x="5164130" y="5131063"/>
                  <a:pt x="5138452" y="5198578"/>
                </a:cubicBezTo>
                <a:cubicBezTo>
                  <a:pt x="5067125" y="5273199"/>
                  <a:pt x="4967265" y="5258986"/>
                  <a:pt x="4904497" y="5362033"/>
                </a:cubicBezTo>
                <a:cubicBezTo>
                  <a:pt x="4818903" y="5507721"/>
                  <a:pt x="4684807" y="5564575"/>
                  <a:pt x="4579242" y="5674729"/>
                </a:cubicBezTo>
                <a:cubicBezTo>
                  <a:pt x="4545005" y="5713816"/>
                  <a:pt x="4313903" y="5841738"/>
                  <a:pt x="4253988" y="5884379"/>
                </a:cubicBezTo>
                <a:cubicBezTo>
                  <a:pt x="4168395" y="5944786"/>
                  <a:pt x="4071389" y="5966106"/>
                  <a:pt x="3985795" y="6069153"/>
                </a:cubicBezTo>
                <a:cubicBezTo>
                  <a:pt x="4065682" y="6086921"/>
                  <a:pt x="4134157" y="5990979"/>
                  <a:pt x="4231163" y="6030066"/>
                </a:cubicBezTo>
                <a:cubicBezTo>
                  <a:pt x="4074242" y="6133114"/>
                  <a:pt x="3931586" y="6182861"/>
                  <a:pt x="3814609" y="6317889"/>
                </a:cubicBezTo>
                <a:cubicBezTo>
                  <a:pt x="3800343" y="6335656"/>
                  <a:pt x="3771812" y="6332102"/>
                  <a:pt x="3751840" y="6339209"/>
                </a:cubicBezTo>
                <a:cubicBezTo>
                  <a:pt x="3529298" y="6406723"/>
                  <a:pt x="3309608" y="6467130"/>
                  <a:pt x="3089919" y="6563071"/>
                </a:cubicBezTo>
                <a:cubicBezTo>
                  <a:pt x="3041416" y="6584392"/>
                  <a:pt x="2955823" y="6595052"/>
                  <a:pt x="2961529" y="6662566"/>
                </a:cubicBezTo>
                <a:cubicBezTo>
                  <a:pt x="2972941" y="6765613"/>
                  <a:pt x="3055681" y="6687439"/>
                  <a:pt x="3107038" y="6673226"/>
                </a:cubicBezTo>
                <a:cubicBezTo>
                  <a:pt x="3269664" y="6634138"/>
                  <a:pt x="3432292" y="6570178"/>
                  <a:pt x="3594919" y="6591499"/>
                </a:cubicBezTo>
                <a:cubicBezTo>
                  <a:pt x="3483648" y="6637693"/>
                  <a:pt x="3372376" y="6680332"/>
                  <a:pt x="3261106" y="6726527"/>
                </a:cubicBezTo>
                <a:cubicBezTo>
                  <a:pt x="3386642" y="6705206"/>
                  <a:pt x="3495061" y="6786934"/>
                  <a:pt x="3620597" y="6740740"/>
                </a:cubicBezTo>
                <a:cubicBezTo>
                  <a:pt x="3660541" y="6726527"/>
                  <a:pt x="3700484" y="6765613"/>
                  <a:pt x="3703337" y="6826020"/>
                </a:cubicBezTo>
                <a:cubicBezTo>
                  <a:pt x="3706191" y="6847340"/>
                  <a:pt x="3700484" y="6865108"/>
                  <a:pt x="3689072" y="6879321"/>
                </a:cubicBezTo>
                <a:lnTo>
                  <a:pt x="0" y="6879321"/>
                </a:lnTo>
                <a:close/>
              </a:path>
            </a:pathLst>
          </a:custGeom>
        </p:spPr>
      </p:pic>
      <p:sp>
        <p:nvSpPr>
          <p:cNvPr id="3" name="Content Placeholder 2">
            <a:extLst>
              <a:ext uri="{FF2B5EF4-FFF2-40B4-BE49-F238E27FC236}">
                <a16:creationId xmlns:a16="http://schemas.microsoft.com/office/drawing/2014/main" id="{567D9437-7A04-6B3D-6434-3F734B0FC4A3}"/>
              </a:ext>
            </a:extLst>
          </p:cNvPr>
          <p:cNvSpPr>
            <a:spLocks noGrp="1"/>
          </p:cNvSpPr>
          <p:nvPr>
            <p:ph idx="1"/>
          </p:nvPr>
        </p:nvSpPr>
        <p:spPr>
          <a:xfrm>
            <a:off x="6094476" y="261610"/>
            <a:ext cx="5849874" cy="3843666"/>
          </a:xfrm>
        </p:spPr>
        <p:txBody>
          <a:bodyPr>
            <a:noAutofit/>
          </a:bodyPr>
          <a:lstStyle/>
          <a:p>
            <a:pPr marL="0" indent="0">
              <a:buNone/>
            </a:pPr>
            <a:endParaRPr lang="en-US" sz="2400" dirty="0"/>
          </a:p>
          <a:p>
            <a:pPr marL="0" indent="0">
              <a:buNone/>
            </a:pPr>
            <a:r>
              <a:rPr lang="en-US" sz="2400" dirty="0"/>
              <a:t>Should we go to bed at 7.30.?? </a:t>
            </a:r>
          </a:p>
          <a:p>
            <a:pPr marL="0" indent="0">
              <a:buNone/>
            </a:pPr>
            <a:r>
              <a:rPr lang="en-US" sz="2400" dirty="0"/>
              <a:t>We have been discussing whether children should go to bed at 7.30. </a:t>
            </a:r>
          </a:p>
          <a:p>
            <a:pPr marL="0" indent="0">
              <a:buNone/>
            </a:pPr>
            <a:r>
              <a:rPr lang="en-US" sz="2400" dirty="0"/>
              <a:t>Many people believe that children should go to bed at 7.30 because firstly when you are rly </a:t>
            </a:r>
            <a:r>
              <a:rPr lang="en-US" sz="2400" dirty="0" err="1"/>
              <a:t>erly</a:t>
            </a:r>
            <a:r>
              <a:rPr lang="en-US" sz="2400" dirty="0"/>
              <a:t> </a:t>
            </a:r>
            <a:r>
              <a:rPr lang="en-US" sz="2400" dirty="0" err="1"/>
              <a:t>wied</a:t>
            </a:r>
            <a:r>
              <a:rPr lang="en-US" sz="2400" dirty="0"/>
              <a:t> </a:t>
            </a:r>
            <a:r>
              <a:rPr lang="en-US" sz="2400" dirty="0" err="1"/>
              <a:t>erwack</a:t>
            </a:r>
            <a:r>
              <a:rPr lang="en-US" sz="2400" dirty="0"/>
              <a:t> you will not be sleepy. </a:t>
            </a:r>
          </a:p>
          <a:p>
            <a:pPr marL="0" indent="0">
              <a:buNone/>
            </a:pPr>
            <a:r>
              <a:rPr lang="en-US" sz="2400" dirty="0" err="1"/>
              <a:t>Secndly</a:t>
            </a:r>
            <a:r>
              <a:rPr lang="en-US" sz="2400" dirty="0"/>
              <a:t> </a:t>
            </a:r>
            <a:r>
              <a:rPr lang="en-US" sz="2400" dirty="0" err="1"/>
              <a:t>orso</a:t>
            </a:r>
            <a:r>
              <a:rPr lang="en-US" sz="2400" dirty="0"/>
              <a:t> you will be at school </a:t>
            </a:r>
            <a:r>
              <a:rPr lang="en-US" sz="2400" dirty="0" err="1"/>
              <a:t>erly</a:t>
            </a:r>
            <a:r>
              <a:rPr lang="en-US" sz="2400" dirty="0"/>
              <a:t> in time. </a:t>
            </a:r>
          </a:p>
          <a:p>
            <a:pPr marL="0" indent="0">
              <a:buNone/>
            </a:pPr>
            <a:r>
              <a:rPr lang="en-US" sz="2400" dirty="0"/>
              <a:t>Lastly when you </a:t>
            </a:r>
            <a:r>
              <a:rPr lang="en-US" sz="2400" dirty="0" err="1"/>
              <a:t>eriv</a:t>
            </a:r>
            <a:r>
              <a:rPr lang="en-US" sz="2400" dirty="0"/>
              <a:t> you will have a big </a:t>
            </a:r>
            <a:r>
              <a:rPr lang="en-US" sz="2400" dirty="0" err="1"/>
              <a:t>smily</a:t>
            </a:r>
            <a:r>
              <a:rPr lang="en-US" sz="2400" dirty="0"/>
              <a:t> on face and your </a:t>
            </a:r>
            <a:r>
              <a:rPr lang="en-US" sz="2400" dirty="0" err="1"/>
              <a:t>tetcher</a:t>
            </a:r>
            <a:r>
              <a:rPr lang="en-US" sz="2400" dirty="0"/>
              <a:t> will not shalt at you. </a:t>
            </a:r>
          </a:p>
          <a:p>
            <a:pPr marL="0" indent="0">
              <a:buNone/>
            </a:pPr>
            <a:r>
              <a:rPr lang="en-US" sz="2400" dirty="0"/>
              <a:t>In </a:t>
            </a:r>
            <a:r>
              <a:rPr lang="en-US" sz="2400" dirty="0" err="1"/>
              <a:t>conclooshen</a:t>
            </a:r>
            <a:r>
              <a:rPr lang="en-US" sz="2400" dirty="0"/>
              <a:t> </a:t>
            </a:r>
            <a:r>
              <a:rPr lang="en-US" sz="2400" dirty="0" err="1"/>
              <a:t>ther</a:t>
            </a:r>
            <a:r>
              <a:rPr lang="en-US" sz="2400" dirty="0"/>
              <a:t> are </a:t>
            </a:r>
            <a:r>
              <a:rPr lang="en-US" sz="2400" dirty="0" err="1"/>
              <a:t>lotes</a:t>
            </a:r>
            <a:r>
              <a:rPr lang="en-US" sz="2400" dirty="0"/>
              <a:t> </a:t>
            </a:r>
            <a:r>
              <a:rPr lang="en-US" sz="2400" dirty="0" err="1"/>
              <a:t>ov</a:t>
            </a:r>
            <a:r>
              <a:rPr lang="en-US" sz="2400" dirty="0"/>
              <a:t> </a:t>
            </a:r>
            <a:r>
              <a:rPr lang="en-US" sz="2400" dirty="0" err="1"/>
              <a:t>resens</a:t>
            </a:r>
            <a:r>
              <a:rPr lang="en-US" sz="2400" dirty="0"/>
              <a:t> for and </a:t>
            </a:r>
            <a:r>
              <a:rPr lang="en-US" sz="2400" dirty="0" err="1"/>
              <a:t>agnst</a:t>
            </a:r>
            <a:r>
              <a:rPr lang="en-US" sz="2400" dirty="0"/>
              <a:t> </a:t>
            </a:r>
            <a:r>
              <a:rPr lang="en-US" sz="2400" dirty="0" err="1"/>
              <a:t>gowing</a:t>
            </a:r>
            <a:r>
              <a:rPr lang="en-US" sz="2400" dirty="0"/>
              <a:t> to bed at 7.30 because </a:t>
            </a:r>
            <a:r>
              <a:rPr lang="en-US" sz="2400" dirty="0" err="1"/>
              <a:t>fristly</a:t>
            </a:r>
            <a:r>
              <a:rPr lang="en-US" sz="2400" dirty="0"/>
              <a:t> some people think</a:t>
            </a:r>
          </a:p>
        </p:txBody>
      </p:sp>
    </p:spTree>
    <p:extLst>
      <p:ext uri="{BB962C8B-B14F-4D97-AF65-F5344CB8AC3E}">
        <p14:creationId xmlns:p14="http://schemas.microsoft.com/office/powerpoint/2010/main" val="292031787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C2456F0-B534-E52C-E7D2-CD8F86124211}"/>
              </a:ext>
            </a:extLst>
          </p:cNvPr>
          <p:cNvSpPr>
            <a:spLocks noGrp="1"/>
          </p:cNvSpPr>
          <p:nvPr>
            <p:ph idx="1"/>
          </p:nvPr>
        </p:nvSpPr>
        <p:spPr>
          <a:xfrm>
            <a:off x="556054" y="518985"/>
            <a:ext cx="6902021" cy="5647038"/>
          </a:xfrm>
        </p:spPr>
        <p:txBody>
          <a:bodyPr>
            <a:noAutofit/>
          </a:bodyPr>
          <a:lstStyle/>
          <a:p>
            <a:pPr marL="0" indent="0">
              <a:buNone/>
            </a:pPr>
            <a:endParaRPr lang="en-US" sz="2200" dirty="0"/>
          </a:p>
          <a:p>
            <a:pPr marL="0" indent="0">
              <a:buNone/>
            </a:pPr>
            <a:r>
              <a:rPr lang="en-US" sz="2200" dirty="0"/>
              <a:t>Pour in the bath tub generously because the shiny tap is boiling hot.</a:t>
            </a:r>
          </a:p>
          <a:p>
            <a:pPr marL="0" indent="0">
              <a:buNone/>
            </a:pPr>
            <a:r>
              <a:rPr lang="en-US" sz="2200" dirty="0"/>
              <a:t>Next quickly add bubbles before your furry mammoth gets </a:t>
            </a:r>
            <a:r>
              <a:rPr lang="en-US" sz="2200" dirty="0" err="1"/>
              <a:t>overexited</a:t>
            </a:r>
            <a:r>
              <a:rPr lang="en-US" sz="2200" dirty="0"/>
              <a:t>.</a:t>
            </a:r>
          </a:p>
          <a:p>
            <a:pPr marL="0" indent="0">
              <a:buNone/>
            </a:pPr>
            <a:r>
              <a:rPr lang="en-US" sz="2200" dirty="0"/>
              <a:t>After that get your woolly mammoth into the </a:t>
            </a:r>
            <a:r>
              <a:rPr lang="en-US" sz="2200" dirty="0" err="1"/>
              <a:t>unbakuble</a:t>
            </a:r>
            <a:r>
              <a:rPr lang="en-US" sz="2200" dirty="0"/>
              <a:t> bath. </a:t>
            </a:r>
          </a:p>
          <a:p>
            <a:pPr marL="0" indent="0">
              <a:buNone/>
            </a:pPr>
            <a:r>
              <a:rPr lang="en-US" sz="2200" dirty="0"/>
              <a:t>Then begin to </a:t>
            </a:r>
            <a:r>
              <a:rPr lang="en-US" sz="2200" dirty="0" err="1"/>
              <a:t>srub</a:t>
            </a:r>
            <a:r>
              <a:rPr lang="en-US" sz="2200" dirty="0"/>
              <a:t> your </a:t>
            </a:r>
            <a:r>
              <a:rPr lang="en-US" sz="2200" dirty="0" err="1"/>
              <a:t>tickilish</a:t>
            </a:r>
            <a:r>
              <a:rPr lang="en-US" sz="2200" dirty="0"/>
              <a:t> mammoth until he's clean.</a:t>
            </a:r>
          </a:p>
          <a:p>
            <a:pPr marL="0" indent="0">
              <a:buNone/>
            </a:pPr>
            <a:r>
              <a:rPr lang="en-US" sz="2200" dirty="0"/>
              <a:t>Make a big splash so you </a:t>
            </a:r>
            <a:r>
              <a:rPr lang="en-US" sz="2200" dirty="0" err="1"/>
              <a:t>lorg</a:t>
            </a:r>
            <a:r>
              <a:rPr lang="en-US" sz="2200" dirty="0"/>
              <a:t> mammoth has a lot of FUN!</a:t>
            </a:r>
          </a:p>
          <a:p>
            <a:pPr marL="0" indent="0">
              <a:buNone/>
            </a:pPr>
            <a:r>
              <a:rPr lang="en-US" sz="2200" dirty="0"/>
              <a:t>after wash his hair and </a:t>
            </a:r>
            <a:r>
              <a:rPr lang="en-US" sz="2200" dirty="0" err="1"/>
              <a:t>dont</a:t>
            </a:r>
            <a:r>
              <a:rPr lang="en-US" sz="2200" dirty="0"/>
              <a:t> </a:t>
            </a:r>
            <a:r>
              <a:rPr lang="en-US" sz="2200" dirty="0" err="1"/>
              <a:t>foget</a:t>
            </a:r>
            <a:r>
              <a:rPr lang="en-US" sz="2200" dirty="0"/>
              <a:t> to wash is  hair.</a:t>
            </a:r>
          </a:p>
          <a:p>
            <a:pPr marL="0" indent="0">
              <a:buNone/>
            </a:pPr>
            <a:r>
              <a:rPr lang="en-US" sz="2200" dirty="0"/>
              <a:t>Don't </a:t>
            </a:r>
            <a:r>
              <a:rPr lang="en-US" sz="2200" dirty="0" err="1"/>
              <a:t>fuget</a:t>
            </a:r>
            <a:r>
              <a:rPr lang="en-US" sz="2200" dirty="0"/>
              <a:t> to wash his give fat tummy and his ears. and try not to get any in his eyes</a:t>
            </a:r>
          </a:p>
          <a:p>
            <a:pPr marL="0" indent="0">
              <a:buNone/>
            </a:pPr>
            <a:r>
              <a:rPr lang="en-US" sz="2200" dirty="0"/>
              <a:t>After throw in the </a:t>
            </a:r>
            <a:r>
              <a:rPr lang="en-US" sz="2200" dirty="0" err="1"/>
              <a:t>towl</a:t>
            </a:r>
            <a:r>
              <a:rPr lang="en-US" sz="2200" dirty="0"/>
              <a:t> and snuggle up.</a:t>
            </a:r>
          </a:p>
        </p:txBody>
      </p:sp>
      <p:pic>
        <p:nvPicPr>
          <p:cNvPr id="2050" name="Picture 2" descr="Image">
            <a:extLst>
              <a:ext uri="{FF2B5EF4-FFF2-40B4-BE49-F238E27FC236}">
                <a16:creationId xmlns:a16="http://schemas.microsoft.com/office/drawing/2014/main" id="{E7C980FE-C80A-1F7A-3CE6-9C053688BE2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8317" r="4736"/>
          <a:stretch/>
        </p:blipFill>
        <p:spPr bwMode="auto">
          <a:xfrm>
            <a:off x="7458075" y="518985"/>
            <a:ext cx="4330969" cy="5820031"/>
          </a:xfrm>
          <a:custGeom>
            <a:avLst/>
            <a:gdLst/>
            <a:ahLst/>
            <a:cxnLst/>
            <a:rect l="l" t="t" r="r" b="b"/>
            <a:pathLst>
              <a:path w="5962785" h="6858000">
                <a:moveTo>
                  <a:pt x="1044839" y="0"/>
                </a:moveTo>
                <a:lnTo>
                  <a:pt x="5962785" y="0"/>
                </a:lnTo>
                <a:lnTo>
                  <a:pt x="5962785" y="6858000"/>
                </a:lnTo>
                <a:lnTo>
                  <a:pt x="1469886" y="6858000"/>
                </a:lnTo>
                <a:lnTo>
                  <a:pt x="1416006" y="6823984"/>
                </a:lnTo>
                <a:cubicBezTo>
                  <a:pt x="1356767" y="6787940"/>
                  <a:pt x="1296437" y="6755500"/>
                  <a:pt x="1232473" y="6733873"/>
                </a:cubicBezTo>
                <a:cubicBezTo>
                  <a:pt x="1145250" y="6705037"/>
                  <a:pt x="1060933" y="6654575"/>
                  <a:pt x="1075471" y="6503186"/>
                </a:cubicBezTo>
                <a:cubicBezTo>
                  <a:pt x="1078378" y="6459932"/>
                  <a:pt x="1055118" y="6427493"/>
                  <a:pt x="1020229" y="6438306"/>
                </a:cubicBezTo>
                <a:cubicBezTo>
                  <a:pt x="953358" y="6459932"/>
                  <a:pt x="921375" y="6398656"/>
                  <a:pt x="883579" y="6351798"/>
                </a:cubicBezTo>
                <a:cubicBezTo>
                  <a:pt x="816707" y="6268895"/>
                  <a:pt x="752743" y="6182387"/>
                  <a:pt x="645167" y="6167969"/>
                </a:cubicBezTo>
                <a:cubicBezTo>
                  <a:pt x="665519" y="6103088"/>
                  <a:pt x="700408" y="6110298"/>
                  <a:pt x="732391" y="6124716"/>
                </a:cubicBezTo>
                <a:cubicBezTo>
                  <a:pt x="816707" y="6160761"/>
                  <a:pt x="901023" y="6200410"/>
                  <a:pt x="985339" y="6236455"/>
                </a:cubicBezTo>
                <a:cubicBezTo>
                  <a:pt x="1040581" y="6258081"/>
                  <a:pt x="1095822" y="6290522"/>
                  <a:pt x="1168509" y="6265291"/>
                </a:cubicBezTo>
                <a:cubicBezTo>
                  <a:pt x="1104545" y="6135530"/>
                  <a:pt x="996969" y="6110298"/>
                  <a:pt x="909746" y="6070649"/>
                </a:cubicBezTo>
                <a:cubicBezTo>
                  <a:pt x="802169" y="6020185"/>
                  <a:pt x="738206" y="5926470"/>
                  <a:pt x="659704" y="5818335"/>
                </a:cubicBezTo>
                <a:cubicBezTo>
                  <a:pt x="738206" y="5789500"/>
                  <a:pt x="787632" y="5868798"/>
                  <a:pt x="851597" y="5865193"/>
                </a:cubicBezTo>
                <a:cubicBezTo>
                  <a:pt x="854504" y="5854380"/>
                  <a:pt x="860319" y="5832753"/>
                  <a:pt x="860319" y="5832753"/>
                </a:cubicBezTo>
                <a:cubicBezTo>
                  <a:pt x="755650" y="5775081"/>
                  <a:pt x="709132" y="5666947"/>
                  <a:pt x="691686" y="5533581"/>
                </a:cubicBezTo>
                <a:cubicBezTo>
                  <a:pt x="685872" y="5465095"/>
                  <a:pt x="648075" y="5443468"/>
                  <a:pt x="610278" y="5411029"/>
                </a:cubicBezTo>
                <a:cubicBezTo>
                  <a:pt x="482350" y="5299289"/>
                  <a:pt x="345700" y="5198364"/>
                  <a:pt x="238123" y="5046976"/>
                </a:cubicBezTo>
                <a:cubicBezTo>
                  <a:pt x="363144" y="5064998"/>
                  <a:pt x="461997" y="5165924"/>
                  <a:pt x="592833" y="5209177"/>
                </a:cubicBezTo>
                <a:cubicBezTo>
                  <a:pt x="488165" y="5043371"/>
                  <a:pt x="351514" y="4956864"/>
                  <a:pt x="226494" y="4855939"/>
                </a:cubicBezTo>
                <a:cubicBezTo>
                  <a:pt x="168344" y="4809081"/>
                  <a:pt x="116011" y="4751408"/>
                  <a:pt x="49139" y="4726177"/>
                </a:cubicBezTo>
                <a:cubicBezTo>
                  <a:pt x="25879" y="4718968"/>
                  <a:pt x="-14825" y="4700947"/>
                  <a:pt x="5527" y="4650483"/>
                </a:cubicBezTo>
                <a:cubicBezTo>
                  <a:pt x="22972" y="4607230"/>
                  <a:pt x="54954" y="4621648"/>
                  <a:pt x="84029" y="4632460"/>
                </a:cubicBezTo>
                <a:cubicBezTo>
                  <a:pt x="153807" y="4661296"/>
                  <a:pt x="229401" y="4661296"/>
                  <a:pt x="325347" y="4661296"/>
                </a:cubicBezTo>
                <a:cubicBezTo>
                  <a:pt x="243939" y="4524326"/>
                  <a:pt x="95658" y="4567580"/>
                  <a:pt x="25879" y="4423401"/>
                </a:cubicBezTo>
                <a:cubicBezTo>
                  <a:pt x="113103" y="4398170"/>
                  <a:pt x="179975" y="4448632"/>
                  <a:pt x="249753" y="4459446"/>
                </a:cubicBezTo>
                <a:cubicBezTo>
                  <a:pt x="313718" y="4470259"/>
                  <a:pt x="328254" y="4445028"/>
                  <a:pt x="313718" y="4365729"/>
                </a:cubicBezTo>
                <a:cubicBezTo>
                  <a:pt x="290458" y="4243177"/>
                  <a:pt x="325347" y="4181900"/>
                  <a:pt x="418386" y="4214341"/>
                </a:cubicBezTo>
                <a:cubicBezTo>
                  <a:pt x="505609" y="4246781"/>
                  <a:pt x="514332" y="4199922"/>
                  <a:pt x="491072" y="4131438"/>
                </a:cubicBezTo>
                <a:cubicBezTo>
                  <a:pt x="456183" y="4030512"/>
                  <a:pt x="493979" y="3951214"/>
                  <a:pt x="520147" y="3864706"/>
                </a:cubicBezTo>
                <a:cubicBezTo>
                  <a:pt x="560851" y="3734945"/>
                  <a:pt x="543407" y="3670064"/>
                  <a:pt x="459090" y="3572743"/>
                </a:cubicBezTo>
                <a:cubicBezTo>
                  <a:pt x="409664" y="3518676"/>
                  <a:pt x="360236" y="3471818"/>
                  <a:pt x="290458" y="3424959"/>
                </a:cubicBezTo>
                <a:cubicBezTo>
                  <a:pt x="450368" y="3399728"/>
                  <a:pt x="284643" y="3313221"/>
                  <a:pt x="339884" y="3259153"/>
                </a:cubicBezTo>
                <a:cubicBezTo>
                  <a:pt x="453275" y="3237527"/>
                  <a:pt x="543407" y="3410542"/>
                  <a:pt x="697501" y="3360078"/>
                </a:cubicBezTo>
                <a:cubicBezTo>
                  <a:pt x="511425" y="3212294"/>
                  <a:pt x="302087" y="3165436"/>
                  <a:pt x="165437" y="2967190"/>
                </a:cubicBezTo>
                <a:cubicBezTo>
                  <a:pt x="197419" y="2923937"/>
                  <a:pt x="229401" y="2967190"/>
                  <a:pt x="255568" y="2949167"/>
                </a:cubicBezTo>
                <a:cubicBezTo>
                  <a:pt x="255568" y="2938354"/>
                  <a:pt x="560851" y="3006840"/>
                  <a:pt x="578296" y="2725691"/>
                </a:cubicBezTo>
                <a:cubicBezTo>
                  <a:pt x="584111" y="2725691"/>
                  <a:pt x="589926" y="2725691"/>
                  <a:pt x="595740" y="2714876"/>
                </a:cubicBezTo>
                <a:cubicBezTo>
                  <a:pt x="627722" y="2675228"/>
                  <a:pt x="598648" y="2581510"/>
                  <a:pt x="650982" y="2574301"/>
                </a:cubicBezTo>
                <a:cubicBezTo>
                  <a:pt x="709132" y="2567092"/>
                  <a:pt x="764373" y="2534653"/>
                  <a:pt x="825429" y="2552674"/>
                </a:cubicBezTo>
                <a:cubicBezTo>
                  <a:pt x="871949" y="2567092"/>
                  <a:pt x="921375" y="2585115"/>
                  <a:pt x="970802" y="2585115"/>
                </a:cubicBezTo>
                <a:cubicBezTo>
                  <a:pt x="1023136" y="2585115"/>
                  <a:pt x="1095822" y="2707668"/>
                  <a:pt x="1127805" y="2545465"/>
                </a:cubicBezTo>
                <a:cubicBezTo>
                  <a:pt x="1127805" y="2538257"/>
                  <a:pt x="1217936" y="2556280"/>
                  <a:pt x="1267362" y="2563488"/>
                </a:cubicBezTo>
                <a:cubicBezTo>
                  <a:pt x="1308067" y="2570698"/>
                  <a:pt x="1357494" y="2603137"/>
                  <a:pt x="1386568" y="2538257"/>
                </a:cubicBezTo>
                <a:cubicBezTo>
                  <a:pt x="1401105" y="2498607"/>
                  <a:pt x="1331326" y="2426518"/>
                  <a:pt x="1270270" y="2419309"/>
                </a:cubicBezTo>
                <a:cubicBezTo>
                  <a:pt x="1215029" y="2412101"/>
                  <a:pt x="1159787" y="2404892"/>
                  <a:pt x="1107453" y="2419309"/>
                </a:cubicBezTo>
                <a:cubicBezTo>
                  <a:pt x="1043489" y="2437331"/>
                  <a:pt x="1008599" y="2408495"/>
                  <a:pt x="991154" y="2343615"/>
                </a:cubicBezTo>
                <a:cubicBezTo>
                  <a:pt x="970802" y="2275131"/>
                  <a:pt x="933005" y="2239085"/>
                  <a:pt x="880671" y="2206645"/>
                </a:cubicBezTo>
                <a:cubicBezTo>
                  <a:pt x="752743" y="2127346"/>
                  <a:pt x="630630" y="2033629"/>
                  <a:pt x="491072" y="1986771"/>
                </a:cubicBezTo>
                <a:cubicBezTo>
                  <a:pt x="464905" y="1979562"/>
                  <a:pt x="432923" y="1965145"/>
                  <a:pt x="421293" y="1903868"/>
                </a:cubicBezTo>
                <a:cubicBezTo>
                  <a:pt x="799262" y="1997584"/>
                  <a:pt x="1142342" y="2239085"/>
                  <a:pt x="1531941" y="2224667"/>
                </a:cubicBezTo>
                <a:cubicBezTo>
                  <a:pt x="1427272" y="2148974"/>
                  <a:pt x="1302252" y="2145369"/>
                  <a:pt x="1188861" y="2091301"/>
                </a:cubicBezTo>
                <a:cubicBezTo>
                  <a:pt x="1270270" y="2051652"/>
                  <a:pt x="1345864" y="2094906"/>
                  <a:pt x="1421458" y="2116532"/>
                </a:cubicBezTo>
                <a:cubicBezTo>
                  <a:pt x="1485422" y="2134554"/>
                  <a:pt x="1543571" y="2138160"/>
                  <a:pt x="1549386" y="2026420"/>
                </a:cubicBezTo>
                <a:cubicBezTo>
                  <a:pt x="1549386" y="2015607"/>
                  <a:pt x="1549386" y="2008398"/>
                  <a:pt x="1549386" y="1997584"/>
                </a:cubicBezTo>
                <a:cubicBezTo>
                  <a:pt x="1526126" y="1950727"/>
                  <a:pt x="1494144" y="1929099"/>
                  <a:pt x="1453440" y="1914682"/>
                </a:cubicBezTo>
                <a:cubicBezTo>
                  <a:pt x="1430180" y="1907473"/>
                  <a:pt x="1398198" y="1893056"/>
                  <a:pt x="1398198" y="1860614"/>
                </a:cubicBezTo>
                <a:cubicBezTo>
                  <a:pt x="1401105" y="1738063"/>
                  <a:pt x="1322604" y="1702018"/>
                  <a:pt x="1247011" y="1665972"/>
                </a:cubicBezTo>
                <a:cubicBezTo>
                  <a:pt x="1287715" y="1604696"/>
                  <a:pt x="1322604" y="1647950"/>
                  <a:pt x="1354586" y="1644345"/>
                </a:cubicBezTo>
                <a:cubicBezTo>
                  <a:pt x="1374939" y="1640741"/>
                  <a:pt x="1395290" y="1637138"/>
                  <a:pt x="1395290" y="1604696"/>
                </a:cubicBezTo>
                <a:cubicBezTo>
                  <a:pt x="1395290" y="1579465"/>
                  <a:pt x="1386568" y="1547025"/>
                  <a:pt x="1366216" y="1547025"/>
                </a:cubicBezTo>
                <a:cubicBezTo>
                  <a:pt x="1238288" y="1543420"/>
                  <a:pt x="1165601" y="1370405"/>
                  <a:pt x="1031858" y="1370405"/>
                </a:cubicBezTo>
                <a:cubicBezTo>
                  <a:pt x="950450" y="1370405"/>
                  <a:pt x="1072563" y="1273083"/>
                  <a:pt x="1005692" y="1233435"/>
                </a:cubicBezTo>
                <a:cubicBezTo>
                  <a:pt x="991154" y="1222621"/>
                  <a:pt x="1046396" y="1208203"/>
                  <a:pt x="1069655" y="1211808"/>
                </a:cubicBezTo>
                <a:cubicBezTo>
                  <a:pt x="1092915" y="1215412"/>
                  <a:pt x="1113268" y="1240644"/>
                  <a:pt x="1142342" y="1222621"/>
                </a:cubicBezTo>
                <a:cubicBezTo>
                  <a:pt x="1156879" y="1157741"/>
                  <a:pt x="1119082" y="1132510"/>
                  <a:pt x="1084193" y="1114487"/>
                </a:cubicBezTo>
                <a:cubicBezTo>
                  <a:pt x="1008599" y="1071234"/>
                  <a:pt x="933005" y="1020771"/>
                  <a:pt x="848689" y="1006353"/>
                </a:cubicBezTo>
                <a:cubicBezTo>
                  <a:pt x="819615" y="1002748"/>
                  <a:pt x="802169" y="984726"/>
                  <a:pt x="805077" y="948681"/>
                </a:cubicBezTo>
                <a:cubicBezTo>
                  <a:pt x="810892" y="901822"/>
                  <a:pt x="839967" y="916240"/>
                  <a:pt x="863226" y="919844"/>
                </a:cubicBezTo>
                <a:cubicBezTo>
                  <a:pt x="877764" y="923450"/>
                  <a:pt x="892301" y="934263"/>
                  <a:pt x="906838" y="909031"/>
                </a:cubicBezTo>
                <a:cubicBezTo>
                  <a:pt x="566666" y="653113"/>
                  <a:pt x="386404" y="667532"/>
                  <a:pt x="5527" y="458471"/>
                </a:cubicBezTo>
                <a:cubicBezTo>
                  <a:pt x="89843" y="418822"/>
                  <a:pt x="150900" y="447658"/>
                  <a:pt x="209049" y="454867"/>
                </a:cubicBezTo>
                <a:cubicBezTo>
                  <a:pt x="354422" y="472890"/>
                  <a:pt x="264290" y="505329"/>
                  <a:pt x="409664" y="526956"/>
                </a:cubicBezTo>
                <a:cubicBezTo>
                  <a:pt x="479443" y="537770"/>
                  <a:pt x="543407" y="573815"/>
                  <a:pt x="621908" y="516143"/>
                </a:cubicBezTo>
                <a:cubicBezTo>
                  <a:pt x="674242" y="476494"/>
                  <a:pt x="758558" y="519747"/>
                  <a:pt x="822522" y="552188"/>
                </a:cubicBezTo>
                <a:cubicBezTo>
                  <a:pt x="874856" y="581024"/>
                  <a:pt x="927190" y="588232"/>
                  <a:pt x="996969" y="552188"/>
                </a:cubicBezTo>
                <a:cubicBezTo>
                  <a:pt x="933005" y="530562"/>
                  <a:pt x="883579" y="512539"/>
                  <a:pt x="834151" y="498120"/>
                </a:cubicBezTo>
                <a:cubicBezTo>
                  <a:pt x="793447" y="487307"/>
                  <a:pt x="770187" y="462076"/>
                  <a:pt x="773095" y="408008"/>
                </a:cubicBezTo>
                <a:cubicBezTo>
                  <a:pt x="773095" y="379172"/>
                  <a:pt x="764373" y="339523"/>
                  <a:pt x="793447" y="325106"/>
                </a:cubicBezTo>
                <a:cubicBezTo>
                  <a:pt x="816707" y="310688"/>
                  <a:pt x="848689" y="325106"/>
                  <a:pt x="860319" y="350336"/>
                </a:cubicBezTo>
                <a:cubicBezTo>
                  <a:pt x="874856" y="397195"/>
                  <a:pt x="889393" y="440449"/>
                  <a:pt x="938820" y="444054"/>
                </a:cubicBezTo>
                <a:cubicBezTo>
                  <a:pt x="1005692" y="451262"/>
                  <a:pt x="967894" y="422426"/>
                  <a:pt x="956265" y="386381"/>
                </a:cubicBezTo>
                <a:cubicBezTo>
                  <a:pt x="944635" y="346733"/>
                  <a:pt x="979525" y="335919"/>
                  <a:pt x="1002784" y="343127"/>
                </a:cubicBezTo>
                <a:cubicBezTo>
                  <a:pt x="1090008" y="375569"/>
                  <a:pt x="1180139" y="317897"/>
                  <a:pt x="1270270" y="364755"/>
                </a:cubicBezTo>
                <a:cubicBezTo>
                  <a:pt x="1247011" y="249411"/>
                  <a:pt x="1197583" y="198949"/>
                  <a:pt x="1092915" y="180926"/>
                </a:cubicBezTo>
                <a:cubicBezTo>
                  <a:pt x="1055118" y="177322"/>
                  <a:pt x="1014414" y="184530"/>
                  <a:pt x="979525" y="152090"/>
                </a:cubicBezTo>
                <a:cubicBezTo>
                  <a:pt x="959172" y="134068"/>
                  <a:pt x="938820" y="112441"/>
                  <a:pt x="953358" y="76396"/>
                </a:cubicBezTo>
                <a:cubicBezTo>
                  <a:pt x="962080" y="51165"/>
                  <a:pt x="985339" y="51165"/>
                  <a:pt x="1005692" y="58373"/>
                </a:cubicBezTo>
                <a:cubicBezTo>
                  <a:pt x="1090008" y="98023"/>
                  <a:pt x="1180139" y="108837"/>
                  <a:pt x="1267362" y="123254"/>
                </a:cubicBezTo>
                <a:cubicBezTo>
                  <a:pt x="1281900" y="126859"/>
                  <a:pt x="1296437" y="134068"/>
                  <a:pt x="1310975" y="98023"/>
                </a:cubicBezTo>
                <a:cubicBezTo>
                  <a:pt x="1260095" y="81803"/>
                  <a:pt x="1209941" y="62879"/>
                  <a:pt x="1159787" y="43505"/>
                </a:cubicBezTo>
                <a:close/>
              </a:path>
            </a:pathLst>
          </a:cu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725830"/>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40F7A0-13AE-D2A7-B08E-9DC600B65502}"/>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F5BD3332-06F6-1160-E281-A439491868B5}"/>
              </a:ext>
            </a:extLst>
          </p:cNvPr>
          <p:cNvSpPr>
            <a:spLocks noGrp="1"/>
          </p:cNvSpPr>
          <p:nvPr>
            <p:ph idx="1"/>
          </p:nvPr>
        </p:nvSpPr>
        <p:spPr/>
        <p:txBody>
          <a:bodyPr/>
          <a:lstStyle/>
          <a:p>
            <a:pPr marL="0" indent="0" algn="ctr">
              <a:buNone/>
            </a:pPr>
            <a:endParaRPr lang="en-US" dirty="0"/>
          </a:p>
          <a:p>
            <a:pPr marL="0" indent="0" algn="ctr">
              <a:buNone/>
            </a:pPr>
            <a:endParaRPr lang="en-US" dirty="0"/>
          </a:p>
          <a:p>
            <a:pPr marL="0" indent="0" algn="ctr">
              <a:buNone/>
            </a:pPr>
            <a:r>
              <a:rPr lang="en-US" sz="3500" dirty="0"/>
              <a:t>Differences in language use between writing tasks is almost always greater than that between students in different year groups</a:t>
            </a:r>
          </a:p>
        </p:txBody>
      </p:sp>
    </p:spTree>
    <p:extLst>
      <p:ext uri="{BB962C8B-B14F-4D97-AF65-F5344CB8AC3E}">
        <p14:creationId xmlns:p14="http://schemas.microsoft.com/office/powerpoint/2010/main" val="3062094721"/>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D97C8CC3-3B6A-F1BD-70C2-D0C802DF90C1}"/>
              </a:ext>
            </a:extLst>
          </p:cNvPr>
          <p:cNvSpPr>
            <a:spLocks noGrp="1"/>
          </p:cNvSpPr>
          <p:nvPr>
            <p:ph type="title"/>
          </p:nvPr>
        </p:nvSpPr>
        <p:spPr/>
        <p:txBody>
          <a:bodyPr/>
          <a:lstStyle/>
          <a:p>
            <a:r>
              <a:rPr lang="en-US" dirty="0"/>
              <a:t>For example…</a:t>
            </a:r>
          </a:p>
        </p:txBody>
      </p:sp>
      <p:sp>
        <p:nvSpPr>
          <p:cNvPr id="7" name="Text Placeholder 6">
            <a:extLst>
              <a:ext uri="{FF2B5EF4-FFF2-40B4-BE49-F238E27FC236}">
                <a16:creationId xmlns:a16="http://schemas.microsoft.com/office/drawing/2014/main" id="{962F1973-BE88-84D1-5A85-5F699FC968FA}"/>
              </a:ext>
            </a:extLst>
          </p:cNvPr>
          <p:cNvSpPr>
            <a:spLocks noGrp="1"/>
          </p:cNvSpPr>
          <p:nvPr>
            <p:ph type="body" idx="1"/>
          </p:nvPr>
        </p:nvSpPr>
        <p:spPr/>
        <p:txBody>
          <a:bodyPr/>
          <a:lstStyle/>
          <a:p>
            <a:endParaRPr lang="en-US"/>
          </a:p>
        </p:txBody>
      </p:sp>
    </p:spTree>
    <p:extLst>
      <p:ext uri="{BB962C8B-B14F-4D97-AF65-F5344CB8AC3E}">
        <p14:creationId xmlns:p14="http://schemas.microsoft.com/office/powerpoint/2010/main" val="909688996"/>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5D8933-6C3B-C332-C677-2D273F36639A}"/>
              </a:ext>
            </a:extLst>
          </p:cNvPr>
          <p:cNvSpPr>
            <a:spLocks noGrp="1"/>
          </p:cNvSpPr>
          <p:nvPr>
            <p:ph type="title"/>
          </p:nvPr>
        </p:nvSpPr>
        <p:spPr/>
        <p:txBody>
          <a:bodyPr/>
          <a:lstStyle/>
          <a:p>
            <a:r>
              <a:rPr lang="en-US" dirty="0"/>
              <a:t>Adverbials clauses of reason</a:t>
            </a:r>
          </a:p>
        </p:txBody>
      </p:sp>
      <p:sp>
        <p:nvSpPr>
          <p:cNvPr id="3" name="Content Placeholder 2">
            <a:extLst>
              <a:ext uri="{FF2B5EF4-FFF2-40B4-BE49-F238E27FC236}">
                <a16:creationId xmlns:a16="http://schemas.microsoft.com/office/drawing/2014/main" id="{CFA00CDF-C0E0-1730-3565-FDAD807E02B1}"/>
              </a:ext>
            </a:extLst>
          </p:cNvPr>
          <p:cNvSpPr>
            <a:spLocks noGrp="1"/>
          </p:cNvSpPr>
          <p:nvPr>
            <p:ph idx="1"/>
          </p:nvPr>
        </p:nvSpPr>
        <p:spPr/>
        <p:txBody>
          <a:bodyPr>
            <a:normAutofit/>
          </a:bodyPr>
          <a:lstStyle/>
          <a:p>
            <a:r>
              <a:rPr lang="en-US" dirty="0" err="1"/>
              <a:t>Asprin</a:t>
            </a:r>
            <a:r>
              <a:rPr lang="en-US" dirty="0"/>
              <a:t> reduces blood clotting </a:t>
            </a:r>
            <a:r>
              <a:rPr lang="en-US" b="1" dirty="0"/>
              <a:t>as platelets are needed to clot the blood.</a:t>
            </a:r>
          </a:p>
          <a:p>
            <a:r>
              <a:rPr lang="en-US" dirty="0"/>
              <a:t>Dickens is saying that there is a great value in reading fictions books </a:t>
            </a:r>
            <a:r>
              <a:rPr lang="en-US" b="1" dirty="0"/>
              <a:t>because "they kept him, many times, from what did him real harm", (Signor </a:t>
            </a:r>
            <a:r>
              <a:rPr lang="en-US" b="1" dirty="0" err="1"/>
              <a:t>Jupe</a:t>
            </a:r>
            <a:r>
              <a:rPr lang="en-US" b="1" dirty="0"/>
              <a:t> is the "him") and "he used to forget all his troubles".</a:t>
            </a:r>
          </a:p>
          <a:p>
            <a:r>
              <a:rPr lang="en-US" dirty="0"/>
              <a:t>They slapped the water with such force, people jumped out of their seats </a:t>
            </a:r>
            <a:r>
              <a:rPr lang="en-US" b="1" dirty="0"/>
              <a:t>thinking it was a clap of thunder</a:t>
            </a:r>
            <a:r>
              <a:rPr lang="en-US" dirty="0"/>
              <a:t>.</a:t>
            </a:r>
          </a:p>
        </p:txBody>
      </p:sp>
    </p:spTree>
    <p:extLst>
      <p:ext uri="{BB962C8B-B14F-4D97-AF65-F5344CB8AC3E}">
        <p14:creationId xmlns:p14="http://schemas.microsoft.com/office/powerpoint/2010/main" val="31379390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055089-6493-FB45-8FEE-4085ECA63F01}"/>
              </a:ext>
            </a:extLst>
          </p:cNvPr>
          <p:cNvSpPr>
            <a:spLocks noGrp="1"/>
          </p:cNvSpPr>
          <p:nvPr>
            <p:ph type="title"/>
          </p:nvPr>
        </p:nvSpPr>
        <p:spPr/>
        <p:txBody>
          <a:bodyPr/>
          <a:lstStyle/>
          <a:p>
            <a:r>
              <a:rPr lang="en-US" dirty="0"/>
              <a:t>Reason clauses in non-literary writing</a:t>
            </a:r>
          </a:p>
        </p:txBody>
      </p:sp>
      <p:sp>
        <p:nvSpPr>
          <p:cNvPr id="3" name="Content Placeholder 2">
            <a:extLst>
              <a:ext uri="{FF2B5EF4-FFF2-40B4-BE49-F238E27FC236}">
                <a16:creationId xmlns:a16="http://schemas.microsoft.com/office/drawing/2014/main" id="{6C170059-2BF0-4745-BD5F-DA6826255C7C}"/>
              </a:ext>
            </a:extLst>
          </p:cNvPr>
          <p:cNvSpPr>
            <a:spLocks noGrp="1"/>
          </p:cNvSpPr>
          <p:nvPr>
            <p:ph idx="1"/>
          </p:nvPr>
        </p:nvSpPr>
        <p:spPr/>
        <p:txBody>
          <a:bodyPr/>
          <a:lstStyle/>
          <a:p>
            <a:endParaRPr lang="en-US"/>
          </a:p>
        </p:txBody>
      </p:sp>
      <p:sp>
        <p:nvSpPr>
          <p:cNvPr id="6" name="TextBox 5">
            <a:extLst>
              <a:ext uri="{FF2B5EF4-FFF2-40B4-BE49-F238E27FC236}">
                <a16:creationId xmlns:a16="http://schemas.microsoft.com/office/drawing/2014/main" id="{4B8DA87A-F65A-4028-B742-7425836728C9}"/>
              </a:ext>
            </a:extLst>
          </p:cNvPr>
          <p:cNvSpPr txBox="1"/>
          <p:nvPr/>
        </p:nvSpPr>
        <p:spPr>
          <a:xfrm>
            <a:off x="7984671" y="6176963"/>
            <a:ext cx="3804558" cy="369332"/>
          </a:xfrm>
          <a:prstGeom prst="rect">
            <a:avLst/>
          </a:prstGeom>
          <a:noFill/>
        </p:spPr>
        <p:txBody>
          <a:bodyPr wrap="square" rtlCol="0">
            <a:spAutoFit/>
          </a:bodyPr>
          <a:lstStyle/>
          <a:p>
            <a:pPr algn="r"/>
            <a:r>
              <a:rPr lang="en-US" dirty="0" err="1"/>
              <a:t>Durrant</a:t>
            </a:r>
            <a:r>
              <a:rPr lang="en-US" dirty="0"/>
              <a:t> et al. 2020</a:t>
            </a:r>
          </a:p>
        </p:txBody>
      </p:sp>
      <p:pic>
        <p:nvPicPr>
          <p:cNvPr id="5" name="Picture 4" descr="Chart, bar chart&#10;&#10;Description automatically generated">
            <a:extLst>
              <a:ext uri="{FF2B5EF4-FFF2-40B4-BE49-F238E27FC236}">
                <a16:creationId xmlns:a16="http://schemas.microsoft.com/office/drawing/2014/main" id="{B428A428-01B0-5DC0-E2EE-338D4885DC37}"/>
              </a:ext>
            </a:extLst>
          </p:cNvPr>
          <p:cNvPicPr>
            <a:picLocks noChangeAspect="1"/>
          </p:cNvPicPr>
          <p:nvPr/>
        </p:nvPicPr>
        <p:blipFill>
          <a:blip r:embed="rId2"/>
          <a:stretch>
            <a:fillRect/>
          </a:stretch>
        </p:blipFill>
        <p:spPr>
          <a:xfrm>
            <a:off x="2520052" y="1930829"/>
            <a:ext cx="7151896" cy="4140930"/>
          </a:xfrm>
          <a:prstGeom prst="rect">
            <a:avLst/>
          </a:prstGeom>
        </p:spPr>
      </p:pic>
    </p:spTree>
    <p:extLst>
      <p:ext uri="{BB962C8B-B14F-4D97-AF65-F5344CB8AC3E}">
        <p14:creationId xmlns:p14="http://schemas.microsoft.com/office/powerpoint/2010/main" val="2617460271"/>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055089-6493-FB45-8FEE-4085ECA63F01}"/>
              </a:ext>
            </a:extLst>
          </p:cNvPr>
          <p:cNvSpPr>
            <a:spLocks noGrp="1"/>
          </p:cNvSpPr>
          <p:nvPr>
            <p:ph type="title"/>
          </p:nvPr>
        </p:nvSpPr>
        <p:spPr/>
        <p:txBody>
          <a:bodyPr/>
          <a:lstStyle/>
          <a:p>
            <a:r>
              <a:rPr lang="en-US" dirty="0"/>
              <a:t>Adverbial clauses, genre &amp; discipline</a:t>
            </a:r>
          </a:p>
        </p:txBody>
      </p:sp>
      <p:sp>
        <p:nvSpPr>
          <p:cNvPr id="3" name="Content Placeholder 2">
            <a:extLst>
              <a:ext uri="{FF2B5EF4-FFF2-40B4-BE49-F238E27FC236}">
                <a16:creationId xmlns:a16="http://schemas.microsoft.com/office/drawing/2014/main" id="{6C170059-2BF0-4745-BD5F-DA6826255C7C}"/>
              </a:ext>
            </a:extLst>
          </p:cNvPr>
          <p:cNvSpPr>
            <a:spLocks noGrp="1"/>
          </p:cNvSpPr>
          <p:nvPr>
            <p:ph idx="1"/>
          </p:nvPr>
        </p:nvSpPr>
        <p:spPr/>
        <p:txBody>
          <a:bodyPr/>
          <a:lstStyle/>
          <a:p>
            <a:pPr marL="0" indent="0">
              <a:buNone/>
            </a:pPr>
            <a:endParaRPr lang="en-US" dirty="0"/>
          </a:p>
        </p:txBody>
      </p:sp>
      <p:sp>
        <p:nvSpPr>
          <p:cNvPr id="7" name="TextBox 6">
            <a:extLst>
              <a:ext uri="{FF2B5EF4-FFF2-40B4-BE49-F238E27FC236}">
                <a16:creationId xmlns:a16="http://schemas.microsoft.com/office/drawing/2014/main" id="{E9C30D79-8C63-88C5-6501-E513C9B8FEE8}"/>
              </a:ext>
            </a:extLst>
          </p:cNvPr>
          <p:cNvSpPr txBox="1"/>
          <p:nvPr/>
        </p:nvSpPr>
        <p:spPr>
          <a:xfrm>
            <a:off x="7984671" y="6176963"/>
            <a:ext cx="3804558" cy="369332"/>
          </a:xfrm>
          <a:prstGeom prst="rect">
            <a:avLst/>
          </a:prstGeom>
          <a:noFill/>
        </p:spPr>
        <p:txBody>
          <a:bodyPr wrap="square" rtlCol="0">
            <a:spAutoFit/>
          </a:bodyPr>
          <a:lstStyle/>
          <a:p>
            <a:pPr algn="r"/>
            <a:r>
              <a:rPr lang="en-US" dirty="0" err="1"/>
              <a:t>Durrant</a:t>
            </a:r>
            <a:r>
              <a:rPr lang="en-US" dirty="0"/>
              <a:t> et al. 2020</a:t>
            </a:r>
          </a:p>
        </p:txBody>
      </p:sp>
      <p:pic>
        <p:nvPicPr>
          <p:cNvPr id="8" name="Picture 7" descr="Chart, bar chart&#10;&#10;Description automatically generated">
            <a:extLst>
              <a:ext uri="{FF2B5EF4-FFF2-40B4-BE49-F238E27FC236}">
                <a16:creationId xmlns:a16="http://schemas.microsoft.com/office/drawing/2014/main" id="{30DD6415-B01A-A3BC-11BF-8831DA580F6D}"/>
              </a:ext>
            </a:extLst>
          </p:cNvPr>
          <p:cNvPicPr>
            <a:picLocks noChangeAspect="1"/>
          </p:cNvPicPr>
          <p:nvPr/>
        </p:nvPicPr>
        <p:blipFill>
          <a:blip r:embed="rId2"/>
          <a:stretch>
            <a:fillRect/>
          </a:stretch>
        </p:blipFill>
        <p:spPr>
          <a:xfrm>
            <a:off x="2414107" y="1785024"/>
            <a:ext cx="7368202" cy="4435200"/>
          </a:xfrm>
          <a:prstGeom prst="rect">
            <a:avLst/>
          </a:prstGeom>
        </p:spPr>
      </p:pic>
    </p:spTree>
    <p:extLst>
      <p:ext uri="{BB962C8B-B14F-4D97-AF65-F5344CB8AC3E}">
        <p14:creationId xmlns:p14="http://schemas.microsoft.com/office/powerpoint/2010/main" val="2940069044"/>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8D4445-1A90-6340-9924-497F72EEFEF7}"/>
              </a:ext>
            </a:extLst>
          </p:cNvPr>
          <p:cNvSpPr>
            <a:spLocks noGrp="1"/>
          </p:cNvSpPr>
          <p:nvPr>
            <p:ph type="title"/>
          </p:nvPr>
        </p:nvSpPr>
        <p:spPr/>
        <p:txBody>
          <a:bodyPr/>
          <a:lstStyle/>
          <a:p>
            <a:r>
              <a:rPr lang="en-US" dirty="0"/>
              <a:t>Task types in science writing</a:t>
            </a:r>
          </a:p>
        </p:txBody>
      </p:sp>
      <p:sp>
        <p:nvSpPr>
          <p:cNvPr id="3" name="Content Placeholder 2">
            <a:extLst>
              <a:ext uri="{FF2B5EF4-FFF2-40B4-BE49-F238E27FC236}">
                <a16:creationId xmlns:a16="http://schemas.microsoft.com/office/drawing/2014/main" id="{1F8A7018-C7D4-F74F-BABA-7BD7E0C1340D}"/>
              </a:ext>
            </a:extLst>
          </p:cNvPr>
          <p:cNvSpPr>
            <a:spLocks noGrp="1"/>
          </p:cNvSpPr>
          <p:nvPr>
            <p:ph idx="1"/>
          </p:nvPr>
        </p:nvSpPr>
        <p:spPr/>
        <p:txBody>
          <a:bodyPr>
            <a:normAutofit lnSpcReduction="10000"/>
          </a:bodyPr>
          <a:lstStyle/>
          <a:p>
            <a:pPr marL="0" indent="0">
              <a:buNone/>
            </a:pPr>
            <a:r>
              <a:rPr lang="en-US" i="1" dirty="0"/>
              <a:t>Typical Year 9 tasks</a:t>
            </a:r>
            <a:endParaRPr lang="en-US" b="1" i="1" dirty="0"/>
          </a:p>
          <a:p>
            <a:r>
              <a:rPr lang="en-US" b="1" dirty="0"/>
              <a:t>Describe</a:t>
            </a:r>
            <a:r>
              <a:rPr lang="en-US" dirty="0"/>
              <a:t> how </a:t>
            </a:r>
            <a:r>
              <a:rPr lang="en-US" dirty="0" err="1"/>
              <a:t>Thashan</a:t>
            </a:r>
            <a:r>
              <a:rPr lang="en-US" dirty="0"/>
              <a:t> is investigating the strength of electromagnets</a:t>
            </a:r>
          </a:p>
          <a:p>
            <a:r>
              <a:rPr lang="en-US" dirty="0"/>
              <a:t>A </a:t>
            </a:r>
            <a:r>
              <a:rPr lang="en-US" b="1" dirty="0"/>
              <a:t>report</a:t>
            </a:r>
            <a:r>
              <a:rPr lang="en-US" dirty="0"/>
              <a:t> on an investigation into the properties of bouncing balls</a:t>
            </a:r>
          </a:p>
          <a:p>
            <a:pPr marL="0" indent="0">
              <a:buNone/>
            </a:pPr>
            <a:r>
              <a:rPr lang="en-US" i="1" dirty="0"/>
              <a:t>Typical Year 11 tasks</a:t>
            </a:r>
          </a:p>
          <a:p>
            <a:r>
              <a:rPr lang="en-US" dirty="0"/>
              <a:t>Look at the energy flow through the food chain…Explain how energy is lost from this food chain and </a:t>
            </a:r>
            <a:r>
              <a:rPr lang="en-US" b="1" dirty="0"/>
              <a:t>why</a:t>
            </a:r>
            <a:r>
              <a:rPr lang="en-US" dirty="0"/>
              <a:t> this limits the length of the food chain</a:t>
            </a:r>
          </a:p>
          <a:p>
            <a:r>
              <a:rPr lang="en-US" dirty="0"/>
              <a:t>Describe the similarities and differences between Graph A and Graph B and </a:t>
            </a:r>
            <a:r>
              <a:rPr lang="en-US" b="1" dirty="0"/>
              <a:t>suggest reasons </a:t>
            </a:r>
            <a:r>
              <a:rPr lang="en-US" dirty="0"/>
              <a:t>for these</a:t>
            </a:r>
            <a:r>
              <a:rPr lang="en-US" i="1" dirty="0"/>
              <a:t> </a:t>
            </a:r>
            <a:r>
              <a:rPr lang="en-US" dirty="0"/>
              <a:t>differences</a:t>
            </a:r>
            <a:endParaRPr lang="en-US" i="1" dirty="0"/>
          </a:p>
        </p:txBody>
      </p:sp>
      <p:sp>
        <p:nvSpPr>
          <p:cNvPr id="4" name="TextBox 3">
            <a:extLst>
              <a:ext uri="{FF2B5EF4-FFF2-40B4-BE49-F238E27FC236}">
                <a16:creationId xmlns:a16="http://schemas.microsoft.com/office/drawing/2014/main" id="{3EC4BDC8-8B29-F4FB-DA44-7289C28F68EE}"/>
              </a:ext>
            </a:extLst>
          </p:cNvPr>
          <p:cNvSpPr txBox="1"/>
          <p:nvPr/>
        </p:nvSpPr>
        <p:spPr>
          <a:xfrm>
            <a:off x="7984671" y="6176963"/>
            <a:ext cx="3804558" cy="369332"/>
          </a:xfrm>
          <a:prstGeom prst="rect">
            <a:avLst/>
          </a:prstGeom>
          <a:noFill/>
        </p:spPr>
        <p:txBody>
          <a:bodyPr wrap="square" rtlCol="0">
            <a:spAutoFit/>
          </a:bodyPr>
          <a:lstStyle/>
          <a:p>
            <a:pPr algn="r"/>
            <a:r>
              <a:rPr lang="en-US" dirty="0" err="1"/>
              <a:t>Durrant</a:t>
            </a:r>
            <a:r>
              <a:rPr lang="en-US" dirty="0"/>
              <a:t> et al. 2020</a:t>
            </a:r>
          </a:p>
        </p:txBody>
      </p:sp>
    </p:spTree>
    <p:extLst>
      <p:ext uri="{BB962C8B-B14F-4D97-AF65-F5344CB8AC3E}">
        <p14:creationId xmlns:p14="http://schemas.microsoft.com/office/powerpoint/2010/main" val="4704745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F5D8F5-AAB6-43B3-E4CB-34E96638F75F}"/>
              </a:ext>
            </a:extLst>
          </p:cNvPr>
          <p:cNvSpPr>
            <a:spLocks noGrp="1"/>
          </p:cNvSpPr>
          <p:nvPr>
            <p:ph type="title"/>
          </p:nvPr>
        </p:nvSpPr>
        <p:spPr/>
        <p:txBody>
          <a:bodyPr/>
          <a:lstStyle/>
          <a:p>
            <a:r>
              <a:rPr lang="en-US" dirty="0"/>
              <a:t>So…</a:t>
            </a:r>
          </a:p>
        </p:txBody>
      </p:sp>
      <p:sp>
        <p:nvSpPr>
          <p:cNvPr id="3" name="Content Placeholder 2">
            <a:extLst>
              <a:ext uri="{FF2B5EF4-FFF2-40B4-BE49-F238E27FC236}">
                <a16:creationId xmlns:a16="http://schemas.microsoft.com/office/drawing/2014/main" id="{5072F6FE-B5D1-E233-36BD-9665A0205FC7}"/>
              </a:ext>
            </a:extLst>
          </p:cNvPr>
          <p:cNvSpPr>
            <a:spLocks noGrp="1"/>
          </p:cNvSpPr>
          <p:nvPr>
            <p:ph idx="1"/>
          </p:nvPr>
        </p:nvSpPr>
        <p:spPr/>
        <p:txBody>
          <a:bodyPr/>
          <a:lstStyle/>
          <a:p>
            <a:endParaRPr lang="en-US" dirty="0"/>
          </a:p>
          <a:p>
            <a:endParaRPr lang="en-US" dirty="0"/>
          </a:p>
          <a:p>
            <a:r>
              <a:rPr lang="en-US" dirty="0"/>
              <a:t>Understanding language development at school requires understanding text type variation in a fine-grained way.</a:t>
            </a:r>
          </a:p>
        </p:txBody>
      </p:sp>
    </p:spTree>
    <p:extLst>
      <p:ext uri="{BB962C8B-B14F-4D97-AF65-F5344CB8AC3E}">
        <p14:creationId xmlns:p14="http://schemas.microsoft.com/office/powerpoint/2010/main" val="1950575437"/>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6956E5-8F7A-B61F-8C54-E3B7AFE1ADE6}"/>
              </a:ext>
            </a:extLst>
          </p:cNvPr>
          <p:cNvSpPr>
            <a:spLocks noGrp="1"/>
          </p:cNvSpPr>
          <p:nvPr>
            <p:ph type="title"/>
          </p:nvPr>
        </p:nvSpPr>
        <p:spPr/>
        <p:txBody>
          <a:bodyPr/>
          <a:lstStyle/>
          <a:p>
            <a:r>
              <a:rPr lang="en-US" dirty="0"/>
              <a:t>Also…</a:t>
            </a:r>
          </a:p>
        </p:txBody>
      </p:sp>
      <p:sp>
        <p:nvSpPr>
          <p:cNvPr id="3" name="Content Placeholder 2">
            <a:extLst>
              <a:ext uri="{FF2B5EF4-FFF2-40B4-BE49-F238E27FC236}">
                <a16:creationId xmlns:a16="http://schemas.microsoft.com/office/drawing/2014/main" id="{5C4E560D-CDF3-BB34-B2AF-A5D73285280B}"/>
              </a:ext>
            </a:extLst>
          </p:cNvPr>
          <p:cNvSpPr>
            <a:spLocks noGrp="1"/>
          </p:cNvSpPr>
          <p:nvPr>
            <p:ph idx="1"/>
          </p:nvPr>
        </p:nvSpPr>
        <p:spPr/>
        <p:txBody>
          <a:bodyPr/>
          <a:lstStyle/>
          <a:p>
            <a:endParaRPr lang="en-US" dirty="0"/>
          </a:p>
          <a:p>
            <a:endParaRPr lang="en-US" dirty="0"/>
          </a:p>
          <a:p>
            <a:r>
              <a:rPr lang="en-US" dirty="0"/>
              <a:t>Specific task types pose specific language challenges</a:t>
            </a:r>
          </a:p>
          <a:p>
            <a:r>
              <a:rPr lang="en-US" dirty="0"/>
              <a:t>And offer specific learning opportunities</a:t>
            </a:r>
          </a:p>
          <a:p>
            <a:r>
              <a:rPr lang="en-US" dirty="0"/>
              <a:t>We need to understand diversity and overlaps in writing tasks</a:t>
            </a:r>
          </a:p>
        </p:txBody>
      </p:sp>
    </p:spTree>
    <p:extLst>
      <p:ext uri="{BB962C8B-B14F-4D97-AF65-F5344CB8AC3E}">
        <p14:creationId xmlns:p14="http://schemas.microsoft.com/office/powerpoint/2010/main" val="2848060059"/>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6497CA-142D-34C7-F16D-6939406A9813}"/>
              </a:ext>
            </a:extLst>
          </p:cNvPr>
          <p:cNvSpPr>
            <a:spLocks noGrp="1"/>
          </p:cNvSpPr>
          <p:nvPr>
            <p:ph type="title"/>
          </p:nvPr>
        </p:nvSpPr>
        <p:spPr/>
        <p:txBody>
          <a:bodyPr/>
          <a:lstStyle/>
          <a:p>
            <a:r>
              <a:rPr lang="en-US" dirty="0"/>
              <a:t>And…</a:t>
            </a:r>
          </a:p>
        </p:txBody>
      </p:sp>
      <p:sp>
        <p:nvSpPr>
          <p:cNvPr id="3" name="Content Placeholder 2">
            <a:extLst>
              <a:ext uri="{FF2B5EF4-FFF2-40B4-BE49-F238E27FC236}">
                <a16:creationId xmlns:a16="http://schemas.microsoft.com/office/drawing/2014/main" id="{80A22C85-021D-48AC-E228-77FC145F953F}"/>
              </a:ext>
            </a:extLst>
          </p:cNvPr>
          <p:cNvSpPr>
            <a:spLocks noGrp="1"/>
          </p:cNvSpPr>
          <p:nvPr>
            <p:ph idx="1"/>
          </p:nvPr>
        </p:nvSpPr>
        <p:spPr/>
        <p:txBody>
          <a:bodyPr/>
          <a:lstStyle/>
          <a:p>
            <a:endParaRPr lang="en-US" dirty="0"/>
          </a:p>
          <a:p>
            <a:endParaRPr lang="en-US" dirty="0"/>
          </a:p>
          <a:p>
            <a:r>
              <a:rPr lang="en-US" dirty="0"/>
              <a:t>students need to understand expectations of particular task types</a:t>
            </a:r>
          </a:p>
          <a:p>
            <a:r>
              <a:rPr lang="en-US" dirty="0"/>
              <a:t>teachers need to understand:</a:t>
            </a:r>
          </a:p>
          <a:p>
            <a:pPr lvl="1"/>
            <a:r>
              <a:rPr lang="en-US" dirty="0"/>
              <a:t>the range of task types available</a:t>
            </a:r>
          </a:p>
          <a:p>
            <a:pPr lvl="1"/>
            <a:r>
              <a:rPr lang="en-US" dirty="0"/>
              <a:t>the linguistic challenges/learning opportunities associated with these</a:t>
            </a:r>
          </a:p>
          <a:p>
            <a:pPr lvl="1"/>
            <a:r>
              <a:rPr lang="en-US" dirty="0"/>
              <a:t>how task types vary / overlap across disciplines / year groups</a:t>
            </a:r>
          </a:p>
        </p:txBody>
      </p:sp>
    </p:spTree>
    <p:extLst>
      <p:ext uri="{BB962C8B-B14F-4D97-AF65-F5344CB8AC3E}">
        <p14:creationId xmlns:p14="http://schemas.microsoft.com/office/powerpoint/2010/main" val="3887205907"/>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CFD5294-2E07-4063-1B59-7417C90B653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003AADE-0666-25AC-A585-314C45879CDC}"/>
              </a:ext>
            </a:extLst>
          </p:cNvPr>
          <p:cNvSpPr>
            <a:spLocks noGrp="1"/>
          </p:cNvSpPr>
          <p:nvPr>
            <p:ph type="title"/>
          </p:nvPr>
        </p:nvSpPr>
        <p:spPr/>
        <p:txBody>
          <a:bodyPr/>
          <a:lstStyle/>
          <a:p>
            <a:r>
              <a:rPr lang="en-US" dirty="0"/>
              <a:t>But…</a:t>
            </a:r>
          </a:p>
        </p:txBody>
      </p:sp>
      <p:sp>
        <p:nvSpPr>
          <p:cNvPr id="5" name="Content Placeholder 4">
            <a:extLst>
              <a:ext uri="{FF2B5EF4-FFF2-40B4-BE49-F238E27FC236}">
                <a16:creationId xmlns:a16="http://schemas.microsoft.com/office/drawing/2014/main" id="{C76F0D0A-8DE1-288C-7AF5-587F04B13B3D}"/>
              </a:ext>
            </a:extLst>
          </p:cNvPr>
          <p:cNvSpPr>
            <a:spLocks noGrp="1"/>
          </p:cNvSpPr>
          <p:nvPr>
            <p:ph idx="1"/>
          </p:nvPr>
        </p:nvSpPr>
        <p:spPr/>
        <p:txBody>
          <a:bodyPr/>
          <a:lstStyle/>
          <a:p>
            <a:endParaRPr lang="en-US"/>
          </a:p>
        </p:txBody>
      </p:sp>
    </p:spTree>
    <p:extLst>
      <p:ext uri="{BB962C8B-B14F-4D97-AF65-F5344CB8AC3E}">
        <p14:creationId xmlns:p14="http://schemas.microsoft.com/office/powerpoint/2010/main" val="2014083003"/>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E73492-DC88-3811-1E86-050C91506A81}"/>
              </a:ext>
            </a:extLst>
          </p:cNvPr>
          <p:cNvSpPr>
            <a:spLocks noGrp="1"/>
          </p:cNvSpPr>
          <p:nvPr>
            <p:ph type="title"/>
          </p:nvPr>
        </p:nvSpPr>
        <p:spPr/>
        <p:txBody>
          <a:bodyPr/>
          <a:lstStyle/>
          <a:p>
            <a:r>
              <a:rPr lang="en-US" dirty="0"/>
              <a:t>But…</a:t>
            </a:r>
          </a:p>
        </p:txBody>
      </p:sp>
      <p:sp>
        <p:nvSpPr>
          <p:cNvPr id="3" name="Content Placeholder 2">
            <a:extLst>
              <a:ext uri="{FF2B5EF4-FFF2-40B4-BE49-F238E27FC236}">
                <a16:creationId xmlns:a16="http://schemas.microsoft.com/office/drawing/2014/main" id="{82C5C6DC-BDAD-C652-0A13-A41D6677AA65}"/>
              </a:ext>
            </a:extLst>
          </p:cNvPr>
          <p:cNvSpPr>
            <a:spLocks noGrp="1"/>
          </p:cNvSpPr>
          <p:nvPr>
            <p:ph idx="1"/>
          </p:nvPr>
        </p:nvSpPr>
        <p:spPr/>
        <p:txBody>
          <a:bodyPr>
            <a:normAutofit/>
          </a:bodyPr>
          <a:lstStyle/>
          <a:p>
            <a:pPr marL="0" indent="0">
              <a:buNone/>
            </a:pPr>
            <a:endParaRPr lang="en-US" dirty="0"/>
          </a:p>
          <a:p>
            <a:pPr marL="0" indent="0" algn="ctr">
              <a:buNone/>
            </a:pPr>
            <a:r>
              <a:rPr lang="en-US" i="1" dirty="0"/>
              <a:t>there appears to be little consensus on what counts as central types of student writing or on how listed categories (e.g., ‘report’ or ‘argumentative essay’) ought to be defined.</a:t>
            </a:r>
          </a:p>
          <a:p>
            <a:pPr marL="0" indent="0" algn="r">
              <a:buNone/>
            </a:pPr>
            <a:r>
              <a:rPr lang="en-US" dirty="0" err="1"/>
              <a:t>Römer</a:t>
            </a:r>
            <a:r>
              <a:rPr lang="en-US" dirty="0"/>
              <a:t> &amp; O’Donnell (2011)</a:t>
            </a:r>
          </a:p>
          <a:p>
            <a:pPr marL="0" indent="0" algn="ctr">
              <a:buNone/>
            </a:pPr>
            <a:endParaRPr lang="en-US" i="1" dirty="0"/>
          </a:p>
          <a:p>
            <a:pPr marL="0" indent="0" algn="ctr">
              <a:buNone/>
            </a:pPr>
            <a:r>
              <a:rPr lang="en-US" i="1" dirty="0"/>
              <a:t>It seems that the registers that exist in university writing change with each new study</a:t>
            </a:r>
          </a:p>
          <a:p>
            <a:pPr marL="0" indent="0" algn="r">
              <a:buNone/>
            </a:pPr>
            <a:r>
              <a:rPr lang="en-US" sz="2800" dirty="0"/>
              <a:t>Goulart (</a:t>
            </a:r>
            <a:r>
              <a:rPr lang="en-US" sz="2800" i="1" dirty="0"/>
              <a:t>in preparation</a:t>
            </a:r>
            <a:r>
              <a:rPr lang="en-US" sz="2800" dirty="0"/>
              <a:t>)</a:t>
            </a:r>
          </a:p>
          <a:p>
            <a:pPr marL="0" indent="0" algn="r">
              <a:buNone/>
            </a:pPr>
            <a:endParaRPr lang="en-US" i="1" dirty="0"/>
          </a:p>
        </p:txBody>
      </p:sp>
    </p:spTree>
    <p:extLst>
      <p:ext uri="{BB962C8B-B14F-4D97-AF65-F5344CB8AC3E}">
        <p14:creationId xmlns:p14="http://schemas.microsoft.com/office/powerpoint/2010/main" val="3073402621"/>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C50AC3-4F65-0F77-6891-A6BBEF4B07DD}"/>
              </a:ext>
            </a:extLst>
          </p:cNvPr>
          <p:cNvSpPr>
            <a:spLocks noGrp="1"/>
          </p:cNvSpPr>
          <p:nvPr>
            <p:ph type="title"/>
          </p:nvPr>
        </p:nvSpPr>
        <p:spPr/>
        <p:txBody>
          <a:bodyPr>
            <a:normAutofit/>
          </a:bodyPr>
          <a:lstStyle/>
          <a:p>
            <a:r>
              <a:rPr lang="en-US" dirty="0"/>
              <a:t>Task type labels in studies of L1 child writing (1945 – 2015)</a:t>
            </a:r>
          </a:p>
        </p:txBody>
      </p:sp>
      <p:sp>
        <p:nvSpPr>
          <p:cNvPr id="3" name="Content Placeholder 2">
            <a:extLst>
              <a:ext uri="{FF2B5EF4-FFF2-40B4-BE49-F238E27FC236}">
                <a16:creationId xmlns:a16="http://schemas.microsoft.com/office/drawing/2014/main" id="{0C04F7C3-CDD4-E567-0BB5-FE29A57909C5}"/>
              </a:ext>
            </a:extLst>
          </p:cNvPr>
          <p:cNvSpPr>
            <a:spLocks noGrp="1"/>
          </p:cNvSpPr>
          <p:nvPr>
            <p:ph idx="1"/>
          </p:nvPr>
        </p:nvSpPr>
        <p:spPr/>
        <p:txBody>
          <a:bodyPr/>
          <a:lstStyle/>
          <a:p>
            <a:endParaRPr lang="en-US" dirty="0"/>
          </a:p>
          <a:p>
            <a:pPr marL="0" indent="0" algn="ctr">
              <a:buNone/>
            </a:pPr>
            <a:r>
              <a:rPr lang="en-US" i="1" dirty="0"/>
              <a:t>argument(</a:t>
            </a:r>
            <a:r>
              <a:rPr lang="en-US" i="1" dirty="0" err="1"/>
              <a:t>ative</a:t>
            </a:r>
            <a:r>
              <a:rPr lang="en-US" i="1" dirty="0"/>
              <a:t>); argumentative expository; classification; compare/contrast; creative; description/descriptive; essay; explanatory; explorative/exploratory; expository; expository letter; expressive; factual; imaginative; imaginative descriptive; informative/informational; literary response; narrative; narrative descriptive; opinionative discursive; persuasive/persuasion; procedure; reporting; story; technical explanatory</a:t>
            </a:r>
          </a:p>
        </p:txBody>
      </p:sp>
      <p:sp>
        <p:nvSpPr>
          <p:cNvPr id="4" name="TextBox 3">
            <a:extLst>
              <a:ext uri="{FF2B5EF4-FFF2-40B4-BE49-F238E27FC236}">
                <a16:creationId xmlns:a16="http://schemas.microsoft.com/office/drawing/2014/main" id="{9C72F88E-7297-6557-1E53-ED7034C7606B}"/>
              </a:ext>
            </a:extLst>
          </p:cNvPr>
          <p:cNvSpPr txBox="1"/>
          <p:nvPr/>
        </p:nvSpPr>
        <p:spPr>
          <a:xfrm>
            <a:off x="7984671" y="6176963"/>
            <a:ext cx="3804558" cy="369332"/>
          </a:xfrm>
          <a:prstGeom prst="rect">
            <a:avLst/>
          </a:prstGeom>
          <a:noFill/>
        </p:spPr>
        <p:txBody>
          <a:bodyPr wrap="square" rtlCol="0">
            <a:spAutoFit/>
          </a:bodyPr>
          <a:lstStyle/>
          <a:p>
            <a:pPr algn="r"/>
            <a:r>
              <a:rPr lang="en-US" dirty="0" err="1"/>
              <a:t>Durrant</a:t>
            </a:r>
            <a:r>
              <a:rPr lang="en-US" dirty="0"/>
              <a:t> 2022</a:t>
            </a:r>
          </a:p>
        </p:txBody>
      </p:sp>
    </p:spTree>
    <p:extLst>
      <p:ext uri="{BB962C8B-B14F-4D97-AF65-F5344CB8AC3E}">
        <p14:creationId xmlns:p14="http://schemas.microsoft.com/office/powerpoint/2010/main" val="2550679127"/>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E89B6EEC-BA34-BE73-6034-9223D079E6C7}"/>
              </a:ext>
            </a:extLst>
          </p:cNvPr>
          <p:cNvSpPr>
            <a:spLocks noGrp="1"/>
          </p:cNvSpPr>
          <p:nvPr>
            <p:ph idx="1"/>
          </p:nvPr>
        </p:nvSpPr>
        <p:spPr>
          <a:xfrm>
            <a:off x="516625" y="1279764"/>
            <a:ext cx="11272604" cy="5308124"/>
          </a:xfrm>
        </p:spPr>
        <p:txBody>
          <a:bodyPr>
            <a:normAutofit fontScale="92500" lnSpcReduction="20000"/>
          </a:bodyPr>
          <a:lstStyle/>
          <a:p>
            <a:endParaRPr lang="en-US" dirty="0"/>
          </a:p>
          <a:p>
            <a:r>
              <a:rPr lang="en-US" dirty="0"/>
              <a:t>the child was asked to assume the role of a … nonfiction book scientist-writer and compose … an information report on a familiar topic (Fang, 2002)</a:t>
            </a:r>
          </a:p>
          <a:p>
            <a:r>
              <a:rPr lang="en-US" dirty="0"/>
              <a:t>Pretend you are a super hero and you are being interviewed on the news. Tell everyone what special powers you would have. Also, explain what you would do with them to help the world. (Hall-Mills &amp; </a:t>
            </a:r>
            <a:r>
              <a:rPr lang="en-US" dirty="0" err="1"/>
              <a:t>Apel</a:t>
            </a:r>
            <a:r>
              <a:rPr lang="en-US" dirty="0"/>
              <a:t>, 2015)</a:t>
            </a:r>
          </a:p>
          <a:p>
            <a:r>
              <a:rPr lang="en-US" dirty="0"/>
              <a:t>Imagine that there is a large undeveloped space in your school yard. Every student in the school has been asked for ideas about what to put there. A committee of teachers and parents will choose the best suggestion. (</a:t>
            </a:r>
            <a:r>
              <a:rPr lang="en-US" dirty="0" err="1"/>
              <a:t>Roessingh</a:t>
            </a:r>
            <a:r>
              <a:rPr lang="en-US" dirty="0"/>
              <a:t>, </a:t>
            </a:r>
            <a:r>
              <a:rPr lang="en-US" dirty="0" err="1"/>
              <a:t>Elgie</a:t>
            </a:r>
            <a:r>
              <a:rPr lang="en-US" dirty="0"/>
              <a:t>, &amp; </a:t>
            </a:r>
            <a:r>
              <a:rPr lang="en-US" dirty="0" err="1"/>
              <a:t>Kover</a:t>
            </a:r>
            <a:r>
              <a:rPr lang="en-US" dirty="0"/>
              <a:t>, 2015);</a:t>
            </a:r>
          </a:p>
          <a:p>
            <a:r>
              <a:rPr lang="en-US" dirty="0"/>
              <a:t>I like (person, place, or thing)______ because _______. (Yates, Berninger, &amp; Abbott, 1995)</a:t>
            </a:r>
          </a:p>
          <a:p>
            <a:r>
              <a:rPr lang="en-US" dirty="0"/>
              <a:t>Participants…were asked to give their ideas and thoughts on the topic of “problems between people” and were explicitly instructed not to tell or write a story but to discuss the issue (Berman &amp; Nir-</a:t>
            </a:r>
            <a:r>
              <a:rPr lang="en-US" dirty="0" err="1"/>
              <a:t>Sagiv</a:t>
            </a:r>
            <a:r>
              <a:rPr lang="en-US" dirty="0"/>
              <a:t>, 2007)</a:t>
            </a:r>
          </a:p>
        </p:txBody>
      </p:sp>
      <p:sp>
        <p:nvSpPr>
          <p:cNvPr id="6" name="TextBox 5">
            <a:extLst>
              <a:ext uri="{FF2B5EF4-FFF2-40B4-BE49-F238E27FC236}">
                <a16:creationId xmlns:a16="http://schemas.microsoft.com/office/drawing/2014/main" id="{6E122CED-313A-C781-07A7-9F6C89BF386B}"/>
              </a:ext>
            </a:extLst>
          </p:cNvPr>
          <p:cNvSpPr txBox="1"/>
          <p:nvPr/>
        </p:nvSpPr>
        <p:spPr>
          <a:xfrm>
            <a:off x="7984671" y="6176963"/>
            <a:ext cx="3804558" cy="369332"/>
          </a:xfrm>
          <a:prstGeom prst="rect">
            <a:avLst/>
          </a:prstGeom>
          <a:noFill/>
        </p:spPr>
        <p:txBody>
          <a:bodyPr wrap="square" rtlCol="0">
            <a:spAutoFit/>
          </a:bodyPr>
          <a:lstStyle/>
          <a:p>
            <a:pPr algn="r"/>
            <a:r>
              <a:rPr lang="en-US" dirty="0" err="1"/>
              <a:t>Durrant</a:t>
            </a:r>
            <a:r>
              <a:rPr lang="en-US" dirty="0"/>
              <a:t> 2022</a:t>
            </a:r>
          </a:p>
        </p:txBody>
      </p:sp>
      <p:sp>
        <p:nvSpPr>
          <p:cNvPr id="2" name="Title 1">
            <a:extLst>
              <a:ext uri="{FF2B5EF4-FFF2-40B4-BE49-F238E27FC236}">
                <a16:creationId xmlns:a16="http://schemas.microsoft.com/office/drawing/2014/main" id="{104558F8-E5B2-84DF-4A08-6CE882063ED6}"/>
              </a:ext>
            </a:extLst>
          </p:cNvPr>
          <p:cNvSpPr>
            <a:spLocks noGrp="1"/>
          </p:cNvSpPr>
          <p:nvPr>
            <p:ph type="title"/>
          </p:nvPr>
        </p:nvSpPr>
        <p:spPr>
          <a:xfrm>
            <a:off x="838200" y="365125"/>
            <a:ext cx="10515600" cy="1325563"/>
          </a:xfrm>
        </p:spPr>
        <p:txBody>
          <a:bodyPr/>
          <a:lstStyle/>
          <a:p>
            <a:r>
              <a:rPr lang="en-US" dirty="0"/>
              <a:t>Examples of </a:t>
            </a:r>
            <a:r>
              <a:rPr lang="en-US" i="1" dirty="0"/>
              <a:t>expository </a:t>
            </a:r>
            <a:r>
              <a:rPr lang="en-US" dirty="0"/>
              <a:t>tasks</a:t>
            </a:r>
          </a:p>
        </p:txBody>
      </p:sp>
    </p:spTree>
    <p:extLst>
      <p:ext uri="{BB962C8B-B14F-4D97-AF65-F5344CB8AC3E}">
        <p14:creationId xmlns:p14="http://schemas.microsoft.com/office/powerpoint/2010/main" val="20558192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C1BECA-1433-1472-7F80-3C6619F6FF44}"/>
              </a:ext>
            </a:extLst>
          </p:cNvPr>
          <p:cNvSpPr>
            <a:spLocks noGrp="1"/>
          </p:cNvSpPr>
          <p:nvPr>
            <p:ph type="title"/>
          </p:nvPr>
        </p:nvSpPr>
        <p:spPr/>
        <p:txBody>
          <a:bodyPr/>
          <a:lstStyle/>
          <a:p>
            <a:r>
              <a:rPr lang="en-US" dirty="0"/>
              <a:t>Definitions of </a:t>
            </a:r>
            <a:r>
              <a:rPr lang="en-US" i="1" dirty="0"/>
              <a:t>expository</a:t>
            </a:r>
            <a:endParaRPr lang="en-US" dirty="0"/>
          </a:p>
        </p:txBody>
      </p:sp>
      <p:sp>
        <p:nvSpPr>
          <p:cNvPr id="3" name="Content Placeholder 2">
            <a:extLst>
              <a:ext uri="{FF2B5EF4-FFF2-40B4-BE49-F238E27FC236}">
                <a16:creationId xmlns:a16="http://schemas.microsoft.com/office/drawing/2014/main" id="{A0736799-2012-1AD6-00E2-485F7C2983D7}"/>
              </a:ext>
            </a:extLst>
          </p:cNvPr>
          <p:cNvSpPr>
            <a:spLocks noGrp="1"/>
          </p:cNvSpPr>
          <p:nvPr>
            <p:ph idx="1"/>
          </p:nvPr>
        </p:nvSpPr>
        <p:spPr/>
        <p:txBody>
          <a:bodyPr/>
          <a:lstStyle/>
          <a:p>
            <a:endParaRPr lang="en-US" i="1" dirty="0"/>
          </a:p>
          <a:p>
            <a:r>
              <a:rPr lang="en-US" i="1" dirty="0"/>
              <a:t>expresses factual information in order to inform or explain </a:t>
            </a:r>
            <a:r>
              <a:rPr lang="en-US" sz="2000" dirty="0"/>
              <a:t>(Cox et al., 1991)</a:t>
            </a:r>
          </a:p>
          <a:p>
            <a:r>
              <a:rPr lang="en-US" i="1" dirty="0"/>
              <a:t>argues for a point of view </a:t>
            </a:r>
            <a:r>
              <a:rPr lang="en-US" sz="2000" dirty="0"/>
              <a:t>(Rose &amp; Martin, 2012)</a:t>
            </a:r>
          </a:p>
          <a:p>
            <a:r>
              <a:rPr lang="en-US" i="1" dirty="0"/>
              <a:t>conveying facts or describing procedures, sharing basic information, relating cause-effect relationships, or arguing a point of view</a:t>
            </a:r>
            <a:r>
              <a:rPr lang="en-US" dirty="0"/>
              <a:t> </a:t>
            </a:r>
            <a:r>
              <a:rPr lang="en-US" sz="2000" dirty="0"/>
              <a:t>(Hall-Mills &amp; </a:t>
            </a:r>
            <a:r>
              <a:rPr lang="en-US" sz="2000" dirty="0" err="1"/>
              <a:t>Apel</a:t>
            </a:r>
            <a:r>
              <a:rPr lang="en-US" sz="2000" dirty="0"/>
              <a:t>, 2015)</a:t>
            </a:r>
          </a:p>
        </p:txBody>
      </p:sp>
      <p:sp>
        <p:nvSpPr>
          <p:cNvPr id="4" name="TextBox 3">
            <a:extLst>
              <a:ext uri="{FF2B5EF4-FFF2-40B4-BE49-F238E27FC236}">
                <a16:creationId xmlns:a16="http://schemas.microsoft.com/office/drawing/2014/main" id="{A296D748-10CB-0EC2-B53B-33EE2E5EB328}"/>
              </a:ext>
            </a:extLst>
          </p:cNvPr>
          <p:cNvSpPr txBox="1"/>
          <p:nvPr/>
        </p:nvSpPr>
        <p:spPr>
          <a:xfrm>
            <a:off x="7984671" y="6176963"/>
            <a:ext cx="3804558" cy="369332"/>
          </a:xfrm>
          <a:prstGeom prst="rect">
            <a:avLst/>
          </a:prstGeom>
          <a:noFill/>
        </p:spPr>
        <p:txBody>
          <a:bodyPr wrap="square" rtlCol="0">
            <a:spAutoFit/>
          </a:bodyPr>
          <a:lstStyle/>
          <a:p>
            <a:pPr algn="r"/>
            <a:r>
              <a:rPr lang="en-US" dirty="0" err="1"/>
              <a:t>Durrant</a:t>
            </a:r>
            <a:r>
              <a:rPr lang="en-US" dirty="0"/>
              <a:t> 2022</a:t>
            </a:r>
          </a:p>
        </p:txBody>
      </p:sp>
    </p:spTree>
    <p:extLst>
      <p:ext uri="{BB962C8B-B14F-4D97-AF65-F5344CB8AC3E}">
        <p14:creationId xmlns:p14="http://schemas.microsoft.com/office/powerpoint/2010/main" val="26609766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4775C9-BB34-3EC1-79D7-054A9F28B180}"/>
              </a:ext>
            </a:extLst>
          </p:cNvPr>
          <p:cNvSpPr>
            <a:spLocks noGrp="1"/>
          </p:cNvSpPr>
          <p:nvPr>
            <p:ph type="title"/>
          </p:nvPr>
        </p:nvSpPr>
        <p:spPr/>
        <p:txBody>
          <a:bodyPr/>
          <a:lstStyle/>
          <a:p>
            <a:r>
              <a:rPr lang="en-US" dirty="0"/>
              <a:t>Why is this so difficult to get right?</a:t>
            </a:r>
          </a:p>
        </p:txBody>
      </p:sp>
      <p:sp>
        <p:nvSpPr>
          <p:cNvPr id="3" name="Content Placeholder 2">
            <a:extLst>
              <a:ext uri="{FF2B5EF4-FFF2-40B4-BE49-F238E27FC236}">
                <a16:creationId xmlns:a16="http://schemas.microsoft.com/office/drawing/2014/main" id="{A7578A7E-D820-17E8-B1FB-A8E25158E899}"/>
              </a:ext>
            </a:extLst>
          </p:cNvPr>
          <p:cNvSpPr>
            <a:spLocks noGrp="1"/>
          </p:cNvSpPr>
          <p:nvPr>
            <p:ph idx="1"/>
          </p:nvPr>
        </p:nvSpPr>
        <p:spPr/>
        <p:txBody>
          <a:bodyPr/>
          <a:lstStyle/>
          <a:p>
            <a:pPr marL="0" indent="0">
              <a:buNone/>
            </a:pPr>
            <a:endParaRPr lang="en-US" dirty="0"/>
          </a:p>
          <a:p>
            <a:r>
              <a:rPr lang="en-US" dirty="0"/>
              <a:t>Variation within text types</a:t>
            </a:r>
          </a:p>
          <a:p>
            <a:r>
              <a:rPr lang="en-US" dirty="0"/>
              <a:t>Text types are dynamic</a:t>
            </a:r>
          </a:p>
          <a:p>
            <a:r>
              <a:rPr lang="en-US" dirty="0"/>
              <a:t>Many real texts don’t belong to a single category</a:t>
            </a:r>
          </a:p>
          <a:p>
            <a:r>
              <a:rPr lang="en-US" dirty="0"/>
              <a:t>Transgressing boundaries/</a:t>
            </a:r>
            <a:r>
              <a:rPr lang="en-US" dirty="0" err="1"/>
              <a:t>hybridisation</a:t>
            </a:r>
            <a:r>
              <a:rPr lang="en-US" dirty="0"/>
              <a:t> can be a marker of maturity </a:t>
            </a:r>
            <a:r>
              <a:rPr lang="en-GB" dirty="0">
                <a:effectLst/>
                <a:latin typeface="Aptos" panose="020B0004020202020204" pitchFamily="34" charset="0"/>
                <a:ea typeface="Aptos" panose="020B0004020202020204" pitchFamily="34" charset="0"/>
                <a:cs typeface="Times New Roman" panose="02020603050405020304" pitchFamily="18" charset="0"/>
              </a:rPr>
              <a:t>(e.g., Bazerman et al., 2018; Berman &amp; Verhoeven, 2002)</a:t>
            </a:r>
          </a:p>
          <a:p>
            <a:r>
              <a:rPr lang="en-GB" dirty="0">
                <a:latin typeface="Aptos" panose="020B0004020202020204" pitchFamily="34" charset="0"/>
                <a:cs typeface="Times New Roman" panose="02020603050405020304" pitchFamily="18" charset="0"/>
              </a:rPr>
              <a:t>Classification requires interpretation</a:t>
            </a:r>
            <a:r>
              <a:rPr lang="en-GB" dirty="0">
                <a:effectLst/>
              </a:rPr>
              <a:t> </a:t>
            </a:r>
            <a:endParaRPr lang="en-US" dirty="0"/>
          </a:p>
          <a:p>
            <a:endParaRPr lang="en-US" dirty="0"/>
          </a:p>
        </p:txBody>
      </p:sp>
    </p:spTree>
    <p:extLst>
      <p:ext uri="{BB962C8B-B14F-4D97-AF65-F5344CB8AC3E}">
        <p14:creationId xmlns:p14="http://schemas.microsoft.com/office/powerpoint/2010/main" val="18586299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6C4F7B-E52E-35DF-B8DB-99722E9330BD}"/>
              </a:ext>
            </a:extLst>
          </p:cNvPr>
          <p:cNvSpPr>
            <a:spLocks noGrp="1"/>
          </p:cNvSpPr>
          <p:nvPr>
            <p:ph type="title"/>
          </p:nvPr>
        </p:nvSpPr>
        <p:spPr/>
        <p:txBody>
          <a:bodyPr/>
          <a:lstStyle/>
          <a:p>
            <a:r>
              <a:rPr lang="en-US" dirty="0"/>
              <a:t>some proto-solutions</a:t>
            </a:r>
          </a:p>
        </p:txBody>
      </p:sp>
      <p:sp>
        <p:nvSpPr>
          <p:cNvPr id="5" name="Content Placeholder 4">
            <a:extLst>
              <a:ext uri="{FF2B5EF4-FFF2-40B4-BE49-F238E27FC236}">
                <a16:creationId xmlns:a16="http://schemas.microsoft.com/office/drawing/2014/main" id="{B185E1AB-9FCB-3DD9-D9B6-549BD54AAF27}"/>
              </a:ext>
            </a:extLst>
          </p:cNvPr>
          <p:cNvSpPr>
            <a:spLocks noGrp="1"/>
          </p:cNvSpPr>
          <p:nvPr>
            <p:ph idx="1"/>
          </p:nvPr>
        </p:nvSpPr>
        <p:spPr/>
        <p:txBody>
          <a:bodyPr/>
          <a:lstStyle/>
          <a:p>
            <a:endParaRPr lang="en-US"/>
          </a:p>
        </p:txBody>
      </p:sp>
    </p:spTree>
    <p:extLst>
      <p:ext uri="{BB962C8B-B14F-4D97-AF65-F5344CB8AC3E}">
        <p14:creationId xmlns:p14="http://schemas.microsoft.com/office/powerpoint/2010/main" val="4171818009"/>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DCA0CCD-1A24-70FF-1870-38A9FFE19F4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FC58E39-134A-5532-02D6-2ADCB58754C6}"/>
              </a:ext>
            </a:extLst>
          </p:cNvPr>
          <p:cNvSpPr>
            <a:spLocks noGrp="1"/>
          </p:cNvSpPr>
          <p:nvPr>
            <p:ph type="title"/>
          </p:nvPr>
        </p:nvSpPr>
        <p:spPr/>
        <p:txBody>
          <a:bodyPr/>
          <a:lstStyle/>
          <a:p>
            <a:r>
              <a:rPr lang="en-US" dirty="0"/>
              <a:t>some proto-solutions</a:t>
            </a:r>
          </a:p>
        </p:txBody>
      </p:sp>
      <p:sp>
        <p:nvSpPr>
          <p:cNvPr id="3" name="Content Placeholder 2">
            <a:extLst>
              <a:ext uri="{FF2B5EF4-FFF2-40B4-BE49-F238E27FC236}">
                <a16:creationId xmlns:a16="http://schemas.microsoft.com/office/drawing/2014/main" id="{20034730-B7A5-A2AC-0823-EF7CC1CEE631}"/>
              </a:ext>
            </a:extLst>
          </p:cNvPr>
          <p:cNvSpPr>
            <a:spLocks noGrp="1"/>
          </p:cNvSpPr>
          <p:nvPr>
            <p:ph idx="1"/>
          </p:nvPr>
        </p:nvSpPr>
        <p:spPr/>
        <p:txBody>
          <a:bodyPr>
            <a:normAutofit/>
          </a:bodyPr>
          <a:lstStyle/>
          <a:p>
            <a:pPr marL="0" indent="0">
              <a:buNone/>
            </a:pPr>
            <a:endParaRPr lang="en-US" i="1" dirty="0"/>
          </a:p>
          <a:p>
            <a:pPr marL="0" indent="0">
              <a:buNone/>
            </a:pPr>
            <a:endParaRPr lang="en-US" i="1" dirty="0"/>
          </a:p>
          <a:p>
            <a:pPr marL="0" indent="0">
              <a:buNone/>
            </a:pPr>
            <a:r>
              <a:rPr lang="en-US" i="1" dirty="0"/>
              <a:t>We see [text] categories not as a set of pigeon holes into one of which any piece of writing can be deposited, but rather as multidimensional, that is a piece of writing can be located at different places on a set of axes </a:t>
            </a:r>
          </a:p>
          <a:p>
            <a:pPr marL="0" indent="0" algn="r">
              <a:buNone/>
            </a:pPr>
            <a:r>
              <a:rPr lang="en-US" dirty="0"/>
              <a:t>(Britton et al. 1975, p.12)</a:t>
            </a:r>
          </a:p>
          <a:p>
            <a:endParaRPr lang="en-US" i="1" dirty="0"/>
          </a:p>
        </p:txBody>
      </p:sp>
    </p:spTree>
    <p:extLst>
      <p:ext uri="{BB962C8B-B14F-4D97-AF65-F5344CB8AC3E}">
        <p14:creationId xmlns:p14="http://schemas.microsoft.com/office/powerpoint/2010/main" val="1514532235"/>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B3FA39-6B63-FCF4-9551-7106248AA598}"/>
              </a:ext>
            </a:extLst>
          </p:cNvPr>
          <p:cNvSpPr>
            <a:spLocks noGrp="1"/>
          </p:cNvSpPr>
          <p:nvPr>
            <p:ph type="title"/>
          </p:nvPr>
        </p:nvSpPr>
        <p:spPr/>
        <p:txBody>
          <a:bodyPr/>
          <a:lstStyle/>
          <a:p>
            <a:r>
              <a:rPr lang="en-US" dirty="0"/>
              <a:t>some proto-solutions</a:t>
            </a:r>
          </a:p>
        </p:txBody>
      </p:sp>
      <p:sp>
        <p:nvSpPr>
          <p:cNvPr id="3" name="Content Placeholder 2">
            <a:extLst>
              <a:ext uri="{FF2B5EF4-FFF2-40B4-BE49-F238E27FC236}">
                <a16:creationId xmlns:a16="http://schemas.microsoft.com/office/drawing/2014/main" id="{2BD85B79-2C5B-FFF0-6E47-99AF4EA4CE08}"/>
              </a:ext>
            </a:extLst>
          </p:cNvPr>
          <p:cNvSpPr>
            <a:spLocks noGrp="1"/>
          </p:cNvSpPr>
          <p:nvPr>
            <p:ph idx="1"/>
          </p:nvPr>
        </p:nvSpPr>
        <p:spPr/>
        <p:txBody>
          <a:bodyPr/>
          <a:lstStyle/>
          <a:p>
            <a:pPr marL="0" indent="0">
              <a:buNone/>
            </a:pPr>
            <a:endParaRPr lang="en-US" i="1" dirty="0"/>
          </a:p>
          <a:p>
            <a:pPr marL="0" indent="0">
              <a:buNone/>
            </a:pPr>
            <a:r>
              <a:rPr lang="en-US" i="1" dirty="0"/>
              <a:t>The topological approach…takes into account overlaps and similarities and locates items on gradients of similarity along various functional parameters. Rather than imposing boundaries of difference, such an approach maps degrees of similarity. It models choice in terms of tendencies and degrees rather than with with dichotomous (either/or) terms available within a typological system network </a:t>
            </a:r>
          </a:p>
          <a:p>
            <a:pPr marL="0" indent="0" algn="r">
              <a:buNone/>
            </a:pPr>
            <a:r>
              <a:rPr lang="en-US" dirty="0"/>
              <a:t>(Coffin, 2006, p.46)</a:t>
            </a:r>
          </a:p>
        </p:txBody>
      </p:sp>
    </p:spTree>
    <p:extLst>
      <p:ext uri="{BB962C8B-B14F-4D97-AF65-F5344CB8AC3E}">
        <p14:creationId xmlns:p14="http://schemas.microsoft.com/office/powerpoint/2010/main" val="1947071744"/>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DBC3AA-96CB-2FAF-1692-A79B019B191C}"/>
              </a:ext>
            </a:extLst>
          </p:cNvPr>
          <p:cNvSpPr>
            <a:spLocks noGrp="1"/>
          </p:cNvSpPr>
          <p:nvPr>
            <p:ph type="title"/>
          </p:nvPr>
        </p:nvSpPr>
        <p:spPr>
          <a:xfrm>
            <a:off x="762001" y="1141711"/>
            <a:ext cx="3234466" cy="3474364"/>
          </a:xfrm>
        </p:spPr>
        <p:txBody>
          <a:bodyPr vert="horz" lIns="91440" tIns="45720" rIns="91440" bIns="45720" rtlCol="0" anchor="t">
            <a:normAutofit/>
          </a:bodyPr>
          <a:lstStyle/>
          <a:p>
            <a:br>
              <a:rPr lang="en-US" sz="3300" kern="1200" dirty="0">
                <a:solidFill>
                  <a:schemeClr val="tx1"/>
                </a:solidFill>
                <a:latin typeface="+mj-lt"/>
                <a:ea typeface="+mj-ea"/>
                <a:cs typeface="+mj-cs"/>
              </a:rPr>
            </a:br>
            <a:br>
              <a:rPr lang="en-US" sz="3300" kern="1200" dirty="0">
                <a:solidFill>
                  <a:schemeClr val="tx1"/>
                </a:solidFill>
                <a:latin typeface="+mj-lt"/>
                <a:ea typeface="+mj-ea"/>
                <a:cs typeface="+mj-cs"/>
              </a:rPr>
            </a:br>
            <a:r>
              <a:rPr lang="en-US" sz="3300" kern="1200" dirty="0">
                <a:solidFill>
                  <a:schemeClr val="tx1"/>
                </a:solidFill>
                <a:latin typeface="+mj-lt"/>
                <a:ea typeface="+mj-ea"/>
                <a:cs typeface="+mj-cs"/>
              </a:rPr>
              <a:t>Text types in continuous multidimensional space</a:t>
            </a:r>
          </a:p>
        </p:txBody>
      </p:sp>
      <p:cxnSp>
        <p:nvCxnSpPr>
          <p:cNvPr id="9" name="Straight Connector 8">
            <a:extLst>
              <a:ext uri="{FF2B5EF4-FFF2-40B4-BE49-F238E27FC236}">
                <a16:creationId xmlns:a16="http://schemas.microsoft.com/office/drawing/2014/main" id="{33193FD5-6A49-7562-EA76-F15D42E15804}"/>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65140" y="871146"/>
            <a:ext cx="736939" cy="0"/>
          </a:xfrm>
          <a:prstGeom prst="line">
            <a:avLst/>
          </a:prstGeom>
          <a:ln w="57150">
            <a:solidFill>
              <a:schemeClr val="accent4"/>
            </a:solidFill>
          </a:ln>
        </p:spPr>
        <p:style>
          <a:lnRef idx="1">
            <a:schemeClr val="accent1"/>
          </a:lnRef>
          <a:fillRef idx="0">
            <a:schemeClr val="accent1"/>
          </a:fillRef>
          <a:effectRef idx="0">
            <a:schemeClr val="accent1"/>
          </a:effectRef>
          <a:fontRef idx="minor">
            <a:schemeClr val="tx1"/>
          </a:fontRef>
        </p:style>
      </p:cxnSp>
      <p:pic>
        <p:nvPicPr>
          <p:cNvPr id="4" name="Content Placeholder 3" descr="A diagram of a graph&#10;&#10;Description automatically generated with medium confidence">
            <a:extLst>
              <a:ext uri="{FF2B5EF4-FFF2-40B4-BE49-F238E27FC236}">
                <a16:creationId xmlns:a16="http://schemas.microsoft.com/office/drawing/2014/main" id="{8E280A69-DBCB-166C-2189-E3FA386CEE9A}"/>
              </a:ext>
            </a:extLst>
          </p:cNvPr>
          <p:cNvPicPr>
            <a:picLocks noGrp="1" noChangeAspect="1"/>
          </p:cNvPicPr>
          <p:nvPr>
            <p:ph idx="1"/>
          </p:nvPr>
        </p:nvPicPr>
        <p:blipFill>
          <a:blip r:embed="rId2"/>
          <a:stretch>
            <a:fillRect/>
          </a:stretch>
        </p:blipFill>
        <p:spPr>
          <a:xfrm>
            <a:off x="4615543" y="997698"/>
            <a:ext cx="6711317" cy="4882482"/>
          </a:xfrm>
          <a:prstGeom prst="rect">
            <a:avLst/>
          </a:prstGeom>
        </p:spPr>
      </p:pic>
      <p:sp>
        <p:nvSpPr>
          <p:cNvPr id="5" name="TextBox 4">
            <a:extLst>
              <a:ext uri="{FF2B5EF4-FFF2-40B4-BE49-F238E27FC236}">
                <a16:creationId xmlns:a16="http://schemas.microsoft.com/office/drawing/2014/main" id="{E9C7839D-FE8B-D570-AE92-8106C53213DB}"/>
              </a:ext>
            </a:extLst>
          </p:cNvPr>
          <p:cNvSpPr txBox="1"/>
          <p:nvPr/>
        </p:nvSpPr>
        <p:spPr>
          <a:xfrm>
            <a:off x="7578247" y="6311900"/>
            <a:ext cx="4308953" cy="369332"/>
          </a:xfrm>
          <a:prstGeom prst="rect">
            <a:avLst/>
          </a:prstGeom>
          <a:noFill/>
        </p:spPr>
        <p:txBody>
          <a:bodyPr wrap="square" rtlCol="0">
            <a:spAutoFit/>
          </a:bodyPr>
          <a:lstStyle/>
          <a:p>
            <a:pPr algn="r"/>
            <a:r>
              <a:rPr lang="en-US" b="1" dirty="0"/>
              <a:t>Biber et al, 2020</a:t>
            </a:r>
          </a:p>
        </p:txBody>
      </p:sp>
    </p:spTree>
    <p:extLst>
      <p:ext uri="{BB962C8B-B14F-4D97-AF65-F5344CB8AC3E}">
        <p14:creationId xmlns:p14="http://schemas.microsoft.com/office/powerpoint/2010/main" val="3715600475"/>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6A7464-3C36-9F08-BA8C-50E7E4DA9B88}"/>
              </a:ext>
            </a:extLst>
          </p:cNvPr>
          <p:cNvSpPr>
            <a:spLocks noGrp="1"/>
          </p:cNvSpPr>
          <p:nvPr>
            <p:ph type="title"/>
          </p:nvPr>
        </p:nvSpPr>
        <p:spPr/>
        <p:txBody>
          <a:bodyPr/>
          <a:lstStyle/>
          <a:p>
            <a:r>
              <a:rPr lang="en-US" dirty="0"/>
              <a:t>Detailed profile of texts in terms of</a:t>
            </a:r>
          </a:p>
        </p:txBody>
      </p:sp>
      <p:sp>
        <p:nvSpPr>
          <p:cNvPr id="3" name="Content Placeholder 2">
            <a:extLst>
              <a:ext uri="{FF2B5EF4-FFF2-40B4-BE49-F238E27FC236}">
                <a16:creationId xmlns:a16="http://schemas.microsoft.com/office/drawing/2014/main" id="{04F83B68-2FEC-2C4F-0B2B-13A90FAB664A}"/>
              </a:ext>
            </a:extLst>
          </p:cNvPr>
          <p:cNvSpPr>
            <a:spLocks noGrp="1"/>
          </p:cNvSpPr>
          <p:nvPr>
            <p:ph idx="1"/>
          </p:nvPr>
        </p:nvSpPr>
        <p:spPr/>
        <p:txBody>
          <a:bodyPr/>
          <a:lstStyle/>
          <a:p>
            <a:endParaRPr lang="en-US" dirty="0"/>
          </a:p>
          <a:p>
            <a:r>
              <a:rPr lang="en-US" dirty="0"/>
              <a:t>Functions</a:t>
            </a:r>
          </a:p>
          <a:p>
            <a:r>
              <a:rPr lang="en-US" dirty="0"/>
              <a:t>Focus</a:t>
            </a:r>
          </a:p>
          <a:p>
            <a:r>
              <a:rPr lang="en-US" dirty="0"/>
              <a:t>Sources</a:t>
            </a:r>
          </a:p>
          <a:p>
            <a:r>
              <a:rPr lang="en-US" dirty="0"/>
              <a:t>Extra-textual content</a:t>
            </a:r>
          </a:p>
          <a:p>
            <a:r>
              <a:rPr lang="en-US" dirty="0"/>
              <a:t>Medium</a:t>
            </a:r>
          </a:p>
          <a:p>
            <a:r>
              <a:rPr lang="en-US" dirty="0"/>
              <a:t>Relationships</a:t>
            </a:r>
          </a:p>
          <a:p>
            <a:r>
              <a:rPr lang="en-US" dirty="0"/>
              <a:t>Task requirements</a:t>
            </a:r>
          </a:p>
        </p:txBody>
      </p:sp>
    </p:spTree>
    <p:extLst>
      <p:ext uri="{BB962C8B-B14F-4D97-AF65-F5344CB8AC3E}">
        <p14:creationId xmlns:p14="http://schemas.microsoft.com/office/powerpoint/2010/main" val="3117006666"/>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1ADD72-BD54-6CEE-C05F-F1FE8249D843}"/>
              </a:ext>
            </a:extLst>
          </p:cNvPr>
          <p:cNvSpPr>
            <a:spLocks noGrp="1"/>
          </p:cNvSpPr>
          <p:nvPr>
            <p:ph type="title"/>
          </p:nvPr>
        </p:nvSpPr>
        <p:spPr/>
        <p:txBody>
          <a:bodyPr/>
          <a:lstStyle/>
          <a:p>
            <a:r>
              <a:rPr lang="en-US" dirty="0"/>
              <a:t>Functions</a:t>
            </a:r>
            <a:br>
              <a:rPr lang="en-US" i="1" dirty="0"/>
            </a:br>
            <a:r>
              <a:rPr lang="en-US" i="1" dirty="0"/>
              <a:t>The text…</a:t>
            </a:r>
          </a:p>
        </p:txBody>
      </p:sp>
      <p:pic>
        <p:nvPicPr>
          <p:cNvPr id="5" name="Content Placeholder 4" descr="A table of information with black text&#10;&#10;Description automatically generated with medium confidence">
            <a:extLst>
              <a:ext uri="{FF2B5EF4-FFF2-40B4-BE49-F238E27FC236}">
                <a16:creationId xmlns:a16="http://schemas.microsoft.com/office/drawing/2014/main" id="{BF7967CD-A717-FB1E-2A73-B9204BE78100}"/>
              </a:ext>
            </a:extLst>
          </p:cNvPr>
          <p:cNvPicPr>
            <a:picLocks noGrp="1" noChangeAspect="1"/>
          </p:cNvPicPr>
          <p:nvPr>
            <p:ph idx="1"/>
          </p:nvPr>
        </p:nvPicPr>
        <p:blipFill>
          <a:blip r:embed="rId2"/>
          <a:stretch>
            <a:fillRect/>
          </a:stretch>
        </p:blipFill>
        <p:spPr>
          <a:xfrm>
            <a:off x="838200" y="2330946"/>
            <a:ext cx="10515600" cy="3340696"/>
          </a:xfrm>
        </p:spPr>
      </p:pic>
    </p:spTree>
    <p:extLst>
      <p:ext uri="{BB962C8B-B14F-4D97-AF65-F5344CB8AC3E}">
        <p14:creationId xmlns:p14="http://schemas.microsoft.com/office/powerpoint/2010/main" val="1531312956"/>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117041-5E3D-88B8-A129-281A8B88CFEB}"/>
              </a:ext>
            </a:extLst>
          </p:cNvPr>
          <p:cNvSpPr>
            <a:spLocks noGrp="1"/>
          </p:cNvSpPr>
          <p:nvPr>
            <p:ph type="title"/>
          </p:nvPr>
        </p:nvSpPr>
        <p:spPr/>
        <p:txBody>
          <a:bodyPr/>
          <a:lstStyle/>
          <a:p>
            <a:r>
              <a:rPr lang="en-US" dirty="0"/>
              <a:t>Sources</a:t>
            </a:r>
            <a:br>
              <a:rPr lang="en-US" i="1" dirty="0"/>
            </a:br>
            <a:r>
              <a:rPr lang="en-US" i="1" dirty="0"/>
              <a:t>The text is based on…</a:t>
            </a:r>
          </a:p>
        </p:txBody>
      </p:sp>
      <p:pic>
        <p:nvPicPr>
          <p:cNvPr id="5" name="Content Placeholder 4" descr="A white paper with black text&#10;&#10;Description automatically generated">
            <a:extLst>
              <a:ext uri="{FF2B5EF4-FFF2-40B4-BE49-F238E27FC236}">
                <a16:creationId xmlns:a16="http://schemas.microsoft.com/office/drawing/2014/main" id="{7A91C7FA-5507-1792-2E40-3F5F7C0E1B1A}"/>
              </a:ext>
            </a:extLst>
          </p:cNvPr>
          <p:cNvPicPr>
            <a:picLocks noGrp="1" noChangeAspect="1"/>
          </p:cNvPicPr>
          <p:nvPr>
            <p:ph idx="1"/>
          </p:nvPr>
        </p:nvPicPr>
        <p:blipFill>
          <a:blip r:embed="rId2"/>
          <a:stretch>
            <a:fillRect/>
          </a:stretch>
        </p:blipFill>
        <p:spPr>
          <a:xfrm>
            <a:off x="838200" y="2477294"/>
            <a:ext cx="10515600" cy="3048000"/>
          </a:xfrm>
        </p:spPr>
      </p:pic>
    </p:spTree>
    <p:extLst>
      <p:ext uri="{BB962C8B-B14F-4D97-AF65-F5344CB8AC3E}">
        <p14:creationId xmlns:p14="http://schemas.microsoft.com/office/powerpoint/2010/main" val="650776079"/>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452391-4F25-48B1-8567-C2238B51486D}"/>
              </a:ext>
            </a:extLst>
          </p:cNvPr>
          <p:cNvSpPr>
            <a:spLocks noGrp="1"/>
          </p:cNvSpPr>
          <p:nvPr>
            <p:ph type="title"/>
          </p:nvPr>
        </p:nvSpPr>
        <p:spPr/>
        <p:txBody>
          <a:bodyPr/>
          <a:lstStyle/>
          <a:p>
            <a:endParaRPr lang="en-US"/>
          </a:p>
        </p:txBody>
      </p:sp>
      <p:pic>
        <p:nvPicPr>
          <p:cNvPr id="5" name="Content Placeholder 4" descr="A screenshot of a spreadsheet&#10;&#10;Description automatically generated">
            <a:extLst>
              <a:ext uri="{FF2B5EF4-FFF2-40B4-BE49-F238E27FC236}">
                <a16:creationId xmlns:a16="http://schemas.microsoft.com/office/drawing/2014/main" id="{F6529801-5FC8-BDBC-5FD8-E79175C3D63C}"/>
              </a:ext>
            </a:extLst>
          </p:cNvPr>
          <p:cNvPicPr>
            <a:picLocks noGrp="1" noChangeAspect="1"/>
          </p:cNvPicPr>
          <p:nvPr>
            <p:ph idx="1"/>
          </p:nvPr>
        </p:nvPicPr>
        <p:blipFill>
          <a:blip r:embed="rId2"/>
          <a:stretch>
            <a:fillRect/>
          </a:stretch>
        </p:blipFill>
        <p:spPr>
          <a:xfrm>
            <a:off x="2103672" y="618401"/>
            <a:ext cx="7984655" cy="5621198"/>
          </a:xfrm>
        </p:spPr>
      </p:pic>
    </p:spTree>
    <p:extLst>
      <p:ext uri="{BB962C8B-B14F-4D97-AF65-F5344CB8AC3E}">
        <p14:creationId xmlns:p14="http://schemas.microsoft.com/office/powerpoint/2010/main" val="3067901966"/>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EBE866-2524-280A-1723-A38658C8C6BA}"/>
              </a:ext>
            </a:extLst>
          </p:cNvPr>
          <p:cNvSpPr>
            <a:spLocks noGrp="1"/>
          </p:cNvSpPr>
          <p:nvPr>
            <p:ph type="title"/>
          </p:nvPr>
        </p:nvSpPr>
        <p:spPr/>
        <p:txBody>
          <a:bodyPr/>
          <a:lstStyle/>
          <a:p>
            <a:r>
              <a:rPr lang="en-US" dirty="0"/>
              <a:t>Illustrative findings</a:t>
            </a:r>
          </a:p>
        </p:txBody>
      </p:sp>
      <p:sp>
        <p:nvSpPr>
          <p:cNvPr id="7" name="Content Placeholder 6">
            <a:extLst>
              <a:ext uri="{FF2B5EF4-FFF2-40B4-BE49-F238E27FC236}">
                <a16:creationId xmlns:a16="http://schemas.microsoft.com/office/drawing/2014/main" id="{7B7388F0-75EC-AC43-36D9-81950D2E2796}"/>
              </a:ext>
            </a:extLst>
          </p:cNvPr>
          <p:cNvSpPr>
            <a:spLocks noGrp="1"/>
          </p:cNvSpPr>
          <p:nvPr>
            <p:ph idx="1"/>
          </p:nvPr>
        </p:nvSpPr>
        <p:spPr/>
        <p:txBody>
          <a:bodyPr/>
          <a:lstStyle/>
          <a:p>
            <a:endParaRPr lang="en-US"/>
          </a:p>
        </p:txBody>
      </p:sp>
    </p:spTree>
    <p:extLst>
      <p:ext uri="{BB962C8B-B14F-4D97-AF65-F5344CB8AC3E}">
        <p14:creationId xmlns:p14="http://schemas.microsoft.com/office/powerpoint/2010/main" val="518680240"/>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026EEB6-5928-5D2A-9D7D-593718E5058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95F5A54-31CB-9C8B-5D75-F1B4BCF35B60}"/>
              </a:ext>
            </a:extLst>
          </p:cNvPr>
          <p:cNvSpPr>
            <a:spLocks noGrp="1"/>
          </p:cNvSpPr>
          <p:nvPr>
            <p:ph type="title"/>
          </p:nvPr>
        </p:nvSpPr>
        <p:spPr/>
        <p:txBody>
          <a:bodyPr/>
          <a:lstStyle/>
          <a:p>
            <a:r>
              <a:rPr lang="en-US" dirty="0"/>
              <a:t>Illustrative findings</a:t>
            </a:r>
          </a:p>
        </p:txBody>
      </p:sp>
      <p:pic>
        <p:nvPicPr>
          <p:cNvPr id="5" name="Content Placeholder 4" descr="A yellow caution sign with black text&#10;&#10;Description automatically generated">
            <a:extLst>
              <a:ext uri="{FF2B5EF4-FFF2-40B4-BE49-F238E27FC236}">
                <a16:creationId xmlns:a16="http://schemas.microsoft.com/office/drawing/2014/main" id="{587C0A16-EE79-21B2-DB38-5142E7E95914}"/>
              </a:ext>
            </a:extLst>
          </p:cNvPr>
          <p:cNvPicPr>
            <a:picLocks noGrp="1" noChangeAspect="1"/>
          </p:cNvPicPr>
          <p:nvPr>
            <p:ph idx="1"/>
          </p:nvPr>
        </p:nvPicPr>
        <p:blipFill>
          <a:blip r:embed="rId2"/>
          <a:stretch>
            <a:fillRect/>
          </a:stretch>
        </p:blipFill>
        <p:spPr>
          <a:xfrm rot="20888002">
            <a:off x="7220743" y="400896"/>
            <a:ext cx="4351338" cy="4351338"/>
          </a:xfrm>
        </p:spPr>
      </p:pic>
    </p:spTree>
    <p:extLst>
      <p:ext uri="{BB962C8B-B14F-4D97-AF65-F5344CB8AC3E}">
        <p14:creationId xmlns:p14="http://schemas.microsoft.com/office/powerpoint/2010/main" val="607204780"/>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A8E4AA8-A7FB-1B57-44DD-D90A7D842CC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C1026F9-FFDF-1173-48E1-B0A0F9B75AD4}"/>
              </a:ext>
            </a:extLst>
          </p:cNvPr>
          <p:cNvSpPr>
            <a:spLocks noGrp="1"/>
          </p:cNvSpPr>
          <p:nvPr>
            <p:ph type="title"/>
          </p:nvPr>
        </p:nvSpPr>
        <p:spPr/>
        <p:txBody>
          <a:bodyPr/>
          <a:lstStyle/>
          <a:p>
            <a:r>
              <a:rPr lang="en-US" dirty="0"/>
              <a:t>Illustrative findings</a:t>
            </a:r>
          </a:p>
        </p:txBody>
      </p:sp>
      <p:pic>
        <p:nvPicPr>
          <p:cNvPr id="5" name="Content Placeholder 4" descr="A yellow caution sign with black text&#10;&#10;Description automatically generated">
            <a:extLst>
              <a:ext uri="{FF2B5EF4-FFF2-40B4-BE49-F238E27FC236}">
                <a16:creationId xmlns:a16="http://schemas.microsoft.com/office/drawing/2014/main" id="{0092D434-26EA-5219-4C65-336A520D782E}"/>
              </a:ext>
            </a:extLst>
          </p:cNvPr>
          <p:cNvPicPr>
            <a:picLocks noGrp="1" noChangeAspect="1"/>
          </p:cNvPicPr>
          <p:nvPr>
            <p:ph idx="1"/>
          </p:nvPr>
        </p:nvPicPr>
        <p:blipFill>
          <a:blip r:embed="rId2"/>
          <a:stretch>
            <a:fillRect/>
          </a:stretch>
        </p:blipFill>
        <p:spPr>
          <a:xfrm rot="20888002">
            <a:off x="7220743" y="400896"/>
            <a:ext cx="4351338" cy="4351338"/>
          </a:xfrm>
        </p:spPr>
      </p:pic>
      <p:graphicFrame>
        <p:nvGraphicFramePr>
          <p:cNvPr id="4" name="Table 3">
            <a:extLst>
              <a:ext uri="{FF2B5EF4-FFF2-40B4-BE49-F238E27FC236}">
                <a16:creationId xmlns:a16="http://schemas.microsoft.com/office/drawing/2014/main" id="{344D1684-E75B-051B-0DF3-6E9169E90B11}"/>
              </a:ext>
            </a:extLst>
          </p:cNvPr>
          <p:cNvGraphicFramePr>
            <a:graphicFrameLocks noGrp="1"/>
          </p:cNvGraphicFramePr>
          <p:nvPr/>
        </p:nvGraphicFramePr>
        <p:xfrm>
          <a:off x="504967" y="1966022"/>
          <a:ext cx="6578221" cy="4575810"/>
        </p:xfrm>
        <a:graphic>
          <a:graphicData uri="http://schemas.openxmlformats.org/drawingml/2006/table">
            <a:tbl>
              <a:tblPr bandRow="1">
                <a:tableStyleId>{5C22544A-7EE6-4342-B048-85BDC9FD1C3A}</a:tableStyleId>
              </a:tblPr>
              <a:tblGrid>
                <a:gridCol w="5622088">
                  <a:extLst>
                    <a:ext uri="{9D8B030D-6E8A-4147-A177-3AD203B41FA5}">
                      <a16:colId xmlns:a16="http://schemas.microsoft.com/office/drawing/2014/main" val="1128267107"/>
                    </a:ext>
                  </a:extLst>
                </a:gridCol>
                <a:gridCol w="956133">
                  <a:extLst>
                    <a:ext uri="{9D8B030D-6E8A-4147-A177-3AD203B41FA5}">
                      <a16:colId xmlns:a16="http://schemas.microsoft.com/office/drawing/2014/main" val="1242621677"/>
                    </a:ext>
                  </a:extLst>
                </a:gridCol>
              </a:tblGrid>
              <a:tr h="370840">
                <a:tc>
                  <a:txBody>
                    <a:bodyPr/>
                    <a:lstStyle/>
                    <a:p>
                      <a:pPr algn="l" fontAlgn="b"/>
                      <a:r>
                        <a:rPr lang="en-GB" sz="2400" b="0" i="0" u="none" strike="noStrike" dirty="0">
                          <a:solidFill>
                            <a:srgbClr val="000000"/>
                          </a:solidFill>
                          <a:effectLst/>
                          <a:latin typeface="Aptos Narrow" panose="020B0004020202020204" pitchFamily="34" charset="0"/>
                        </a:rPr>
                        <a:t>primary research data collected by the writer</a:t>
                      </a:r>
                    </a:p>
                  </a:txBody>
                  <a:tcPr marL="9525" marR="9525" marT="9525" marB="0" anchor="b"/>
                </a:tc>
                <a:tc>
                  <a:txBody>
                    <a:bodyPr/>
                    <a:lstStyle/>
                    <a:p>
                      <a:pPr algn="r" fontAlgn="b"/>
                      <a:r>
                        <a:rPr lang="en-GB" sz="2400" b="0" i="0" u="none" strike="noStrike" dirty="0">
                          <a:solidFill>
                            <a:srgbClr val="000000"/>
                          </a:solidFill>
                          <a:effectLst/>
                          <a:latin typeface="Aptos" panose="020B0004020202020204" pitchFamily="34" charset="0"/>
                        </a:rPr>
                        <a:t>.77</a:t>
                      </a:r>
                    </a:p>
                  </a:txBody>
                  <a:tcPr marL="9525" marR="9525" marT="9525" marB="0" anchor="b"/>
                </a:tc>
                <a:extLst>
                  <a:ext uri="{0D108BD9-81ED-4DB2-BD59-A6C34878D82A}">
                    <a16:rowId xmlns:a16="http://schemas.microsoft.com/office/drawing/2014/main" val="2379488857"/>
                  </a:ext>
                </a:extLst>
              </a:tr>
              <a:tr h="370840">
                <a:tc>
                  <a:txBody>
                    <a:bodyPr/>
                    <a:lstStyle/>
                    <a:p>
                      <a:pPr algn="l" fontAlgn="b"/>
                      <a:r>
                        <a:rPr lang="en-GB" sz="2400" b="0" i="0" u="none" strike="noStrike" dirty="0">
                          <a:solidFill>
                            <a:srgbClr val="000000"/>
                          </a:solidFill>
                          <a:effectLst/>
                          <a:latin typeface="Aptos Narrow" panose="020B0004020202020204" pitchFamily="34" charset="0"/>
                        </a:rPr>
                        <a:t>primary research data: numerical</a:t>
                      </a:r>
                    </a:p>
                  </a:txBody>
                  <a:tcPr marL="9525" marR="9525" marT="9525" marB="0" anchor="b"/>
                </a:tc>
                <a:tc>
                  <a:txBody>
                    <a:bodyPr/>
                    <a:lstStyle/>
                    <a:p>
                      <a:pPr algn="r" fontAlgn="b"/>
                      <a:r>
                        <a:rPr lang="en-GB" sz="2400" b="0" i="0" u="none" strike="noStrike" dirty="0">
                          <a:solidFill>
                            <a:srgbClr val="000000"/>
                          </a:solidFill>
                          <a:effectLst/>
                          <a:latin typeface="Aptos" panose="020B0004020202020204" pitchFamily="34" charset="0"/>
                        </a:rPr>
                        <a:t>.66</a:t>
                      </a:r>
                    </a:p>
                  </a:txBody>
                  <a:tcPr marL="9525" marR="9525" marT="9525" marB="0" anchor="b"/>
                </a:tc>
                <a:extLst>
                  <a:ext uri="{0D108BD9-81ED-4DB2-BD59-A6C34878D82A}">
                    <a16:rowId xmlns:a16="http://schemas.microsoft.com/office/drawing/2014/main" val="665567640"/>
                  </a:ext>
                </a:extLst>
              </a:tr>
              <a:tr h="370840">
                <a:tc>
                  <a:txBody>
                    <a:bodyPr/>
                    <a:lstStyle/>
                    <a:p>
                      <a:pPr algn="l" fontAlgn="b"/>
                      <a:r>
                        <a:rPr lang="en-GB" sz="2400" b="0" i="0" u="none" strike="noStrike" dirty="0">
                          <a:solidFill>
                            <a:srgbClr val="000000"/>
                          </a:solidFill>
                          <a:effectLst/>
                          <a:latin typeface="Aptos Narrow" panose="020B0004020202020204" pitchFamily="34" charset="0"/>
                        </a:rPr>
                        <a:t>presents empirical research</a:t>
                      </a:r>
                    </a:p>
                  </a:txBody>
                  <a:tcPr marL="9525" marR="9525" marT="9525" marB="0" anchor="b"/>
                </a:tc>
                <a:tc>
                  <a:txBody>
                    <a:bodyPr/>
                    <a:lstStyle/>
                    <a:p>
                      <a:pPr algn="r" fontAlgn="b"/>
                      <a:r>
                        <a:rPr lang="en-GB" sz="2400" b="0" i="0" u="none" strike="noStrike" dirty="0">
                          <a:solidFill>
                            <a:srgbClr val="000000"/>
                          </a:solidFill>
                          <a:effectLst/>
                          <a:latin typeface="Aptos" panose="020B0004020202020204" pitchFamily="34" charset="0"/>
                        </a:rPr>
                        <a:t>.45</a:t>
                      </a:r>
                    </a:p>
                  </a:txBody>
                  <a:tcPr marL="9525" marR="9525" marT="9525" marB="0" anchor="b"/>
                </a:tc>
                <a:extLst>
                  <a:ext uri="{0D108BD9-81ED-4DB2-BD59-A6C34878D82A}">
                    <a16:rowId xmlns:a16="http://schemas.microsoft.com/office/drawing/2014/main" val="44956485"/>
                  </a:ext>
                </a:extLst>
              </a:tr>
              <a:tr h="370840">
                <a:tc>
                  <a:txBody>
                    <a:bodyPr/>
                    <a:lstStyle/>
                    <a:p>
                      <a:pPr algn="l" fontAlgn="b"/>
                      <a:r>
                        <a:rPr lang="en-GB" sz="2400" b="0" i="0" u="none" strike="noStrike" dirty="0">
                          <a:solidFill>
                            <a:srgbClr val="000000"/>
                          </a:solidFill>
                          <a:effectLst/>
                          <a:latin typeface="Aptos Narrow" panose="020B0004020202020204" pitchFamily="34" charset="0"/>
                        </a:rPr>
                        <a:t>primary research data: verbal</a:t>
                      </a:r>
                    </a:p>
                  </a:txBody>
                  <a:tcPr marL="9525" marR="9525" marT="9525" marB="0" anchor="b"/>
                </a:tc>
                <a:tc>
                  <a:txBody>
                    <a:bodyPr/>
                    <a:lstStyle/>
                    <a:p>
                      <a:pPr algn="r" fontAlgn="b"/>
                      <a:r>
                        <a:rPr lang="en-GB" sz="2400" b="0" i="0" u="none" strike="noStrike" dirty="0">
                          <a:solidFill>
                            <a:srgbClr val="000000"/>
                          </a:solidFill>
                          <a:effectLst/>
                          <a:latin typeface="Aptos" panose="020B0004020202020204" pitchFamily="34" charset="0"/>
                        </a:rPr>
                        <a:t>.44</a:t>
                      </a:r>
                    </a:p>
                  </a:txBody>
                  <a:tcPr marL="9525" marR="9525" marT="9525" marB="0" anchor="b"/>
                </a:tc>
                <a:extLst>
                  <a:ext uri="{0D108BD9-81ED-4DB2-BD59-A6C34878D82A}">
                    <a16:rowId xmlns:a16="http://schemas.microsoft.com/office/drawing/2014/main" val="2315717105"/>
                  </a:ext>
                </a:extLst>
              </a:tr>
              <a:tr h="370840">
                <a:tc>
                  <a:txBody>
                    <a:bodyPr/>
                    <a:lstStyle/>
                    <a:p>
                      <a:pPr algn="l" fontAlgn="b"/>
                      <a:r>
                        <a:rPr lang="en-GB" sz="2400" b="0" i="0" u="none" strike="noStrike" dirty="0">
                          <a:solidFill>
                            <a:srgbClr val="000000"/>
                          </a:solidFill>
                          <a:effectLst/>
                          <a:latin typeface="Aptos Narrow" panose="020B0004020202020204" pitchFamily="34" charset="0"/>
                        </a:rPr>
                        <a:t>describes</a:t>
                      </a:r>
                    </a:p>
                  </a:txBody>
                  <a:tcPr marL="9525" marR="9525" marT="9525" marB="0" anchor="b"/>
                </a:tc>
                <a:tc>
                  <a:txBody>
                    <a:bodyPr/>
                    <a:lstStyle/>
                    <a:p>
                      <a:pPr algn="r" fontAlgn="b"/>
                      <a:r>
                        <a:rPr lang="en-GB" sz="2400" b="0" i="0" u="none" strike="noStrike" dirty="0">
                          <a:solidFill>
                            <a:srgbClr val="000000"/>
                          </a:solidFill>
                          <a:effectLst/>
                          <a:latin typeface="Aptos" panose="020B0004020202020204" pitchFamily="34" charset="0"/>
                        </a:rPr>
                        <a:t>.43</a:t>
                      </a:r>
                    </a:p>
                  </a:txBody>
                  <a:tcPr marL="9525" marR="9525" marT="9525" marB="0" anchor="b"/>
                </a:tc>
                <a:extLst>
                  <a:ext uri="{0D108BD9-81ED-4DB2-BD59-A6C34878D82A}">
                    <a16:rowId xmlns:a16="http://schemas.microsoft.com/office/drawing/2014/main" val="1418671816"/>
                  </a:ext>
                </a:extLst>
              </a:tr>
              <a:tr h="370840">
                <a:tc>
                  <a:txBody>
                    <a:bodyPr/>
                    <a:lstStyle/>
                    <a:p>
                      <a:pPr algn="l" fontAlgn="b"/>
                      <a:r>
                        <a:rPr lang="en-GB" sz="2400" b="0" i="0" u="none" strike="noStrike" dirty="0">
                          <a:solidFill>
                            <a:srgbClr val="000000"/>
                          </a:solidFill>
                          <a:effectLst/>
                          <a:latin typeface="Aptos Narrow" panose="020B0004020202020204" pitchFamily="34" charset="0"/>
                        </a:rPr>
                        <a:t>retells/narrates a process or event</a:t>
                      </a:r>
                    </a:p>
                  </a:txBody>
                  <a:tcPr marL="9525" marR="9525" marT="9525" marB="0" anchor="b"/>
                </a:tc>
                <a:tc>
                  <a:txBody>
                    <a:bodyPr/>
                    <a:lstStyle/>
                    <a:p>
                      <a:pPr algn="r" fontAlgn="b"/>
                      <a:r>
                        <a:rPr lang="en-GB" sz="2400" b="0" i="0" u="none" strike="noStrike" dirty="0">
                          <a:solidFill>
                            <a:srgbClr val="000000"/>
                          </a:solidFill>
                          <a:effectLst/>
                          <a:latin typeface="Aptos" panose="020B0004020202020204" pitchFamily="34" charset="0"/>
                        </a:rPr>
                        <a:t>.42</a:t>
                      </a:r>
                    </a:p>
                  </a:txBody>
                  <a:tcPr marL="9525" marR="9525" marT="9525" marB="0" anchor="b"/>
                </a:tc>
                <a:extLst>
                  <a:ext uri="{0D108BD9-81ED-4DB2-BD59-A6C34878D82A}">
                    <a16:rowId xmlns:a16="http://schemas.microsoft.com/office/drawing/2014/main" val="1815488886"/>
                  </a:ext>
                </a:extLst>
              </a:tr>
              <a:tr h="370840">
                <a:tc>
                  <a:txBody>
                    <a:bodyPr/>
                    <a:lstStyle/>
                    <a:p>
                      <a:pPr algn="l" fontAlgn="b"/>
                      <a:r>
                        <a:rPr lang="en-GB" sz="2400" b="0" i="0" u="none" strike="noStrike" dirty="0">
                          <a:solidFill>
                            <a:srgbClr val="000000"/>
                          </a:solidFill>
                          <a:effectLst/>
                          <a:latin typeface="Aptos Narrow" panose="020B0004020202020204" pitchFamily="34" charset="0"/>
                        </a:rPr>
                        <a:t>reviews literature</a:t>
                      </a:r>
                    </a:p>
                  </a:txBody>
                  <a:tcPr marL="9525" marR="9525" marT="9525" marB="0" anchor="b"/>
                </a:tc>
                <a:tc>
                  <a:txBody>
                    <a:bodyPr/>
                    <a:lstStyle/>
                    <a:p>
                      <a:pPr algn="r" fontAlgn="b"/>
                      <a:r>
                        <a:rPr lang="en-GB" sz="2400" b="0" i="0" u="none" strike="noStrike" dirty="0">
                          <a:solidFill>
                            <a:srgbClr val="000000"/>
                          </a:solidFill>
                          <a:effectLst/>
                          <a:latin typeface="Aptos" panose="020B0004020202020204" pitchFamily="34" charset="0"/>
                        </a:rPr>
                        <a:t>.34</a:t>
                      </a:r>
                    </a:p>
                  </a:txBody>
                  <a:tcPr marL="9525" marR="9525" marT="9525" marB="0" anchor="b"/>
                </a:tc>
                <a:extLst>
                  <a:ext uri="{0D108BD9-81ED-4DB2-BD59-A6C34878D82A}">
                    <a16:rowId xmlns:a16="http://schemas.microsoft.com/office/drawing/2014/main" val="1539365849"/>
                  </a:ext>
                </a:extLst>
              </a:tr>
              <a:tr h="370840">
                <a:tc>
                  <a:txBody>
                    <a:bodyPr/>
                    <a:lstStyle/>
                    <a:p>
                      <a:pPr algn="l" fontAlgn="b"/>
                      <a:r>
                        <a:rPr lang="en-GB" sz="2400" b="0" i="0" u="none" strike="noStrike" dirty="0">
                          <a:solidFill>
                            <a:srgbClr val="000000"/>
                          </a:solidFill>
                          <a:effectLst/>
                          <a:latin typeface="Aptos Narrow" panose="020B0004020202020204" pitchFamily="34" charset="0"/>
                        </a:rPr>
                        <a:t>primary research data collected by someone else</a:t>
                      </a:r>
                    </a:p>
                  </a:txBody>
                  <a:tcPr marL="9525" marR="9525" marT="9525" marB="0" anchor="b"/>
                </a:tc>
                <a:tc>
                  <a:txBody>
                    <a:bodyPr/>
                    <a:lstStyle/>
                    <a:p>
                      <a:pPr algn="r" fontAlgn="b"/>
                      <a:r>
                        <a:rPr lang="en-GB" sz="2400" b="0" i="0" u="none" strike="noStrike" dirty="0">
                          <a:solidFill>
                            <a:srgbClr val="000000"/>
                          </a:solidFill>
                          <a:effectLst/>
                          <a:latin typeface="Aptos" panose="020B0004020202020204" pitchFamily="34" charset="0"/>
                        </a:rPr>
                        <a:t>.33</a:t>
                      </a:r>
                    </a:p>
                  </a:txBody>
                  <a:tcPr marL="9525" marR="9525" marT="9525" marB="0" anchor="b"/>
                </a:tc>
                <a:extLst>
                  <a:ext uri="{0D108BD9-81ED-4DB2-BD59-A6C34878D82A}">
                    <a16:rowId xmlns:a16="http://schemas.microsoft.com/office/drawing/2014/main" val="2016186064"/>
                  </a:ext>
                </a:extLst>
              </a:tr>
              <a:tr h="370840">
                <a:tc>
                  <a:txBody>
                    <a:bodyPr/>
                    <a:lstStyle/>
                    <a:p>
                      <a:pPr algn="l" fontAlgn="b"/>
                      <a:r>
                        <a:rPr lang="en-GB" sz="2400" b="0" i="0" u="none" strike="noStrike" dirty="0">
                          <a:solidFill>
                            <a:srgbClr val="000000"/>
                          </a:solidFill>
                          <a:effectLst/>
                          <a:latin typeface="Aptos Narrow" panose="020B0004020202020204" pitchFamily="34" charset="0"/>
                        </a:rPr>
                        <a:t>non verbal material</a:t>
                      </a:r>
                    </a:p>
                  </a:txBody>
                  <a:tcPr marL="9525" marR="9525" marT="9525" marB="0" anchor="b"/>
                </a:tc>
                <a:tc>
                  <a:txBody>
                    <a:bodyPr/>
                    <a:lstStyle/>
                    <a:p>
                      <a:pPr algn="r" fontAlgn="b"/>
                      <a:r>
                        <a:rPr lang="en-GB" sz="2400" b="0" i="0" u="none" strike="noStrike" dirty="0">
                          <a:solidFill>
                            <a:srgbClr val="000000"/>
                          </a:solidFill>
                          <a:effectLst/>
                          <a:latin typeface="Aptos" panose="020B0004020202020204" pitchFamily="34" charset="0"/>
                        </a:rPr>
                        <a:t>.32</a:t>
                      </a:r>
                    </a:p>
                  </a:txBody>
                  <a:tcPr marL="9525" marR="9525" marT="9525" marB="0" anchor="b"/>
                </a:tc>
                <a:extLst>
                  <a:ext uri="{0D108BD9-81ED-4DB2-BD59-A6C34878D82A}">
                    <a16:rowId xmlns:a16="http://schemas.microsoft.com/office/drawing/2014/main" val="989899954"/>
                  </a:ext>
                </a:extLst>
              </a:tr>
              <a:tr h="370840">
                <a:tc>
                  <a:txBody>
                    <a:bodyPr/>
                    <a:lstStyle/>
                    <a:p>
                      <a:pPr algn="l" fontAlgn="b"/>
                      <a:endParaRPr lang="en-GB" sz="2400" b="0" i="0" u="none" strike="noStrike" dirty="0">
                        <a:solidFill>
                          <a:srgbClr val="000000"/>
                        </a:solidFill>
                        <a:effectLst/>
                        <a:latin typeface="Aptos Narrow" panose="020B0004020202020204" pitchFamily="34" charset="0"/>
                      </a:endParaRPr>
                    </a:p>
                  </a:txBody>
                  <a:tcPr marL="9525" marR="9525" marT="9525" marB="0" anchor="b"/>
                </a:tc>
                <a:tc>
                  <a:txBody>
                    <a:bodyPr/>
                    <a:lstStyle/>
                    <a:p>
                      <a:pPr algn="r" fontAlgn="b"/>
                      <a:endParaRPr lang="en-GB" sz="2400" b="0" i="0" u="none" strike="noStrike" dirty="0">
                        <a:solidFill>
                          <a:srgbClr val="000000"/>
                        </a:solidFill>
                        <a:effectLst/>
                        <a:latin typeface="Aptos" panose="020B0004020202020204" pitchFamily="34" charset="0"/>
                      </a:endParaRPr>
                    </a:p>
                  </a:txBody>
                  <a:tcPr marL="9525" marR="9525" marT="9525" marB="0" anchor="b"/>
                </a:tc>
                <a:extLst>
                  <a:ext uri="{0D108BD9-81ED-4DB2-BD59-A6C34878D82A}">
                    <a16:rowId xmlns:a16="http://schemas.microsoft.com/office/drawing/2014/main" val="239651733"/>
                  </a:ext>
                </a:extLst>
              </a:tr>
              <a:tr h="370840">
                <a:tc>
                  <a:txBody>
                    <a:bodyPr/>
                    <a:lstStyle/>
                    <a:p>
                      <a:pPr algn="l" fontAlgn="b"/>
                      <a:r>
                        <a:rPr lang="en-GB" sz="2400" b="0" i="0" u="none" strike="noStrike" dirty="0">
                          <a:solidFill>
                            <a:srgbClr val="000000"/>
                          </a:solidFill>
                          <a:effectLst/>
                          <a:latin typeface="Aptos Narrow" panose="020B0004020202020204" pitchFamily="34" charset="0"/>
                        </a:rPr>
                        <a:t>argues</a:t>
                      </a:r>
                    </a:p>
                  </a:txBody>
                  <a:tcPr marL="9525" marR="9525" marT="9525" marB="0" anchor="b"/>
                </a:tc>
                <a:tc>
                  <a:txBody>
                    <a:bodyPr/>
                    <a:lstStyle/>
                    <a:p>
                      <a:pPr algn="r"/>
                      <a:r>
                        <a:rPr lang="en-US" sz="2400" dirty="0">
                          <a:latin typeface="Aptos" panose="020B0004020202020204" pitchFamily="34" charset="0"/>
                        </a:rPr>
                        <a:t>-.37</a:t>
                      </a:r>
                    </a:p>
                  </a:txBody>
                  <a:tcPr/>
                </a:tc>
                <a:extLst>
                  <a:ext uri="{0D108BD9-81ED-4DB2-BD59-A6C34878D82A}">
                    <a16:rowId xmlns:a16="http://schemas.microsoft.com/office/drawing/2014/main" val="3939466763"/>
                  </a:ext>
                </a:extLst>
              </a:tr>
            </a:tbl>
          </a:graphicData>
        </a:graphic>
      </p:graphicFrame>
      <p:sp>
        <p:nvSpPr>
          <p:cNvPr id="6" name="TextBox 5">
            <a:extLst>
              <a:ext uri="{FF2B5EF4-FFF2-40B4-BE49-F238E27FC236}">
                <a16:creationId xmlns:a16="http://schemas.microsoft.com/office/drawing/2014/main" id="{53F507EB-E2D2-549C-2E20-33A7FE247B9F}"/>
              </a:ext>
            </a:extLst>
          </p:cNvPr>
          <p:cNvSpPr txBox="1"/>
          <p:nvPr/>
        </p:nvSpPr>
        <p:spPr>
          <a:xfrm>
            <a:off x="838199" y="1411585"/>
            <a:ext cx="4094329" cy="461665"/>
          </a:xfrm>
          <a:prstGeom prst="rect">
            <a:avLst/>
          </a:prstGeom>
          <a:noFill/>
        </p:spPr>
        <p:txBody>
          <a:bodyPr wrap="square" rtlCol="0">
            <a:spAutoFit/>
          </a:bodyPr>
          <a:lstStyle/>
          <a:p>
            <a:r>
              <a:rPr lang="en-US" sz="2400" dirty="0"/>
              <a:t>Factor 1</a:t>
            </a:r>
          </a:p>
        </p:txBody>
      </p:sp>
    </p:spTree>
    <p:extLst>
      <p:ext uri="{BB962C8B-B14F-4D97-AF65-F5344CB8AC3E}">
        <p14:creationId xmlns:p14="http://schemas.microsoft.com/office/powerpoint/2010/main" val="1301763638"/>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FE0C3E1-1182-6A57-0CF9-E19C3A1B61B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B5A29C4-E118-903E-E86B-15530460B4B9}"/>
              </a:ext>
            </a:extLst>
          </p:cNvPr>
          <p:cNvSpPr>
            <a:spLocks noGrp="1"/>
          </p:cNvSpPr>
          <p:nvPr>
            <p:ph type="title"/>
          </p:nvPr>
        </p:nvSpPr>
        <p:spPr/>
        <p:txBody>
          <a:bodyPr/>
          <a:lstStyle/>
          <a:p>
            <a:r>
              <a:rPr lang="en-US" dirty="0"/>
              <a:t>Illustrative findings</a:t>
            </a:r>
          </a:p>
        </p:txBody>
      </p:sp>
      <p:pic>
        <p:nvPicPr>
          <p:cNvPr id="5" name="Content Placeholder 4" descr="A yellow caution sign with black text&#10;&#10;Description automatically generated">
            <a:extLst>
              <a:ext uri="{FF2B5EF4-FFF2-40B4-BE49-F238E27FC236}">
                <a16:creationId xmlns:a16="http://schemas.microsoft.com/office/drawing/2014/main" id="{BC963C8F-FF8D-60FE-223A-3930E60B073A}"/>
              </a:ext>
            </a:extLst>
          </p:cNvPr>
          <p:cNvPicPr>
            <a:picLocks noGrp="1" noChangeAspect="1"/>
          </p:cNvPicPr>
          <p:nvPr>
            <p:ph idx="1"/>
          </p:nvPr>
        </p:nvPicPr>
        <p:blipFill>
          <a:blip r:embed="rId2"/>
          <a:stretch>
            <a:fillRect/>
          </a:stretch>
        </p:blipFill>
        <p:spPr>
          <a:xfrm rot="20888002">
            <a:off x="7220743" y="400896"/>
            <a:ext cx="4351338" cy="4351338"/>
          </a:xfrm>
        </p:spPr>
      </p:pic>
      <p:graphicFrame>
        <p:nvGraphicFramePr>
          <p:cNvPr id="4" name="Table 3">
            <a:extLst>
              <a:ext uri="{FF2B5EF4-FFF2-40B4-BE49-F238E27FC236}">
                <a16:creationId xmlns:a16="http://schemas.microsoft.com/office/drawing/2014/main" id="{6811E7A2-4EE5-FF05-5BA6-8CE347DC0E13}"/>
              </a:ext>
            </a:extLst>
          </p:cNvPr>
          <p:cNvGraphicFramePr>
            <a:graphicFrameLocks noGrp="1"/>
          </p:cNvGraphicFramePr>
          <p:nvPr>
            <p:extLst>
              <p:ext uri="{D42A27DB-BD31-4B8C-83A1-F6EECF244321}">
                <p14:modId xmlns:p14="http://schemas.microsoft.com/office/powerpoint/2010/main" val="1136954663"/>
              </p:ext>
            </p:extLst>
          </p:nvPr>
        </p:nvGraphicFramePr>
        <p:xfrm>
          <a:off x="838200" y="2055813"/>
          <a:ext cx="5681870" cy="4109720"/>
        </p:xfrm>
        <a:graphic>
          <a:graphicData uri="http://schemas.openxmlformats.org/drawingml/2006/table">
            <a:tbl>
              <a:tblPr bandRow="1">
                <a:tableStyleId>{5C22544A-7EE6-4342-B048-85BDC9FD1C3A}</a:tableStyleId>
              </a:tblPr>
              <a:tblGrid>
                <a:gridCol w="4568687">
                  <a:extLst>
                    <a:ext uri="{9D8B030D-6E8A-4147-A177-3AD203B41FA5}">
                      <a16:colId xmlns:a16="http://schemas.microsoft.com/office/drawing/2014/main" val="1128267107"/>
                    </a:ext>
                  </a:extLst>
                </a:gridCol>
                <a:gridCol w="1113183">
                  <a:extLst>
                    <a:ext uri="{9D8B030D-6E8A-4147-A177-3AD203B41FA5}">
                      <a16:colId xmlns:a16="http://schemas.microsoft.com/office/drawing/2014/main" val="1242621677"/>
                    </a:ext>
                  </a:extLst>
                </a:gridCol>
              </a:tblGrid>
              <a:tr h="370840">
                <a:tc>
                  <a:txBody>
                    <a:bodyPr/>
                    <a:lstStyle/>
                    <a:p>
                      <a:pPr algn="l" fontAlgn="b"/>
                      <a:r>
                        <a:rPr lang="en-GB" sz="2400" b="0" i="0" u="none" strike="noStrike" dirty="0">
                          <a:solidFill>
                            <a:srgbClr val="000000"/>
                          </a:solidFill>
                          <a:effectLst/>
                          <a:latin typeface="Aptos Narrow" panose="020B0004020202020204" pitchFamily="34" charset="0"/>
                        </a:rPr>
                        <a:t>summarizes</a:t>
                      </a:r>
                    </a:p>
                  </a:txBody>
                  <a:tcPr marL="9525" marR="9525" marT="9525" marB="0" anchor="b"/>
                </a:tc>
                <a:tc>
                  <a:txBody>
                    <a:bodyPr/>
                    <a:lstStyle/>
                    <a:p>
                      <a:pPr algn="r" fontAlgn="b"/>
                      <a:r>
                        <a:rPr lang="en-GB" sz="2400" b="0" i="0" u="none" strike="noStrike">
                          <a:solidFill>
                            <a:srgbClr val="000000"/>
                          </a:solidFill>
                          <a:effectLst/>
                          <a:latin typeface="Aptos Narrow" panose="020B0004020202020204" pitchFamily="34" charset="0"/>
                        </a:rPr>
                        <a:t>0.81</a:t>
                      </a:r>
                    </a:p>
                  </a:txBody>
                  <a:tcPr marL="9525" marR="9525" marT="9525" marB="0" anchor="b"/>
                </a:tc>
                <a:extLst>
                  <a:ext uri="{0D108BD9-81ED-4DB2-BD59-A6C34878D82A}">
                    <a16:rowId xmlns:a16="http://schemas.microsoft.com/office/drawing/2014/main" val="2379488857"/>
                  </a:ext>
                </a:extLst>
              </a:tr>
              <a:tr h="370840">
                <a:tc>
                  <a:txBody>
                    <a:bodyPr/>
                    <a:lstStyle/>
                    <a:p>
                      <a:pPr algn="l" fontAlgn="b"/>
                      <a:r>
                        <a:rPr lang="en-GB" sz="2400" b="0" i="0" u="none" strike="noStrike" dirty="0">
                          <a:solidFill>
                            <a:srgbClr val="000000"/>
                          </a:solidFill>
                          <a:effectLst/>
                          <a:latin typeface="Aptos Narrow" panose="020B0004020202020204" pitchFamily="34" charset="0"/>
                        </a:rPr>
                        <a:t>reviews literature</a:t>
                      </a:r>
                    </a:p>
                  </a:txBody>
                  <a:tcPr marL="9525" marR="9525" marT="9525" marB="0" anchor="b"/>
                </a:tc>
                <a:tc>
                  <a:txBody>
                    <a:bodyPr/>
                    <a:lstStyle/>
                    <a:p>
                      <a:pPr algn="r" fontAlgn="b"/>
                      <a:r>
                        <a:rPr lang="en-GB" sz="2400" b="0" i="0" u="none" strike="noStrike">
                          <a:solidFill>
                            <a:srgbClr val="000000"/>
                          </a:solidFill>
                          <a:effectLst/>
                          <a:latin typeface="Aptos Narrow" panose="020B0004020202020204" pitchFamily="34" charset="0"/>
                        </a:rPr>
                        <a:t>0.76</a:t>
                      </a:r>
                    </a:p>
                  </a:txBody>
                  <a:tcPr marL="9525" marR="9525" marT="9525" marB="0" anchor="b"/>
                </a:tc>
                <a:extLst>
                  <a:ext uri="{0D108BD9-81ED-4DB2-BD59-A6C34878D82A}">
                    <a16:rowId xmlns:a16="http://schemas.microsoft.com/office/drawing/2014/main" val="665567640"/>
                  </a:ext>
                </a:extLst>
              </a:tr>
              <a:tr h="370840">
                <a:tc>
                  <a:txBody>
                    <a:bodyPr/>
                    <a:lstStyle/>
                    <a:p>
                      <a:pPr algn="l" fontAlgn="b"/>
                      <a:r>
                        <a:rPr lang="en-GB" sz="2400" b="0" i="0" u="none" strike="noStrike" dirty="0">
                          <a:solidFill>
                            <a:srgbClr val="000000"/>
                          </a:solidFill>
                          <a:effectLst/>
                          <a:latin typeface="Aptos Narrow" panose="020B0004020202020204" pitchFamily="34" charset="0"/>
                        </a:rPr>
                        <a:t>source texts</a:t>
                      </a:r>
                    </a:p>
                  </a:txBody>
                  <a:tcPr marL="9525" marR="9525" marT="9525" marB="0" anchor="b"/>
                </a:tc>
                <a:tc>
                  <a:txBody>
                    <a:bodyPr/>
                    <a:lstStyle/>
                    <a:p>
                      <a:pPr algn="r" fontAlgn="b"/>
                      <a:r>
                        <a:rPr lang="en-GB" sz="2400" b="0" i="0" u="none" strike="noStrike" dirty="0">
                          <a:solidFill>
                            <a:srgbClr val="000000"/>
                          </a:solidFill>
                          <a:effectLst/>
                          <a:latin typeface="Aptos Narrow" panose="020B0004020202020204" pitchFamily="34" charset="0"/>
                        </a:rPr>
                        <a:t>0.47</a:t>
                      </a:r>
                    </a:p>
                  </a:txBody>
                  <a:tcPr marL="9525" marR="9525" marT="9525" marB="0" anchor="b"/>
                </a:tc>
                <a:extLst>
                  <a:ext uri="{0D108BD9-81ED-4DB2-BD59-A6C34878D82A}">
                    <a16:rowId xmlns:a16="http://schemas.microsoft.com/office/drawing/2014/main" val="44956485"/>
                  </a:ext>
                </a:extLst>
              </a:tr>
              <a:tr h="370840">
                <a:tc>
                  <a:txBody>
                    <a:bodyPr/>
                    <a:lstStyle/>
                    <a:p>
                      <a:pPr algn="l" fontAlgn="b"/>
                      <a:r>
                        <a:rPr lang="en-GB" sz="2400" b="0" i="0" u="none" strike="noStrike" dirty="0">
                          <a:solidFill>
                            <a:srgbClr val="000000"/>
                          </a:solidFill>
                          <a:effectLst/>
                          <a:latin typeface="Aptos Narrow" panose="020B0004020202020204" pitchFamily="34" charset="0"/>
                        </a:rPr>
                        <a:t>quotations</a:t>
                      </a:r>
                    </a:p>
                  </a:txBody>
                  <a:tcPr marL="9525" marR="9525" marT="9525" marB="0" anchor="b"/>
                </a:tc>
                <a:tc>
                  <a:txBody>
                    <a:bodyPr/>
                    <a:lstStyle/>
                    <a:p>
                      <a:pPr algn="r" fontAlgn="b"/>
                      <a:r>
                        <a:rPr lang="en-GB" sz="2400" b="0" i="0" u="none" strike="noStrike" dirty="0">
                          <a:solidFill>
                            <a:srgbClr val="000000"/>
                          </a:solidFill>
                          <a:effectLst/>
                          <a:latin typeface="Aptos Narrow" panose="020B0004020202020204" pitchFamily="34" charset="0"/>
                        </a:rPr>
                        <a:t>0.39</a:t>
                      </a:r>
                    </a:p>
                  </a:txBody>
                  <a:tcPr marL="9525" marR="9525" marT="9525" marB="0" anchor="b"/>
                </a:tc>
                <a:extLst>
                  <a:ext uri="{0D108BD9-81ED-4DB2-BD59-A6C34878D82A}">
                    <a16:rowId xmlns:a16="http://schemas.microsoft.com/office/drawing/2014/main" val="2315717105"/>
                  </a:ext>
                </a:extLst>
              </a:tr>
              <a:tr h="370840">
                <a:tc>
                  <a:txBody>
                    <a:bodyPr/>
                    <a:lstStyle/>
                    <a:p>
                      <a:pPr algn="l" fontAlgn="b"/>
                      <a:endParaRPr lang="en-GB" sz="2400" b="0" i="0" u="none" strike="noStrike" dirty="0">
                        <a:solidFill>
                          <a:srgbClr val="000000"/>
                        </a:solidFill>
                        <a:effectLst/>
                        <a:latin typeface="Aptos Narrow" panose="020B0004020202020204" pitchFamily="34" charset="0"/>
                      </a:endParaRPr>
                    </a:p>
                  </a:txBody>
                  <a:tcPr marL="9525" marR="9525" marT="9525" marB="0" anchor="b"/>
                </a:tc>
                <a:tc>
                  <a:txBody>
                    <a:bodyPr/>
                    <a:lstStyle/>
                    <a:p>
                      <a:pPr algn="r" fontAlgn="b"/>
                      <a:endParaRPr lang="en-GB" sz="2400" b="0" i="0" u="none" strike="noStrike" dirty="0">
                        <a:solidFill>
                          <a:srgbClr val="000000"/>
                        </a:solidFill>
                        <a:effectLst/>
                        <a:latin typeface="Aptos" panose="020B0004020202020204" pitchFamily="34" charset="0"/>
                      </a:endParaRPr>
                    </a:p>
                  </a:txBody>
                  <a:tcPr marL="9525" marR="9525" marT="9525" marB="0" anchor="b"/>
                </a:tc>
                <a:extLst>
                  <a:ext uri="{0D108BD9-81ED-4DB2-BD59-A6C34878D82A}">
                    <a16:rowId xmlns:a16="http://schemas.microsoft.com/office/drawing/2014/main" val="1418671816"/>
                  </a:ext>
                </a:extLst>
              </a:tr>
              <a:tr h="370840">
                <a:tc>
                  <a:txBody>
                    <a:bodyPr/>
                    <a:lstStyle/>
                    <a:p>
                      <a:pPr algn="l" fontAlgn="b"/>
                      <a:r>
                        <a:rPr lang="en-GB" sz="2400" b="0" i="0" u="none" strike="noStrike" dirty="0">
                          <a:solidFill>
                            <a:srgbClr val="000000"/>
                          </a:solidFill>
                          <a:effectLst/>
                          <a:latin typeface="Aptos Narrow" panose="020B0004020202020204" pitchFamily="34" charset="0"/>
                        </a:rPr>
                        <a:t>non verbal material</a:t>
                      </a:r>
                    </a:p>
                  </a:txBody>
                  <a:tcPr marL="9525" marR="9525" marT="9525" marB="0" anchor="b"/>
                </a:tc>
                <a:tc>
                  <a:txBody>
                    <a:bodyPr/>
                    <a:lstStyle/>
                    <a:p>
                      <a:pPr algn="r" fontAlgn="b"/>
                      <a:r>
                        <a:rPr lang="en-GB" sz="2400" b="0" i="0" u="none" strike="noStrike" dirty="0">
                          <a:solidFill>
                            <a:srgbClr val="000000"/>
                          </a:solidFill>
                          <a:effectLst/>
                          <a:latin typeface="Aptos Narrow" panose="020B0004020202020204" pitchFamily="34" charset="0"/>
                        </a:rPr>
                        <a:t>-0.33</a:t>
                      </a:r>
                    </a:p>
                  </a:txBody>
                  <a:tcPr marL="9525" marR="9525" marT="9525" marB="0" anchor="b"/>
                </a:tc>
                <a:extLst>
                  <a:ext uri="{0D108BD9-81ED-4DB2-BD59-A6C34878D82A}">
                    <a16:rowId xmlns:a16="http://schemas.microsoft.com/office/drawing/2014/main" val="1815488886"/>
                  </a:ext>
                </a:extLst>
              </a:tr>
              <a:tr h="370840">
                <a:tc>
                  <a:txBody>
                    <a:bodyPr/>
                    <a:lstStyle/>
                    <a:p>
                      <a:pPr algn="l" fontAlgn="b"/>
                      <a:r>
                        <a:rPr lang="en-GB" sz="2400" b="0" i="0" u="none" strike="noStrike" dirty="0">
                          <a:solidFill>
                            <a:srgbClr val="000000"/>
                          </a:solidFill>
                          <a:effectLst/>
                          <a:latin typeface="Aptos Narrow" panose="020B0004020202020204" pitchFamily="34" charset="0"/>
                        </a:rPr>
                        <a:t>requires a series of answers to separate prompts/questions</a:t>
                      </a:r>
                    </a:p>
                  </a:txBody>
                  <a:tcPr marL="9525" marR="9525" marT="9525" marB="0" anchor="b"/>
                </a:tc>
                <a:tc>
                  <a:txBody>
                    <a:bodyPr/>
                    <a:lstStyle/>
                    <a:p>
                      <a:pPr algn="r" fontAlgn="b"/>
                      <a:r>
                        <a:rPr lang="en-GB" sz="2400" b="0" i="0" u="none" strike="noStrike" dirty="0">
                          <a:solidFill>
                            <a:srgbClr val="000000"/>
                          </a:solidFill>
                          <a:effectLst/>
                          <a:latin typeface="Aptos Narrow" panose="020B0004020202020204" pitchFamily="34" charset="0"/>
                        </a:rPr>
                        <a:t>-0.33</a:t>
                      </a:r>
                    </a:p>
                  </a:txBody>
                  <a:tcPr marL="9525" marR="9525" marT="9525" marB="0" anchor="b"/>
                </a:tc>
                <a:extLst>
                  <a:ext uri="{0D108BD9-81ED-4DB2-BD59-A6C34878D82A}">
                    <a16:rowId xmlns:a16="http://schemas.microsoft.com/office/drawing/2014/main" val="1539365849"/>
                  </a:ext>
                </a:extLst>
              </a:tr>
              <a:tr h="370840">
                <a:tc>
                  <a:txBody>
                    <a:bodyPr/>
                    <a:lstStyle/>
                    <a:p>
                      <a:pPr algn="l" fontAlgn="b"/>
                      <a:r>
                        <a:rPr lang="en-GB" sz="2400" b="0" i="0" u="none" strike="noStrike" dirty="0">
                          <a:solidFill>
                            <a:srgbClr val="000000"/>
                          </a:solidFill>
                          <a:effectLst/>
                          <a:latin typeface="Aptos Narrow" panose="020B0004020202020204" pitchFamily="34" charset="0"/>
                        </a:rPr>
                        <a:t>analyses something objectively</a:t>
                      </a:r>
                    </a:p>
                  </a:txBody>
                  <a:tcPr marL="9525" marR="9525" marT="9525" marB="0" anchor="b"/>
                </a:tc>
                <a:tc>
                  <a:txBody>
                    <a:bodyPr/>
                    <a:lstStyle/>
                    <a:p>
                      <a:pPr algn="r" fontAlgn="b"/>
                      <a:r>
                        <a:rPr lang="en-GB" sz="2400" b="0" i="0" u="none" strike="noStrike" dirty="0">
                          <a:solidFill>
                            <a:srgbClr val="000000"/>
                          </a:solidFill>
                          <a:effectLst/>
                          <a:latin typeface="Aptos Narrow" panose="020B0004020202020204" pitchFamily="34" charset="0"/>
                        </a:rPr>
                        <a:t>-0.50</a:t>
                      </a:r>
                    </a:p>
                  </a:txBody>
                  <a:tcPr marL="9525" marR="9525" marT="9525" marB="0" anchor="b"/>
                </a:tc>
                <a:extLst>
                  <a:ext uri="{0D108BD9-81ED-4DB2-BD59-A6C34878D82A}">
                    <a16:rowId xmlns:a16="http://schemas.microsoft.com/office/drawing/2014/main" val="2016186064"/>
                  </a:ext>
                </a:extLst>
              </a:tr>
              <a:tr h="370840">
                <a:tc>
                  <a:txBody>
                    <a:bodyPr/>
                    <a:lstStyle/>
                    <a:p>
                      <a:pPr algn="l" fontAlgn="b"/>
                      <a:endParaRPr lang="en-GB" sz="2000" b="0" i="0" u="none" strike="noStrike" dirty="0">
                        <a:solidFill>
                          <a:srgbClr val="000000"/>
                        </a:solidFill>
                        <a:effectLst/>
                        <a:latin typeface="Aptos Narrow" panose="020B0004020202020204" pitchFamily="34" charset="0"/>
                      </a:endParaRPr>
                    </a:p>
                  </a:txBody>
                  <a:tcPr marL="9525" marR="9525" marT="9525" marB="0" anchor="b"/>
                </a:tc>
                <a:tc>
                  <a:txBody>
                    <a:bodyPr/>
                    <a:lstStyle/>
                    <a:p>
                      <a:pPr algn="r" fontAlgn="b"/>
                      <a:endParaRPr lang="en-GB" sz="1800" b="0" i="0" u="none" strike="noStrike" dirty="0">
                        <a:solidFill>
                          <a:srgbClr val="000000"/>
                        </a:solidFill>
                        <a:effectLst/>
                        <a:latin typeface="Aptos" panose="020B0004020202020204" pitchFamily="34" charset="0"/>
                      </a:endParaRPr>
                    </a:p>
                  </a:txBody>
                  <a:tcPr marL="9525" marR="9525" marT="9525" marB="0" anchor="b"/>
                </a:tc>
                <a:extLst>
                  <a:ext uri="{0D108BD9-81ED-4DB2-BD59-A6C34878D82A}">
                    <a16:rowId xmlns:a16="http://schemas.microsoft.com/office/drawing/2014/main" val="989899954"/>
                  </a:ext>
                </a:extLst>
              </a:tr>
              <a:tr h="370840">
                <a:tc>
                  <a:txBody>
                    <a:bodyPr/>
                    <a:lstStyle/>
                    <a:p>
                      <a:pPr algn="l" fontAlgn="b"/>
                      <a:endParaRPr lang="en-GB" sz="2000" b="0" i="0" u="none" strike="noStrike" dirty="0">
                        <a:solidFill>
                          <a:srgbClr val="000000"/>
                        </a:solidFill>
                        <a:effectLst/>
                        <a:latin typeface="Aptos Narrow" panose="020B0004020202020204" pitchFamily="34" charset="0"/>
                      </a:endParaRPr>
                    </a:p>
                  </a:txBody>
                  <a:tcPr marL="9525" marR="9525" marT="9525" marB="0" anchor="b"/>
                </a:tc>
                <a:tc>
                  <a:txBody>
                    <a:bodyPr/>
                    <a:lstStyle/>
                    <a:p>
                      <a:pPr algn="r"/>
                      <a:endParaRPr lang="en-US" dirty="0">
                        <a:latin typeface="Aptos" panose="020B0004020202020204" pitchFamily="34" charset="0"/>
                      </a:endParaRPr>
                    </a:p>
                  </a:txBody>
                  <a:tcPr/>
                </a:tc>
                <a:extLst>
                  <a:ext uri="{0D108BD9-81ED-4DB2-BD59-A6C34878D82A}">
                    <a16:rowId xmlns:a16="http://schemas.microsoft.com/office/drawing/2014/main" val="3939466763"/>
                  </a:ext>
                </a:extLst>
              </a:tr>
            </a:tbl>
          </a:graphicData>
        </a:graphic>
      </p:graphicFrame>
      <p:sp>
        <p:nvSpPr>
          <p:cNvPr id="6" name="TextBox 5">
            <a:extLst>
              <a:ext uri="{FF2B5EF4-FFF2-40B4-BE49-F238E27FC236}">
                <a16:creationId xmlns:a16="http://schemas.microsoft.com/office/drawing/2014/main" id="{9EB00A2E-C5D5-7796-D8D9-EC0116247DA1}"/>
              </a:ext>
            </a:extLst>
          </p:cNvPr>
          <p:cNvSpPr txBox="1"/>
          <p:nvPr/>
        </p:nvSpPr>
        <p:spPr>
          <a:xfrm>
            <a:off x="838200" y="1459855"/>
            <a:ext cx="4094329" cy="461665"/>
          </a:xfrm>
          <a:prstGeom prst="rect">
            <a:avLst/>
          </a:prstGeom>
          <a:noFill/>
        </p:spPr>
        <p:txBody>
          <a:bodyPr wrap="square" rtlCol="0">
            <a:spAutoFit/>
          </a:bodyPr>
          <a:lstStyle/>
          <a:p>
            <a:r>
              <a:rPr lang="en-US" sz="2400" dirty="0"/>
              <a:t>Factor 2</a:t>
            </a:r>
          </a:p>
        </p:txBody>
      </p:sp>
    </p:spTree>
    <p:extLst>
      <p:ext uri="{BB962C8B-B14F-4D97-AF65-F5344CB8AC3E}">
        <p14:creationId xmlns:p14="http://schemas.microsoft.com/office/powerpoint/2010/main" val="4026692840"/>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Content Placeholder 13" descr="A graph with red dots&#10;&#10;Description automatically generated">
            <a:extLst>
              <a:ext uri="{FF2B5EF4-FFF2-40B4-BE49-F238E27FC236}">
                <a16:creationId xmlns:a16="http://schemas.microsoft.com/office/drawing/2014/main" id="{8F2392D6-2121-F7AB-3371-F5D19F44500D}"/>
              </a:ext>
            </a:extLst>
          </p:cNvPr>
          <p:cNvPicPr>
            <a:picLocks noGrp="1" noChangeAspect="1"/>
          </p:cNvPicPr>
          <p:nvPr>
            <p:ph idx="1"/>
          </p:nvPr>
        </p:nvPicPr>
        <p:blipFill>
          <a:blip r:embed="rId2"/>
          <a:stretch>
            <a:fillRect/>
          </a:stretch>
        </p:blipFill>
        <p:spPr>
          <a:xfrm>
            <a:off x="2161714" y="369000"/>
            <a:ext cx="7868571" cy="6120000"/>
          </a:xfrm>
        </p:spPr>
      </p:pic>
      <p:pic>
        <p:nvPicPr>
          <p:cNvPr id="2" name="Content Placeholder 4" descr="A yellow caution sign with black text&#10;&#10;Description automatically generated">
            <a:extLst>
              <a:ext uri="{FF2B5EF4-FFF2-40B4-BE49-F238E27FC236}">
                <a16:creationId xmlns:a16="http://schemas.microsoft.com/office/drawing/2014/main" id="{C88D8777-30A7-3909-1944-D8F087F642DF}"/>
              </a:ext>
            </a:extLst>
          </p:cNvPr>
          <p:cNvPicPr>
            <a:picLocks noChangeAspect="1"/>
          </p:cNvPicPr>
          <p:nvPr/>
        </p:nvPicPr>
        <p:blipFill>
          <a:blip r:embed="rId3"/>
          <a:stretch>
            <a:fillRect/>
          </a:stretch>
        </p:blipFill>
        <p:spPr>
          <a:xfrm rot="20888002">
            <a:off x="9561107" y="203117"/>
            <a:ext cx="2204640" cy="2204640"/>
          </a:xfrm>
          <a:prstGeom prst="rect">
            <a:avLst/>
          </a:prstGeom>
        </p:spPr>
      </p:pic>
    </p:spTree>
    <p:extLst>
      <p:ext uri="{BB962C8B-B14F-4D97-AF65-F5344CB8AC3E}">
        <p14:creationId xmlns:p14="http://schemas.microsoft.com/office/powerpoint/2010/main" val="1488989580"/>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53E460-CDAE-8D6F-1FE3-B5F69B0944C0}"/>
              </a:ext>
            </a:extLst>
          </p:cNvPr>
          <p:cNvSpPr>
            <a:spLocks noGrp="1"/>
          </p:cNvSpPr>
          <p:nvPr>
            <p:ph type="title"/>
          </p:nvPr>
        </p:nvSpPr>
        <p:spPr/>
        <p:txBody>
          <a:bodyPr/>
          <a:lstStyle/>
          <a:p>
            <a:endParaRPr lang="en-US"/>
          </a:p>
        </p:txBody>
      </p:sp>
      <p:pic>
        <p:nvPicPr>
          <p:cNvPr id="9" name="Content Placeholder 8" descr="A graph showing a number of dots&#10;&#10;Description automatically generated with medium confidence">
            <a:extLst>
              <a:ext uri="{FF2B5EF4-FFF2-40B4-BE49-F238E27FC236}">
                <a16:creationId xmlns:a16="http://schemas.microsoft.com/office/drawing/2014/main" id="{D16132C5-B6F0-4615-84BC-3E697F03EA9B}"/>
              </a:ext>
            </a:extLst>
          </p:cNvPr>
          <p:cNvPicPr>
            <a:picLocks noGrp="1" noChangeAspect="1"/>
          </p:cNvPicPr>
          <p:nvPr>
            <p:ph idx="1"/>
          </p:nvPr>
        </p:nvPicPr>
        <p:blipFill>
          <a:blip r:embed="rId2"/>
          <a:stretch>
            <a:fillRect/>
          </a:stretch>
        </p:blipFill>
        <p:spPr>
          <a:xfrm>
            <a:off x="2161714" y="372875"/>
            <a:ext cx="7868571" cy="6120000"/>
          </a:xfrm>
        </p:spPr>
      </p:pic>
      <p:pic>
        <p:nvPicPr>
          <p:cNvPr id="4" name="Content Placeholder 4" descr="A yellow caution sign with black text&#10;&#10;Description automatically generated">
            <a:extLst>
              <a:ext uri="{FF2B5EF4-FFF2-40B4-BE49-F238E27FC236}">
                <a16:creationId xmlns:a16="http://schemas.microsoft.com/office/drawing/2014/main" id="{94768BC5-103C-F948-A2D1-957D33BEB3BC}"/>
              </a:ext>
            </a:extLst>
          </p:cNvPr>
          <p:cNvPicPr>
            <a:picLocks noChangeAspect="1"/>
          </p:cNvPicPr>
          <p:nvPr/>
        </p:nvPicPr>
        <p:blipFill>
          <a:blip r:embed="rId3"/>
          <a:stretch>
            <a:fillRect/>
          </a:stretch>
        </p:blipFill>
        <p:spPr>
          <a:xfrm rot="20888002">
            <a:off x="9561107" y="203117"/>
            <a:ext cx="2204640" cy="2204640"/>
          </a:xfrm>
          <a:prstGeom prst="rect">
            <a:avLst/>
          </a:prstGeom>
        </p:spPr>
      </p:pic>
    </p:spTree>
    <p:extLst>
      <p:ext uri="{BB962C8B-B14F-4D97-AF65-F5344CB8AC3E}">
        <p14:creationId xmlns:p14="http://schemas.microsoft.com/office/powerpoint/2010/main" val="2805647612"/>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DAC8D0-7002-41DE-8E5B-9D47DFC487CB}"/>
              </a:ext>
            </a:extLst>
          </p:cNvPr>
          <p:cNvSpPr>
            <a:spLocks noGrp="1"/>
          </p:cNvSpPr>
          <p:nvPr>
            <p:ph type="title"/>
          </p:nvPr>
        </p:nvSpPr>
        <p:spPr/>
        <p:txBody>
          <a:bodyPr/>
          <a:lstStyle/>
          <a:p>
            <a:endParaRPr lang="en-US"/>
          </a:p>
        </p:txBody>
      </p:sp>
      <p:pic>
        <p:nvPicPr>
          <p:cNvPr id="5" name="Content Placeholder 4" descr="A diagram showing different colored dots&#10;&#10;Description automatically generated">
            <a:extLst>
              <a:ext uri="{FF2B5EF4-FFF2-40B4-BE49-F238E27FC236}">
                <a16:creationId xmlns:a16="http://schemas.microsoft.com/office/drawing/2014/main" id="{3E3085DF-6A1A-5BB9-05C5-F9135635C680}"/>
              </a:ext>
            </a:extLst>
          </p:cNvPr>
          <p:cNvPicPr>
            <a:picLocks noGrp="1" noChangeAspect="1"/>
          </p:cNvPicPr>
          <p:nvPr>
            <p:ph idx="1"/>
          </p:nvPr>
        </p:nvPicPr>
        <p:blipFill>
          <a:blip r:embed="rId2"/>
          <a:stretch>
            <a:fillRect/>
          </a:stretch>
        </p:blipFill>
        <p:spPr>
          <a:xfrm>
            <a:off x="2161714" y="372875"/>
            <a:ext cx="7868571" cy="6120000"/>
          </a:xfrm>
        </p:spPr>
      </p:pic>
      <p:pic>
        <p:nvPicPr>
          <p:cNvPr id="4" name="Content Placeholder 4" descr="A yellow caution sign with black text&#10;&#10;Description automatically generated">
            <a:extLst>
              <a:ext uri="{FF2B5EF4-FFF2-40B4-BE49-F238E27FC236}">
                <a16:creationId xmlns:a16="http://schemas.microsoft.com/office/drawing/2014/main" id="{119BFF3D-EF71-D92B-3D4D-19990CDC8F27}"/>
              </a:ext>
            </a:extLst>
          </p:cNvPr>
          <p:cNvPicPr>
            <a:picLocks noChangeAspect="1"/>
          </p:cNvPicPr>
          <p:nvPr/>
        </p:nvPicPr>
        <p:blipFill>
          <a:blip r:embed="rId3"/>
          <a:stretch>
            <a:fillRect/>
          </a:stretch>
        </p:blipFill>
        <p:spPr>
          <a:xfrm rot="20888002">
            <a:off x="9561107" y="203117"/>
            <a:ext cx="2204640" cy="2204640"/>
          </a:xfrm>
          <a:prstGeom prst="rect">
            <a:avLst/>
          </a:prstGeom>
        </p:spPr>
      </p:pic>
    </p:spTree>
    <p:extLst>
      <p:ext uri="{BB962C8B-B14F-4D97-AF65-F5344CB8AC3E}">
        <p14:creationId xmlns:p14="http://schemas.microsoft.com/office/powerpoint/2010/main" val="538386733"/>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220081-90CA-005B-943F-8CE9D7467AE6}"/>
              </a:ext>
            </a:extLst>
          </p:cNvPr>
          <p:cNvSpPr>
            <a:spLocks noGrp="1"/>
          </p:cNvSpPr>
          <p:nvPr>
            <p:ph type="title"/>
          </p:nvPr>
        </p:nvSpPr>
        <p:spPr/>
        <p:txBody>
          <a:bodyPr/>
          <a:lstStyle/>
          <a:p>
            <a:endParaRPr lang="en-US"/>
          </a:p>
        </p:txBody>
      </p:sp>
      <p:pic>
        <p:nvPicPr>
          <p:cNvPr id="5" name="Content Placeholder 4" descr="A graph showing different colored dots&#10;&#10;Description automatically generated">
            <a:extLst>
              <a:ext uri="{FF2B5EF4-FFF2-40B4-BE49-F238E27FC236}">
                <a16:creationId xmlns:a16="http://schemas.microsoft.com/office/drawing/2014/main" id="{0C639724-D6F2-D395-775F-F6D165453915}"/>
              </a:ext>
            </a:extLst>
          </p:cNvPr>
          <p:cNvPicPr>
            <a:picLocks noGrp="1" noChangeAspect="1"/>
          </p:cNvPicPr>
          <p:nvPr>
            <p:ph idx="1"/>
          </p:nvPr>
        </p:nvPicPr>
        <p:blipFill>
          <a:blip r:embed="rId2"/>
          <a:stretch>
            <a:fillRect/>
          </a:stretch>
        </p:blipFill>
        <p:spPr>
          <a:xfrm>
            <a:off x="2161714" y="365125"/>
            <a:ext cx="7868571" cy="6120000"/>
          </a:xfrm>
        </p:spPr>
      </p:pic>
      <p:pic>
        <p:nvPicPr>
          <p:cNvPr id="3" name="Content Placeholder 4" descr="A yellow caution sign with black text&#10;&#10;Description automatically generated">
            <a:extLst>
              <a:ext uri="{FF2B5EF4-FFF2-40B4-BE49-F238E27FC236}">
                <a16:creationId xmlns:a16="http://schemas.microsoft.com/office/drawing/2014/main" id="{025A5D85-CCB6-0D6F-02AA-63C23E82AD37}"/>
              </a:ext>
            </a:extLst>
          </p:cNvPr>
          <p:cNvPicPr>
            <a:picLocks noChangeAspect="1"/>
          </p:cNvPicPr>
          <p:nvPr/>
        </p:nvPicPr>
        <p:blipFill>
          <a:blip r:embed="rId3"/>
          <a:stretch>
            <a:fillRect/>
          </a:stretch>
        </p:blipFill>
        <p:spPr>
          <a:xfrm rot="20888002">
            <a:off x="9561107" y="203117"/>
            <a:ext cx="2204640" cy="2204640"/>
          </a:xfrm>
          <a:prstGeom prst="rect">
            <a:avLst/>
          </a:prstGeom>
        </p:spPr>
      </p:pic>
    </p:spTree>
    <p:extLst>
      <p:ext uri="{BB962C8B-B14F-4D97-AF65-F5344CB8AC3E}">
        <p14:creationId xmlns:p14="http://schemas.microsoft.com/office/powerpoint/2010/main" val="4128566619"/>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E21B13-8454-3F79-3939-F07F1F6CEB9A}"/>
              </a:ext>
            </a:extLst>
          </p:cNvPr>
          <p:cNvSpPr>
            <a:spLocks noGrp="1"/>
          </p:cNvSpPr>
          <p:nvPr>
            <p:ph type="title"/>
          </p:nvPr>
        </p:nvSpPr>
        <p:spPr/>
        <p:txBody>
          <a:bodyPr/>
          <a:lstStyle/>
          <a:p>
            <a:r>
              <a:rPr lang="en-US" dirty="0"/>
              <a:t>Some aims for the future</a:t>
            </a:r>
          </a:p>
        </p:txBody>
      </p:sp>
      <p:sp>
        <p:nvSpPr>
          <p:cNvPr id="3" name="Content Placeholder 2">
            <a:extLst>
              <a:ext uri="{FF2B5EF4-FFF2-40B4-BE49-F238E27FC236}">
                <a16:creationId xmlns:a16="http://schemas.microsoft.com/office/drawing/2014/main" id="{1EE0C0EB-317A-0139-B612-B2D182C2D4D4}"/>
              </a:ext>
            </a:extLst>
          </p:cNvPr>
          <p:cNvSpPr>
            <a:spLocks noGrp="1"/>
          </p:cNvSpPr>
          <p:nvPr>
            <p:ph idx="1"/>
          </p:nvPr>
        </p:nvSpPr>
        <p:spPr/>
        <p:txBody>
          <a:bodyPr/>
          <a:lstStyle/>
          <a:p>
            <a:endParaRPr lang="en-US" dirty="0"/>
          </a:p>
          <a:p>
            <a:endParaRPr lang="en-US" dirty="0"/>
          </a:p>
          <a:p>
            <a:r>
              <a:rPr lang="en-US" dirty="0"/>
              <a:t>Developing a tool for profiling texts across contexts</a:t>
            </a:r>
          </a:p>
          <a:p>
            <a:r>
              <a:rPr lang="en-US" dirty="0"/>
              <a:t>Mapping educational texts types at school and university</a:t>
            </a:r>
          </a:p>
          <a:p>
            <a:r>
              <a:rPr lang="en-US" dirty="0"/>
              <a:t>Correlating axes of text type variation to features of language</a:t>
            </a:r>
          </a:p>
          <a:p>
            <a:r>
              <a:rPr lang="en-US" dirty="0"/>
              <a:t>Understanding how teachers / students interpret text types</a:t>
            </a:r>
          </a:p>
          <a:p>
            <a:endParaRPr lang="en-US" dirty="0"/>
          </a:p>
        </p:txBody>
      </p:sp>
    </p:spTree>
    <p:extLst>
      <p:ext uri="{BB962C8B-B14F-4D97-AF65-F5344CB8AC3E}">
        <p14:creationId xmlns:p14="http://schemas.microsoft.com/office/powerpoint/2010/main" val="37101721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F54F0E-130D-F14C-FCA9-AFE1582EBB17}"/>
              </a:ext>
            </a:extLst>
          </p:cNvPr>
          <p:cNvSpPr>
            <a:spLocks noGrp="1"/>
          </p:cNvSpPr>
          <p:nvPr>
            <p:ph type="title"/>
          </p:nvPr>
        </p:nvSpPr>
        <p:spPr/>
        <p:txBody>
          <a:bodyPr/>
          <a:lstStyle/>
          <a:p>
            <a:r>
              <a:rPr lang="en-US" dirty="0"/>
              <a:t>References</a:t>
            </a:r>
          </a:p>
        </p:txBody>
      </p:sp>
      <p:sp>
        <p:nvSpPr>
          <p:cNvPr id="3" name="Content Placeholder 2">
            <a:extLst>
              <a:ext uri="{FF2B5EF4-FFF2-40B4-BE49-F238E27FC236}">
                <a16:creationId xmlns:a16="http://schemas.microsoft.com/office/drawing/2014/main" id="{B4685155-5508-7D98-152A-A6E1017684CB}"/>
              </a:ext>
            </a:extLst>
          </p:cNvPr>
          <p:cNvSpPr>
            <a:spLocks noGrp="1"/>
          </p:cNvSpPr>
          <p:nvPr>
            <p:ph idx="1"/>
          </p:nvPr>
        </p:nvSpPr>
        <p:spPr/>
        <p:txBody>
          <a:bodyPr>
            <a:normAutofit fontScale="77500" lnSpcReduction="20000"/>
          </a:bodyPr>
          <a:lstStyle/>
          <a:p>
            <a:pPr marL="0" indent="-457200">
              <a:buNone/>
            </a:pPr>
            <a:r>
              <a:rPr lang="en-US" sz="1800" kern="100" dirty="0">
                <a:effectLst/>
                <a:latin typeface="Aptos" panose="020B0004020202020204" pitchFamily="34" charset="0"/>
                <a:ea typeface="Aptos" panose="020B0004020202020204" pitchFamily="34" charset="0"/>
                <a:cs typeface="Times New Roman" panose="02020603050405020304" pitchFamily="18" charset="0"/>
              </a:rPr>
              <a:t>Biber, D., Egbert, J., &amp; Keller, D. (2020). Reconceptualizing register in a continuous situational space. </a:t>
            </a:r>
            <a:r>
              <a:rPr lang="en-US" sz="1800" i="1" kern="100" dirty="0">
                <a:effectLst/>
                <a:latin typeface="Aptos" panose="020B0004020202020204" pitchFamily="34" charset="0"/>
                <a:ea typeface="Aptos" panose="020B0004020202020204" pitchFamily="34" charset="0"/>
                <a:cs typeface="Times New Roman" panose="02020603050405020304" pitchFamily="18" charset="0"/>
              </a:rPr>
              <a:t>Corpus linguistics and linguistic theory, 16</a:t>
            </a:r>
            <a:r>
              <a:rPr lang="en-US" sz="1800" kern="100" dirty="0">
                <a:effectLst/>
                <a:latin typeface="Aptos" panose="020B0004020202020204" pitchFamily="34" charset="0"/>
                <a:ea typeface="Aptos" panose="020B0004020202020204" pitchFamily="34" charset="0"/>
                <a:cs typeface="Times New Roman" panose="02020603050405020304" pitchFamily="18" charset="0"/>
              </a:rPr>
              <a:t>(3), 581-616. </a:t>
            </a:r>
            <a:endParaRPr lang="en-GB" sz="1800" kern="100" dirty="0">
              <a:effectLst/>
              <a:latin typeface="Aptos" panose="020B0004020202020204" pitchFamily="34" charset="0"/>
              <a:ea typeface="Aptos" panose="020B0004020202020204" pitchFamily="34" charset="0"/>
              <a:cs typeface="Times New Roman" panose="02020603050405020304" pitchFamily="18" charset="0"/>
            </a:endParaRPr>
          </a:p>
          <a:p>
            <a:pPr marL="0" indent="-457200">
              <a:buNone/>
            </a:pPr>
            <a:r>
              <a:rPr lang="en-US" sz="1800" kern="100" dirty="0">
                <a:effectLst/>
                <a:latin typeface="Aptos" panose="020B0004020202020204" pitchFamily="34" charset="0"/>
                <a:ea typeface="Aptos" panose="020B0004020202020204" pitchFamily="34" charset="0"/>
                <a:cs typeface="Times New Roman" panose="02020603050405020304" pitchFamily="18" charset="0"/>
              </a:rPr>
              <a:t>Biber, D., Johansson, S., Leech, G., Conrad, S., &amp; Finegan, E. (2021). </a:t>
            </a:r>
            <a:r>
              <a:rPr lang="en-US" sz="1800" i="1" kern="100" dirty="0">
                <a:effectLst/>
                <a:latin typeface="Aptos" panose="020B0004020202020204" pitchFamily="34" charset="0"/>
                <a:ea typeface="Aptos" panose="020B0004020202020204" pitchFamily="34" charset="0"/>
                <a:cs typeface="Times New Roman" panose="02020603050405020304" pitchFamily="18" charset="0"/>
              </a:rPr>
              <a:t>Grammar of spoken and written English</a:t>
            </a:r>
            <a:r>
              <a:rPr lang="en-US" sz="1800" kern="100" dirty="0">
                <a:effectLst/>
                <a:latin typeface="Aptos" panose="020B0004020202020204" pitchFamily="34" charset="0"/>
                <a:ea typeface="Aptos" panose="020B0004020202020204" pitchFamily="34" charset="0"/>
                <a:cs typeface="Times New Roman" panose="02020603050405020304" pitchFamily="18" charset="0"/>
              </a:rPr>
              <a:t>. Amsterdam: John Benjamins Publishing Company.</a:t>
            </a:r>
            <a:endParaRPr lang="en-GB" sz="1800" kern="100" dirty="0">
              <a:effectLst/>
              <a:latin typeface="Aptos" panose="020B0004020202020204" pitchFamily="34" charset="0"/>
              <a:ea typeface="Aptos" panose="020B0004020202020204" pitchFamily="34" charset="0"/>
              <a:cs typeface="Times New Roman" panose="02020603050405020304" pitchFamily="18" charset="0"/>
            </a:endParaRPr>
          </a:p>
          <a:p>
            <a:pPr marL="0" indent="-457200">
              <a:buNone/>
            </a:pPr>
            <a:r>
              <a:rPr lang="en-US" sz="1800" kern="100" dirty="0">
                <a:effectLst/>
                <a:latin typeface="Aptos" panose="020B0004020202020204" pitchFamily="34" charset="0"/>
                <a:ea typeface="Aptos" panose="020B0004020202020204" pitchFamily="34" charset="0"/>
                <a:cs typeface="Times New Roman" panose="02020603050405020304" pitchFamily="18" charset="0"/>
              </a:rPr>
              <a:t>Britton, J., Burgess, T., Martin, N., &amp; Rosen, H. (1975). </a:t>
            </a:r>
            <a:r>
              <a:rPr lang="en-US" sz="1800" i="1" kern="100" dirty="0">
                <a:effectLst/>
                <a:latin typeface="Aptos" panose="020B0004020202020204" pitchFamily="34" charset="0"/>
                <a:ea typeface="Aptos" panose="020B0004020202020204" pitchFamily="34" charset="0"/>
                <a:cs typeface="Times New Roman" panose="02020603050405020304" pitchFamily="18" charset="0"/>
              </a:rPr>
              <a:t>The development of writing abilities 11-18</a:t>
            </a:r>
            <a:r>
              <a:rPr lang="en-US" sz="1800" kern="100" dirty="0">
                <a:effectLst/>
                <a:latin typeface="Aptos" panose="020B0004020202020204" pitchFamily="34" charset="0"/>
                <a:ea typeface="Aptos" panose="020B0004020202020204" pitchFamily="34" charset="0"/>
                <a:cs typeface="Times New Roman" panose="02020603050405020304" pitchFamily="18" charset="0"/>
              </a:rPr>
              <a:t>: Macmillan.</a:t>
            </a:r>
            <a:endParaRPr lang="en-GB" sz="1800" kern="100" dirty="0">
              <a:effectLst/>
              <a:latin typeface="Aptos" panose="020B0004020202020204" pitchFamily="34" charset="0"/>
              <a:ea typeface="Aptos" panose="020B0004020202020204" pitchFamily="34" charset="0"/>
              <a:cs typeface="Times New Roman" panose="02020603050405020304" pitchFamily="18" charset="0"/>
            </a:endParaRPr>
          </a:p>
          <a:p>
            <a:pPr marL="0" indent="-457200">
              <a:buNone/>
            </a:pPr>
            <a:r>
              <a:rPr lang="en-US" sz="1800" kern="100" dirty="0">
                <a:effectLst/>
                <a:latin typeface="Aptos" panose="020B0004020202020204" pitchFamily="34" charset="0"/>
                <a:ea typeface="Aptos" panose="020B0004020202020204" pitchFamily="34" charset="0"/>
                <a:cs typeface="Times New Roman" panose="02020603050405020304" pitchFamily="18" charset="0"/>
              </a:rPr>
              <a:t>Coffin, C. (2006). </a:t>
            </a:r>
            <a:r>
              <a:rPr lang="en-US" sz="1800" i="1" kern="100" dirty="0">
                <a:effectLst/>
                <a:latin typeface="Aptos" panose="020B0004020202020204" pitchFamily="34" charset="0"/>
                <a:ea typeface="Aptos" panose="020B0004020202020204" pitchFamily="34" charset="0"/>
                <a:cs typeface="Times New Roman" panose="02020603050405020304" pitchFamily="18" charset="0"/>
              </a:rPr>
              <a:t>Historical Discourse: The Language of Time, Cause and Evaluation</a:t>
            </a:r>
            <a:r>
              <a:rPr lang="en-US" sz="1800" kern="100" dirty="0">
                <a:effectLst/>
                <a:latin typeface="Aptos" panose="020B0004020202020204" pitchFamily="34" charset="0"/>
                <a:ea typeface="Aptos" panose="020B0004020202020204" pitchFamily="34" charset="0"/>
                <a:cs typeface="Times New Roman" panose="02020603050405020304" pitchFamily="18" charset="0"/>
              </a:rPr>
              <a:t>. London: Continuum.</a:t>
            </a:r>
            <a:endParaRPr lang="en-GB" sz="1800" kern="100" dirty="0">
              <a:effectLst/>
              <a:latin typeface="Aptos" panose="020B0004020202020204" pitchFamily="34" charset="0"/>
              <a:ea typeface="Aptos" panose="020B0004020202020204" pitchFamily="34" charset="0"/>
              <a:cs typeface="Times New Roman" panose="02020603050405020304" pitchFamily="18" charset="0"/>
            </a:endParaRPr>
          </a:p>
          <a:p>
            <a:pPr marL="0" indent="-457200">
              <a:buNone/>
            </a:pPr>
            <a:r>
              <a:rPr lang="en-US" sz="1800" kern="100" dirty="0">
                <a:effectLst/>
                <a:latin typeface="Aptos" panose="020B0004020202020204" pitchFamily="34" charset="0"/>
                <a:ea typeface="Aptos" panose="020B0004020202020204" pitchFamily="34" charset="0"/>
                <a:cs typeface="Times New Roman" panose="02020603050405020304" pitchFamily="18" charset="0"/>
              </a:rPr>
              <a:t>Durrant, P. (2022). Studying children’s writing development with a corpus. </a:t>
            </a:r>
            <a:r>
              <a:rPr lang="en-US" sz="1800" i="1" kern="100" dirty="0">
                <a:effectLst/>
                <a:latin typeface="Aptos" panose="020B0004020202020204" pitchFamily="34" charset="0"/>
                <a:ea typeface="Aptos" panose="020B0004020202020204" pitchFamily="34" charset="0"/>
                <a:cs typeface="Times New Roman" panose="02020603050405020304" pitchFamily="18" charset="0"/>
              </a:rPr>
              <a:t>Applied Corpus Linguistics</a:t>
            </a:r>
            <a:r>
              <a:rPr lang="en-US" sz="1800" kern="100" dirty="0">
                <a:effectLst/>
                <a:latin typeface="Aptos" panose="020B0004020202020204" pitchFamily="34" charset="0"/>
                <a:ea typeface="Aptos" panose="020B0004020202020204" pitchFamily="34" charset="0"/>
                <a:cs typeface="Times New Roman" panose="02020603050405020304" pitchFamily="18" charset="0"/>
              </a:rPr>
              <a:t>. </a:t>
            </a:r>
            <a:endParaRPr lang="en-GB" sz="1800" kern="100" dirty="0">
              <a:effectLst/>
              <a:latin typeface="Aptos" panose="020B0004020202020204" pitchFamily="34" charset="0"/>
              <a:ea typeface="Aptos" panose="020B0004020202020204" pitchFamily="34" charset="0"/>
              <a:cs typeface="Times New Roman" panose="02020603050405020304" pitchFamily="18" charset="0"/>
            </a:endParaRPr>
          </a:p>
          <a:p>
            <a:pPr marL="0" indent="-457200">
              <a:buNone/>
            </a:pPr>
            <a:r>
              <a:rPr lang="en-US" sz="1800" kern="100" dirty="0">
                <a:effectLst/>
                <a:latin typeface="Aptos" panose="020B0004020202020204" pitchFamily="34" charset="0"/>
                <a:ea typeface="Aptos" panose="020B0004020202020204" pitchFamily="34" charset="0"/>
                <a:cs typeface="Times New Roman" panose="02020603050405020304" pitchFamily="18" charset="0"/>
              </a:rPr>
              <a:t>Durrant, P., &amp; Brenchley, M. (2023). Development of noun phrase complexity across genres in children’s writing. </a:t>
            </a:r>
            <a:r>
              <a:rPr lang="en-US" sz="1800" i="1" kern="100" dirty="0">
                <a:effectLst/>
                <a:latin typeface="Aptos" panose="020B0004020202020204" pitchFamily="34" charset="0"/>
                <a:ea typeface="Aptos" panose="020B0004020202020204" pitchFamily="34" charset="0"/>
                <a:cs typeface="Times New Roman" panose="02020603050405020304" pitchFamily="18" charset="0"/>
              </a:rPr>
              <a:t>Applied Linguistics, 44</a:t>
            </a:r>
            <a:r>
              <a:rPr lang="en-US" sz="1800" kern="100" dirty="0">
                <a:effectLst/>
                <a:latin typeface="Aptos" panose="020B0004020202020204" pitchFamily="34" charset="0"/>
                <a:ea typeface="Aptos" panose="020B0004020202020204" pitchFamily="34" charset="0"/>
                <a:cs typeface="Times New Roman" panose="02020603050405020304" pitchFamily="18" charset="0"/>
              </a:rPr>
              <a:t>(2), 239 - 264. </a:t>
            </a:r>
            <a:endParaRPr lang="en-GB" sz="1800" kern="100" dirty="0">
              <a:effectLst/>
              <a:latin typeface="Aptos" panose="020B0004020202020204" pitchFamily="34" charset="0"/>
              <a:ea typeface="Aptos" panose="020B0004020202020204" pitchFamily="34" charset="0"/>
              <a:cs typeface="Times New Roman" panose="02020603050405020304" pitchFamily="18" charset="0"/>
            </a:endParaRPr>
          </a:p>
          <a:p>
            <a:pPr marL="0" indent="-457200">
              <a:buNone/>
            </a:pPr>
            <a:r>
              <a:rPr lang="en-US" sz="1800" kern="100" dirty="0">
                <a:effectLst/>
                <a:latin typeface="Aptos" panose="020B0004020202020204" pitchFamily="34" charset="0"/>
                <a:ea typeface="Aptos" panose="020B0004020202020204" pitchFamily="34" charset="0"/>
                <a:cs typeface="Times New Roman" panose="02020603050405020304" pitchFamily="18" charset="0"/>
              </a:rPr>
              <a:t>Durrant, P., Brenchley, M., &amp; Clarkson, R. (2020). Syntactic development across genres in children's writing: The case of adverbial clauses. </a:t>
            </a:r>
            <a:r>
              <a:rPr lang="en-US" sz="1800" i="1" kern="100" dirty="0">
                <a:effectLst/>
                <a:latin typeface="Aptos" panose="020B0004020202020204" pitchFamily="34" charset="0"/>
                <a:ea typeface="Aptos" panose="020B0004020202020204" pitchFamily="34" charset="0"/>
                <a:cs typeface="Times New Roman" panose="02020603050405020304" pitchFamily="18" charset="0"/>
              </a:rPr>
              <a:t>Journal of Writing Research, 12</a:t>
            </a:r>
            <a:r>
              <a:rPr lang="en-US" sz="1800" kern="100" dirty="0">
                <a:effectLst/>
                <a:latin typeface="Aptos" panose="020B0004020202020204" pitchFamily="34" charset="0"/>
                <a:ea typeface="Aptos" panose="020B0004020202020204" pitchFamily="34" charset="0"/>
                <a:cs typeface="Times New Roman" panose="02020603050405020304" pitchFamily="18" charset="0"/>
              </a:rPr>
              <a:t>(2), 419-452. </a:t>
            </a:r>
            <a:endParaRPr lang="en-GB" sz="1800" kern="100" dirty="0">
              <a:effectLst/>
              <a:latin typeface="Aptos" panose="020B0004020202020204" pitchFamily="34" charset="0"/>
              <a:ea typeface="Aptos" panose="020B0004020202020204" pitchFamily="34" charset="0"/>
              <a:cs typeface="Times New Roman" panose="02020603050405020304" pitchFamily="18" charset="0"/>
            </a:endParaRPr>
          </a:p>
          <a:p>
            <a:pPr marL="0" indent="-457200">
              <a:buNone/>
            </a:pPr>
            <a:r>
              <a:rPr lang="en-US" sz="1800" kern="100" dirty="0">
                <a:effectLst/>
                <a:latin typeface="Aptos" panose="020B0004020202020204" pitchFamily="34" charset="0"/>
                <a:ea typeface="Aptos" panose="020B0004020202020204" pitchFamily="34" charset="0"/>
                <a:cs typeface="Times New Roman" panose="02020603050405020304" pitchFamily="18" charset="0"/>
              </a:rPr>
              <a:t>Durrant, P., Brenchley, M., &amp; McCallum, L. (2021). </a:t>
            </a:r>
            <a:r>
              <a:rPr lang="en-US" sz="1800" i="1" kern="100" dirty="0">
                <a:effectLst/>
                <a:latin typeface="Aptos" panose="020B0004020202020204" pitchFamily="34" charset="0"/>
                <a:ea typeface="Aptos" panose="020B0004020202020204" pitchFamily="34" charset="0"/>
                <a:cs typeface="Times New Roman" panose="02020603050405020304" pitchFamily="18" charset="0"/>
              </a:rPr>
              <a:t>Understanding development and proficiency in writing: quantitative corpus linguistic approaches</a:t>
            </a:r>
            <a:r>
              <a:rPr lang="en-US" sz="1800" kern="100" dirty="0">
                <a:effectLst/>
                <a:latin typeface="Aptos" panose="020B0004020202020204" pitchFamily="34" charset="0"/>
                <a:ea typeface="Aptos" panose="020B0004020202020204" pitchFamily="34" charset="0"/>
                <a:cs typeface="Times New Roman" panose="02020603050405020304" pitchFamily="18" charset="0"/>
              </a:rPr>
              <a:t>. Cambridge: Cambridge University Press.</a:t>
            </a:r>
            <a:endParaRPr lang="en-GB" sz="1800" kern="100" dirty="0">
              <a:effectLst/>
              <a:latin typeface="Aptos" panose="020B0004020202020204" pitchFamily="34" charset="0"/>
              <a:ea typeface="Aptos" panose="020B0004020202020204" pitchFamily="34" charset="0"/>
              <a:cs typeface="Times New Roman" panose="02020603050405020304" pitchFamily="18" charset="0"/>
            </a:endParaRPr>
          </a:p>
          <a:p>
            <a:pPr marL="0" indent="-457200">
              <a:buNone/>
            </a:pPr>
            <a:r>
              <a:rPr lang="en-US" sz="1800" kern="100" dirty="0">
                <a:effectLst/>
                <a:latin typeface="Aptos" panose="020B0004020202020204" pitchFamily="34" charset="0"/>
                <a:ea typeface="Aptos" panose="020B0004020202020204" pitchFamily="34" charset="0"/>
                <a:cs typeface="Times New Roman" panose="02020603050405020304" pitchFamily="18" charset="0"/>
              </a:rPr>
              <a:t>Goulart, L. (in preparation). </a:t>
            </a:r>
            <a:r>
              <a:rPr lang="en-US" sz="1800" i="1" kern="100" dirty="0">
                <a:effectLst/>
                <a:latin typeface="Aptos" panose="020B0004020202020204" pitchFamily="34" charset="0"/>
                <a:ea typeface="Aptos" panose="020B0004020202020204" pitchFamily="34" charset="0"/>
                <a:cs typeface="Times New Roman" panose="02020603050405020304" pitchFamily="18" charset="0"/>
              </a:rPr>
              <a:t>Variation in University Student Writing</a:t>
            </a:r>
            <a:r>
              <a:rPr lang="en-US" sz="1800" kern="100" dirty="0">
                <a:effectLst/>
                <a:latin typeface="Aptos" panose="020B0004020202020204" pitchFamily="34" charset="0"/>
                <a:ea typeface="Aptos" panose="020B0004020202020204" pitchFamily="34" charset="0"/>
                <a:cs typeface="Times New Roman" panose="02020603050405020304" pitchFamily="18" charset="0"/>
              </a:rPr>
              <a:t>: John Benjamins.</a:t>
            </a:r>
            <a:endParaRPr lang="en-GB" sz="1800" kern="100" dirty="0">
              <a:effectLst/>
              <a:latin typeface="Aptos" panose="020B0004020202020204" pitchFamily="34" charset="0"/>
              <a:ea typeface="Aptos" panose="020B0004020202020204" pitchFamily="34" charset="0"/>
              <a:cs typeface="Times New Roman" panose="02020603050405020304" pitchFamily="18" charset="0"/>
            </a:endParaRPr>
          </a:p>
          <a:p>
            <a:pPr marL="0" indent="-457200">
              <a:buNone/>
            </a:pPr>
            <a:r>
              <a:rPr lang="en-US" sz="1800" kern="100" dirty="0" err="1">
                <a:effectLst/>
                <a:latin typeface="Aptos" panose="020B0004020202020204" pitchFamily="34" charset="0"/>
                <a:ea typeface="Aptos" panose="020B0004020202020204" pitchFamily="34" charset="0"/>
                <a:cs typeface="Times New Roman" panose="02020603050405020304" pitchFamily="18" charset="0"/>
              </a:rPr>
              <a:t>Myhill</a:t>
            </a:r>
            <a:r>
              <a:rPr lang="en-US" sz="1800" kern="100" dirty="0">
                <a:effectLst/>
                <a:latin typeface="Aptos" panose="020B0004020202020204" pitchFamily="34" charset="0"/>
                <a:ea typeface="Aptos" panose="020B0004020202020204" pitchFamily="34" charset="0"/>
                <a:cs typeface="Times New Roman" panose="02020603050405020304" pitchFamily="18" charset="0"/>
              </a:rPr>
              <a:t>, D. (1999). Writing matters: linguistic characteristics of writing in GCSE English examinations. </a:t>
            </a:r>
            <a:r>
              <a:rPr lang="en-US" sz="1800" i="1" kern="100" dirty="0">
                <a:effectLst/>
                <a:latin typeface="Aptos" panose="020B0004020202020204" pitchFamily="34" charset="0"/>
                <a:ea typeface="Aptos" panose="020B0004020202020204" pitchFamily="34" charset="0"/>
                <a:cs typeface="Times New Roman" panose="02020603050405020304" pitchFamily="18" charset="0"/>
              </a:rPr>
              <a:t>English in Education, 33</a:t>
            </a:r>
            <a:r>
              <a:rPr lang="en-US" sz="1800" kern="100" dirty="0">
                <a:effectLst/>
                <a:latin typeface="Aptos" panose="020B0004020202020204" pitchFamily="34" charset="0"/>
                <a:ea typeface="Aptos" panose="020B0004020202020204" pitchFamily="34" charset="0"/>
                <a:cs typeface="Times New Roman" panose="02020603050405020304" pitchFamily="18" charset="0"/>
              </a:rPr>
              <a:t>(3). </a:t>
            </a:r>
            <a:endParaRPr lang="en-GB" sz="1800" kern="100" dirty="0">
              <a:effectLst/>
              <a:latin typeface="Aptos" panose="020B0004020202020204" pitchFamily="34" charset="0"/>
              <a:ea typeface="Aptos" panose="020B0004020202020204" pitchFamily="34" charset="0"/>
              <a:cs typeface="Times New Roman" panose="02020603050405020304" pitchFamily="18" charset="0"/>
            </a:endParaRPr>
          </a:p>
          <a:p>
            <a:pPr marL="0" indent="-457200">
              <a:buNone/>
            </a:pPr>
            <a:r>
              <a:rPr lang="en-US" sz="1800" kern="100" dirty="0">
                <a:effectLst/>
                <a:latin typeface="Aptos" panose="020B0004020202020204" pitchFamily="34" charset="0"/>
                <a:ea typeface="Aptos" panose="020B0004020202020204" pitchFamily="34" charset="0"/>
                <a:cs typeface="Times New Roman" panose="02020603050405020304" pitchFamily="18" charset="0"/>
              </a:rPr>
              <a:t>Rivera, C. (2007). </a:t>
            </a:r>
            <a:r>
              <a:rPr lang="en-US" sz="1800" kern="100" dirty="0" err="1">
                <a:effectLst/>
                <a:latin typeface="Aptos" panose="020B0004020202020204" pitchFamily="34" charset="0"/>
                <a:ea typeface="Aptos" panose="020B0004020202020204" pitchFamily="34" charset="0"/>
                <a:cs typeface="Times New Roman" panose="02020603050405020304" pitchFamily="18" charset="0"/>
              </a:rPr>
              <a:t>Foreward</a:t>
            </a:r>
            <a:r>
              <a:rPr lang="en-US" sz="1800" kern="100" dirty="0">
                <a:effectLst/>
                <a:latin typeface="Aptos" panose="020B0004020202020204" pitchFamily="34" charset="0"/>
                <a:ea typeface="Aptos" panose="020B0004020202020204" pitchFamily="34" charset="0"/>
                <a:cs typeface="Times New Roman" panose="02020603050405020304" pitchFamily="18" charset="0"/>
              </a:rPr>
              <a:t>. In A. L. Bailey (Ed.), </a:t>
            </a:r>
            <a:r>
              <a:rPr lang="en-US" sz="1800" i="1" kern="100" dirty="0">
                <a:effectLst/>
                <a:latin typeface="Aptos" panose="020B0004020202020204" pitchFamily="34" charset="0"/>
                <a:ea typeface="Aptos" panose="020B0004020202020204" pitchFamily="34" charset="0"/>
                <a:cs typeface="Times New Roman" panose="02020603050405020304" pitchFamily="18" charset="0"/>
              </a:rPr>
              <a:t>The Language Demands of School: Putting academic English to the test</a:t>
            </a:r>
            <a:r>
              <a:rPr lang="en-US" sz="1800" kern="100" dirty="0">
                <a:effectLst/>
                <a:latin typeface="Aptos" panose="020B0004020202020204" pitchFamily="34" charset="0"/>
                <a:ea typeface="Aptos" panose="020B0004020202020204" pitchFamily="34" charset="0"/>
                <a:cs typeface="Times New Roman" panose="02020603050405020304" pitchFamily="18" charset="0"/>
              </a:rPr>
              <a:t>. New Haven &amp; London: Yale University Press.</a:t>
            </a:r>
            <a:endParaRPr lang="en-GB" sz="1800" kern="100" dirty="0">
              <a:effectLst/>
              <a:latin typeface="Aptos" panose="020B0004020202020204" pitchFamily="34" charset="0"/>
              <a:ea typeface="Aptos" panose="020B0004020202020204" pitchFamily="34" charset="0"/>
              <a:cs typeface="Times New Roman" panose="02020603050405020304" pitchFamily="18" charset="0"/>
            </a:endParaRPr>
          </a:p>
          <a:p>
            <a:pPr marL="0" indent="-457200">
              <a:buNone/>
            </a:pPr>
            <a:r>
              <a:rPr lang="en-US" sz="1800" kern="100" dirty="0" err="1">
                <a:effectLst/>
                <a:latin typeface="Aptos" panose="020B0004020202020204" pitchFamily="34" charset="0"/>
                <a:ea typeface="Aptos" panose="020B0004020202020204" pitchFamily="34" charset="0"/>
                <a:cs typeface="Times New Roman" panose="02020603050405020304" pitchFamily="18" charset="0"/>
              </a:rPr>
              <a:t>Römer</a:t>
            </a:r>
            <a:r>
              <a:rPr lang="en-US" sz="1800" kern="100" dirty="0">
                <a:effectLst/>
                <a:latin typeface="Aptos" panose="020B0004020202020204" pitchFamily="34" charset="0"/>
                <a:ea typeface="Aptos" panose="020B0004020202020204" pitchFamily="34" charset="0"/>
                <a:cs typeface="Times New Roman" panose="02020603050405020304" pitchFamily="18" charset="0"/>
              </a:rPr>
              <a:t>, U., &amp; O’Donnell, M. B. (2011). From student hard drive to web corpus (part 1): the design, compilation and genre classification of the Michigan Corpus of Upper-level Student Papers (MICUSP). </a:t>
            </a:r>
            <a:r>
              <a:rPr lang="en-US" sz="1800" i="1" kern="100" dirty="0">
                <a:effectLst/>
                <a:latin typeface="Aptos" panose="020B0004020202020204" pitchFamily="34" charset="0"/>
                <a:ea typeface="Aptos" panose="020B0004020202020204" pitchFamily="34" charset="0"/>
                <a:cs typeface="Times New Roman" panose="02020603050405020304" pitchFamily="18" charset="0"/>
              </a:rPr>
              <a:t>Corpora, 6</a:t>
            </a:r>
            <a:r>
              <a:rPr lang="en-US" sz="1800" kern="100" dirty="0">
                <a:effectLst/>
                <a:latin typeface="Aptos" panose="020B0004020202020204" pitchFamily="34" charset="0"/>
                <a:ea typeface="Aptos" panose="020B0004020202020204" pitchFamily="34" charset="0"/>
                <a:cs typeface="Times New Roman" panose="02020603050405020304" pitchFamily="18" charset="0"/>
              </a:rPr>
              <a:t>(2), 159-177. </a:t>
            </a:r>
            <a:endParaRPr lang="en-GB" sz="1800" kern="100" dirty="0">
              <a:effectLst/>
              <a:latin typeface="Aptos" panose="020B0004020202020204" pitchFamily="34" charset="0"/>
              <a:ea typeface="Aptos" panose="020B0004020202020204" pitchFamily="34" charset="0"/>
              <a:cs typeface="Times New Roman" panose="02020603050405020304" pitchFamily="18" charset="0"/>
            </a:endParaRPr>
          </a:p>
          <a:p>
            <a:endParaRPr lang="en-US" dirty="0"/>
          </a:p>
        </p:txBody>
      </p:sp>
    </p:spTree>
    <p:extLst>
      <p:ext uri="{BB962C8B-B14F-4D97-AF65-F5344CB8AC3E}">
        <p14:creationId xmlns:p14="http://schemas.microsoft.com/office/powerpoint/2010/main" val="2569252759"/>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4D4A0D-6107-7689-D175-C46176DA811E}"/>
              </a:ext>
            </a:extLst>
          </p:cNvPr>
          <p:cNvSpPr>
            <a:spLocks noGrp="1"/>
          </p:cNvSpPr>
          <p:nvPr>
            <p:ph type="title"/>
          </p:nvPr>
        </p:nvSpPr>
        <p:spPr/>
        <p:txBody>
          <a:bodyPr/>
          <a:lstStyle/>
          <a:p>
            <a:r>
              <a:rPr lang="en-US" dirty="0"/>
              <a:t>Thank you!</a:t>
            </a:r>
          </a:p>
        </p:txBody>
      </p:sp>
      <p:sp>
        <p:nvSpPr>
          <p:cNvPr id="5" name="Text Placeholder 4">
            <a:extLst>
              <a:ext uri="{FF2B5EF4-FFF2-40B4-BE49-F238E27FC236}">
                <a16:creationId xmlns:a16="http://schemas.microsoft.com/office/drawing/2014/main" id="{6B079B62-D64C-653E-0E3C-BAB3E6F27D9B}"/>
              </a:ext>
            </a:extLst>
          </p:cNvPr>
          <p:cNvSpPr>
            <a:spLocks noGrp="1"/>
          </p:cNvSpPr>
          <p:nvPr>
            <p:ph type="body" idx="1"/>
          </p:nvPr>
        </p:nvSpPr>
        <p:spPr/>
        <p:txBody>
          <a:bodyPr/>
          <a:lstStyle/>
          <a:p>
            <a:r>
              <a:rPr lang="en-US" dirty="0" err="1"/>
              <a:t>p.l.durrant@exeter.ac.uk</a:t>
            </a:r>
            <a:endParaRPr lang="en-US" dirty="0"/>
          </a:p>
        </p:txBody>
      </p:sp>
    </p:spTree>
    <p:extLst>
      <p:ext uri="{BB962C8B-B14F-4D97-AF65-F5344CB8AC3E}">
        <p14:creationId xmlns:p14="http://schemas.microsoft.com/office/powerpoint/2010/main" val="1060942341"/>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10632</TotalTime>
  <Words>3070</Words>
  <Application>Microsoft Macintosh PowerPoint</Application>
  <PresentationFormat>Widescreen</PresentationFormat>
  <Paragraphs>318</Paragraphs>
  <Slides>73</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73</vt:i4>
      </vt:variant>
    </vt:vector>
  </HeadingPairs>
  <TitlesOfParts>
    <vt:vector size="80" baseType="lpstr">
      <vt:lpstr>Aptos</vt:lpstr>
      <vt:lpstr>Aptos Display</vt:lpstr>
      <vt:lpstr>Aptos Narrow</vt:lpstr>
      <vt:lpstr>Arial</vt:lpstr>
      <vt:lpstr>Calibri</vt:lpstr>
      <vt:lpstr>Outfit</vt:lpstr>
      <vt:lpstr>Office Theme</vt:lpstr>
      <vt:lpstr>Tracing development in academic language with a corpus</vt:lpstr>
      <vt:lpstr>Year 2 History</vt:lpstr>
      <vt:lpstr>Year 9 History (excerpt)</vt:lpstr>
      <vt:lpstr>Academic language as gatekeeper</vt:lpstr>
      <vt:lpstr>So what can corpus linguists do?</vt:lpstr>
      <vt:lpstr>1. Create explicit knowledge of</vt:lpstr>
      <vt:lpstr>So that we can…</vt:lpstr>
      <vt:lpstr>2. Show the big picture…</vt:lpstr>
      <vt:lpstr>So that we can…</vt:lpstr>
      <vt:lpstr> 3. Create explicit knowledge of…</vt:lpstr>
      <vt:lpstr>PowerPoint Presentation</vt:lpstr>
      <vt:lpstr>So that we can…</vt:lpstr>
      <vt:lpstr>And we should be curious about…</vt:lpstr>
      <vt:lpstr>All of this requires…</vt:lpstr>
      <vt:lpstr>Understanding  variation in language use across</vt:lpstr>
      <vt:lpstr>Understanding  variation in language use across</vt:lpstr>
      <vt:lpstr>PowerPoint Presentation</vt:lpstr>
      <vt:lpstr>A worked example:  Noun Phrase complexity</vt:lpstr>
      <vt:lpstr>A key feature of academic writing</vt:lpstr>
      <vt:lpstr>A key feature of academic writing</vt:lpstr>
      <vt:lpstr>A key feature of academic writing</vt:lpstr>
      <vt:lpstr>In learner texts…</vt:lpstr>
      <vt:lpstr>Year 2 History</vt:lpstr>
      <vt:lpstr>Year 9 History (excerpt)</vt:lpstr>
      <vt:lpstr>Year 9 History (excerpt)</vt:lpstr>
      <vt:lpstr>we can generalize this…</vt:lpstr>
      <vt:lpstr>PowerPoint Presentation</vt:lpstr>
      <vt:lpstr>more specifically…</vt:lpstr>
      <vt:lpstr>Key sites of development: Frequency of prepositional phrases</vt:lpstr>
      <vt:lpstr>Key sites of development: Frequency of prepositional phrases</vt:lpstr>
      <vt:lpstr>Key sites of development: Length of relative clauses</vt:lpstr>
      <vt:lpstr>Key sites of development: Length of relative clauses</vt:lpstr>
      <vt:lpstr>It’s not over by Year 11</vt:lpstr>
      <vt:lpstr>A ‘universal’ pattern of development</vt:lpstr>
      <vt:lpstr>So…</vt:lpstr>
      <vt:lpstr>The future: Understanding text type variation</vt:lpstr>
      <vt:lpstr>PowerPoint Presentation</vt:lpstr>
      <vt:lpstr>PowerPoint Presentation</vt:lpstr>
      <vt:lpstr>PowerPoint Presentation</vt:lpstr>
      <vt:lpstr>PowerPoint Presentation</vt:lpstr>
      <vt:lpstr>For example…</vt:lpstr>
      <vt:lpstr>Adverbials clauses of reason</vt:lpstr>
      <vt:lpstr>Reason clauses in non-literary writing</vt:lpstr>
      <vt:lpstr>Adverbial clauses, genre &amp; discipline</vt:lpstr>
      <vt:lpstr>Task types in science writing</vt:lpstr>
      <vt:lpstr>So…</vt:lpstr>
      <vt:lpstr>Also…</vt:lpstr>
      <vt:lpstr>And…</vt:lpstr>
      <vt:lpstr>But…</vt:lpstr>
      <vt:lpstr>But…</vt:lpstr>
      <vt:lpstr>Task type labels in studies of L1 child writing (1945 – 2015)</vt:lpstr>
      <vt:lpstr>Examples of expository tasks</vt:lpstr>
      <vt:lpstr>Definitions of expository</vt:lpstr>
      <vt:lpstr>Why is this so difficult to get right?</vt:lpstr>
      <vt:lpstr>some proto-solutions</vt:lpstr>
      <vt:lpstr>some proto-solutions</vt:lpstr>
      <vt:lpstr>some proto-solutions</vt:lpstr>
      <vt:lpstr>  Text types in continuous multidimensional space</vt:lpstr>
      <vt:lpstr>Detailed profile of texts in terms of</vt:lpstr>
      <vt:lpstr>Functions The text…</vt:lpstr>
      <vt:lpstr>Sources The text is based on…</vt:lpstr>
      <vt:lpstr>PowerPoint Presentation</vt:lpstr>
      <vt:lpstr>Illustrative findings</vt:lpstr>
      <vt:lpstr>Illustrative findings</vt:lpstr>
      <vt:lpstr>Illustrative findings</vt:lpstr>
      <vt:lpstr>Illustrative findings</vt:lpstr>
      <vt:lpstr>PowerPoint Presentation</vt:lpstr>
      <vt:lpstr>PowerPoint Presentation</vt:lpstr>
      <vt:lpstr>PowerPoint Presentation</vt:lpstr>
      <vt:lpstr>PowerPoint Presentation</vt:lpstr>
      <vt:lpstr>Some aims for the future</vt:lpstr>
      <vt:lpstr>References</vt:lpstr>
      <vt:lpstr>Thank you!</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Durrant, Philip</dc:creator>
  <cp:lastModifiedBy>Durrant, Phil</cp:lastModifiedBy>
  <cp:revision>94</cp:revision>
  <dcterms:created xsi:type="dcterms:W3CDTF">2024-07-10T14:49:36Z</dcterms:created>
  <dcterms:modified xsi:type="dcterms:W3CDTF">2024-11-28T12:40:19Z</dcterms:modified>
</cp:coreProperties>
</file>