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765" r:id="rId2"/>
    <p:sldId id="769" r:id="rId3"/>
    <p:sldId id="764" r:id="rId4"/>
    <p:sldId id="776" r:id="rId5"/>
    <p:sldId id="777" r:id="rId6"/>
    <p:sldId id="778" r:id="rId7"/>
    <p:sldId id="779" r:id="rId8"/>
    <p:sldId id="780" r:id="rId9"/>
    <p:sldId id="781" r:id="rId10"/>
    <p:sldId id="782" r:id="rId11"/>
    <p:sldId id="728" r:id="rId12"/>
    <p:sldId id="833" r:id="rId13"/>
    <p:sldId id="853" r:id="rId14"/>
    <p:sldId id="855" r:id="rId15"/>
    <p:sldId id="854" r:id="rId16"/>
    <p:sldId id="687" r:id="rId17"/>
    <p:sldId id="857" r:id="rId18"/>
    <p:sldId id="858" r:id="rId19"/>
    <p:sldId id="815" r:id="rId20"/>
    <p:sldId id="761" r:id="rId21"/>
    <p:sldId id="767" r:id="rId22"/>
    <p:sldId id="716" r:id="rId23"/>
    <p:sldId id="745" r:id="rId24"/>
    <p:sldId id="859" r:id="rId25"/>
    <p:sldId id="847" r:id="rId26"/>
    <p:sldId id="824" r:id="rId27"/>
    <p:sldId id="860" r:id="rId28"/>
    <p:sldId id="889" r:id="rId29"/>
    <p:sldId id="821" r:id="rId30"/>
    <p:sldId id="894" r:id="rId31"/>
    <p:sldId id="895" r:id="rId32"/>
    <p:sldId id="896" r:id="rId33"/>
    <p:sldId id="818" r:id="rId34"/>
    <p:sldId id="958" r:id="rId35"/>
    <p:sldId id="834" r:id="rId36"/>
    <p:sldId id="918" r:id="rId37"/>
    <p:sldId id="911" r:id="rId38"/>
    <p:sldId id="912" r:id="rId39"/>
    <p:sldId id="919" r:id="rId40"/>
    <p:sldId id="916" r:id="rId41"/>
    <p:sldId id="920" r:id="rId42"/>
    <p:sldId id="941" r:id="rId43"/>
    <p:sldId id="982" r:id="rId44"/>
    <p:sldId id="981" r:id="rId45"/>
    <p:sldId id="933" r:id="rId46"/>
    <p:sldId id="923" r:id="rId47"/>
    <p:sldId id="935" r:id="rId48"/>
    <p:sldId id="979" r:id="rId49"/>
    <p:sldId id="926" r:id="rId50"/>
    <p:sldId id="980" r:id="rId51"/>
    <p:sldId id="932" r:id="rId52"/>
    <p:sldId id="946" r:id="rId53"/>
    <p:sldId id="972" r:id="rId54"/>
    <p:sldId id="976" r:id="rId55"/>
    <p:sldId id="973" r:id="rId56"/>
    <p:sldId id="984" r:id="rId57"/>
    <p:sldId id="983" r:id="rId58"/>
    <p:sldId id="986" r:id="rId59"/>
    <p:sldId id="985" r:id="rId60"/>
    <p:sldId id="954" r:id="rId61"/>
    <p:sldId id="974" r:id="rId62"/>
    <p:sldId id="840" r:id="rId63"/>
    <p:sldId id="842" r:id="rId64"/>
    <p:sldId id="841" r:id="rId65"/>
    <p:sldId id="928" r:id="rId66"/>
    <p:sldId id="898" r:id="rId67"/>
    <p:sldId id="897" r:id="rId68"/>
    <p:sldId id="899" r:id="rId6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4C6D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3868"/>
    <p:restoredTop sz="94462"/>
  </p:normalViewPr>
  <p:slideViewPr>
    <p:cSldViewPr snapToGrid="0">
      <p:cViewPr varScale="1">
        <p:scale>
          <a:sx n="90" d="100"/>
          <a:sy n="90" d="100"/>
        </p:scale>
        <p:origin x="216" y="4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A432F-EA2D-B2C0-8EC4-3475F5BE8EA3}"/>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DB3794FE-D322-2163-3002-E2DAEF00E39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55552CA2-CC5B-D271-3C05-F8573E896AD9}"/>
              </a:ext>
            </a:extLst>
          </p:cNvPr>
          <p:cNvSpPr>
            <a:spLocks noGrp="1"/>
          </p:cNvSpPr>
          <p:nvPr>
            <p:ph type="dt" sz="half" idx="10"/>
          </p:nvPr>
        </p:nvSpPr>
        <p:spPr/>
        <p:txBody>
          <a:bodyPr/>
          <a:lstStyle/>
          <a:p>
            <a:fld id="{E709A646-CA9E-7C4E-B7B5-2E5E964D5147}" type="datetimeFigureOut">
              <a:rPr lang="en-US" smtClean="0"/>
              <a:t>2/18/25</a:t>
            </a:fld>
            <a:endParaRPr lang="en-US"/>
          </a:p>
        </p:txBody>
      </p:sp>
      <p:sp>
        <p:nvSpPr>
          <p:cNvPr id="5" name="Footer Placeholder 4">
            <a:extLst>
              <a:ext uri="{FF2B5EF4-FFF2-40B4-BE49-F238E27FC236}">
                <a16:creationId xmlns:a16="http://schemas.microsoft.com/office/drawing/2014/main" id="{E9288965-2284-F672-5BEB-917E64F128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1D192C-D730-B7C2-B083-394DF3B6BBA3}"/>
              </a:ext>
            </a:extLst>
          </p:cNvPr>
          <p:cNvSpPr>
            <a:spLocks noGrp="1"/>
          </p:cNvSpPr>
          <p:nvPr>
            <p:ph type="sldNum" sz="quarter" idx="12"/>
          </p:nvPr>
        </p:nvSpPr>
        <p:spPr/>
        <p:txBody>
          <a:bodyPr/>
          <a:lstStyle/>
          <a:p>
            <a:fld id="{6B1902EC-9341-CA4D-8F07-0DC2B6C202FB}" type="slidenum">
              <a:rPr lang="en-US" smtClean="0"/>
              <a:t>‹#›</a:t>
            </a:fld>
            <a:endParaRPr lang="en-US"/>
          </a:p>
        </p:txBody>
      </p:sp>
    </p:spTree>
    <p:extLst>
      <p:ext uri="{BB962C8B-B14F-4D97-AF65-F5344CB8AC3E}">
        <p14:creationId xmlns:p14="http://schemas.microsoft.com/office/powerpoint/2010/main" val="1681021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42D9F-EC66-44F6-BA21-2CF0082B76E8}"/>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14D6EBE-72F9-0AC5-4DBA-559DAAE87B5A}"/>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2A44121-80A3-D76A-EFCD-C19884958083}"/>
              </a:ext>
            </a:extLst>
          </p:cNvPr>
          <p:cNvSpPr>
            <a:spLocks noGrp="1"/>
          </p:cNvSpPr>
          <p:nvPr>
            <p:ph type="dt" sz="half" idx="10"/>
          </p:nvPr>
        </p:nvSpPr>
        <p:spPr/>
        <p:txBody>
          <a:bodyPr/>
          <a:lstStyle/>
          <a:p>
            <a:fld id="{E709A646-CA9E-7C4E-B7B5-2E5E964D5147}" type="datetimeFigureOut">
              <a:rPr lang="en-US" smtClean="0"/>
              <a:t>2/18/25</a:t>
            </a:fld>
            <a:endParaRPr lang="en-US"/>
          </a:p>
        </p:txBody>
      </p:sp>
      <p:sp>
        <p:nvSpPr>
          <p:cNvPr id="5" name="Footer Placeholder 4">
            <a:extLst>
              <a:ext uri="{FF2B5EF4-FFF2-40B4-BE49-F238E27FC236}">
                <a16:creationId xmlns:a16="http://schemas.microsoft.com/office/drawing/2014/main" id="{73B95E80-7086-9EC0-F2C4-A82C3920C6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D862BC-8482-B748-DBED-217C1C590ADB}"/>
              </a:ext>
            </a:extLst>
          </p:cNvPr>
          <p:cNvSpPr>
            <a:spLocks noGrp="1"/>
          </p:cNvSpPr>
          <p:nvPr>
            <p:ph type="sldNum" sz="quarter" idx="12"/>
          </p:nvPr>
        </p:nvSpPr>
        <p:spPr/>
        <p:txBody>
          <a:bodyPr/>
          <a:lstStyle/>
          <a:p>
            <a:fld id="{6B1902EC-9341-CA4D-8F07-0DC2B6C202FB}" type="slidenum">
              <a:rPr lang="en-US" smtClean="0"/>
              <a:t>‹#›</a:t>
            </a:fld>
            <a:endParaRPr lang="en-US"/>
          </a:p>
        </p:txBody>
      </p:sp>
    </p:spTree>
    <p:extLst>
      <p:ext uri="{BB962C8B-B14F-4D97-AF65-F5344CB8AC3E}">
        <p14:creationId xmlns:p14="http://schemas.microsoft.com/office/powerpoint/2010/main" val="21131439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5F4D1-937F-CF7C-F27E-D76694F12163}"/>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E5A48FA4-684B-2630-0A12-9A57FA05E56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78FCCA9C-ECBC-7D5C-40E7-99C8D9157043}"/>
              </a:ext>
            </a:extLst>
          </p:cNvPr>
          <p:cNvSpPr>
            <a:spLocks noGrp="1"/>
          </p:cNvSpPr>
          <p:nvPr>
            <p:ph type="dt" sz="half" idx="10"/>
          </p:nvPr>
        </p:nvSpPr>
        <p:spPr/>
        <p:txBody>
          <a:bodyPr/>
          <a:lstStyle/>
          <a:p>
            <a:fld id="{E709A646-CA9E-7C4E-B7B5-2E5E964D5147}" type="datetimeFigureOut">
              <a:rPr lang="en-US" smtClean="0"/>
              <a:t>2/18/25</a:t>
            </a:fld>
            <a:endParaRPr lang="en-US"/>
          </a:p>
        </p:txBody>
      </p:sp>
      <p:sp>
        <p:nvSpPr>
          <p:cNvPr id="5" name="Footer Placeholder 4">
            <a:extLst>
              <a:ext uri="{FF2B5EF4-FFF2-40B4-BE49-F238E27FC236}">
                <a16:creationId xmlns:a16="http://schemas.microsoft.com/office/drawing/2014/main" id="{0D146531-0B52-87A8-4CE8-D884B7EDC5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047E28-760C-CD9E-4547-65D5E26F393B}"/>
              </a:ext>
            </a:extLst>
          </p:cNvPr>
          <p:cNvSpPr>
            <a:spLocks noGrp="1"/>
          </p:cNvSpPr>
          <p:nvPr>
            <p:ph type="sldNum" sz="quarter" idx="12"/>
          </p:nvPr>
        </p:nvSpPr>
        <p:spPr/>
        <p:txBody>
          <a:bodyPr/>
          <a:lstStyle/>
          <a:p>
            <a:fld id="{6B1902EC-9341-CA4D-8F07-0DC2B6C202FB}" type="slidenum">
              <a:rPr lang="en-US" smtClean="0"/>
              <a:t>‹#›</a:t>
            </a:fld>
            <a:endParaRPr lang="en-US"/>
          </a:p>
        </p:txBody>
      </p:sp>
    </p:spTree>
    <p:extLst>
      <p:ext uri="{BB962C8B-B14F-4D97-AF65-F5344CB8AC3E}">
        <p14:creationId xmlns:p14="http://schemas.microsoft.com/office/powerpoint/2010/main" val="1585269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F3AB1-88FB-ABDE-4CB7-C949549EA6EC}"/>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4755260B-7A02-2B36-4084-85BF4B2D5407}"/>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D0C50000-A118-E4AF-39F4-41CAF57967C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F637F2B8-4CEA-55D3-DBB3-43F38C8BB4CA}"/>
              </a:ext>
            </a:extLst>
          </p:cNvPr>
          <p:cNvSpPr>
            <a:spLocks noGrp="1"/>
          </p:cNvSpPr>
          <p:nvPr>
            <p:ph type="dt" sz="half" idx="10"/>
          </p:nvPr>
        </p:nvSpPr>
        <p:spPr/>
        <p:txBody>
          <a:bodyPr/>
          <a:lstStyle/>
          <a:p>
            <a:fld id="{E709A646-CA9E-7C4E-B7B5-2E5E964D5147}" type="datetimeFigureOut">
              <a:rPr lang="en-US" smtClean="0"/>
              <a:t>2/18/25</a:t>
            </a:fld>
            <a:endParaRPr lang="en-US"/>
          </a:p>
        </p:txBody>
      </p:sp>
      <p:sp>
        <p:nvSpPr>
          <p:cNvPr id="6" name="Footer Placeholder 5">
            <a:extLst>
              <a:ext uri="{FF2B5EF4-FFF2-40B4-BE49-F238E27FC236}">
                <a16:creationId xmlns:a16="http://schemas.microsoft.com/office/drawing/2014/main" id="{CB6C367F-3194-E3DA-4C03-7FE43B39925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54DB716-DDE3-CDAA-FD71-BFE2589F6783}"/>
              </a:ext>
            </a:extLst>
          </p:cNvPr>
          <p:cNvSpPr>
            <a:spLocks noGrp="1"/>
          </p:cNvSpPr>
          <p:nvPr>
            <p:ph type="sldNum" sz="quarter" idx="12"/>
          </p:nvPr>
        </p:nvSpPr>
        <p:spPr/>
        <p:txBody>
          <a:bodyPr/>
          <a:lstStyle/>
          <a:p>
            <a:fld id="{6B1902EC-9341-CA4D-8F07-0DC2B6C202FB}" type="slidenum">
              <a:rPr lang="en-US" smtClean="0"/>
              <a:t>‹#›</a:t>
            </a:fld>
            <a:endParaRPr lang="en-US"/>
          </a:p>
        </p:txBody>
      </p:sp>
    </p:spTree>
    <p:extLst>
      <p:ext uri="{BB962C8B-B14F-4D97-AF65-F5344CB8AC3E}">
        <p14:creationId xmlns:p14="http://schemas.microsoft.com/office/powerpoint/2010/main" val="4069450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6ABA1D-323F-DC59-4BFE-573A4F4F8B3D}"/>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52FFE97-440C-DC6E-CA3E-BECF26A960C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E7B82D3D-0883-6500-995B-4C5875BC07A0}"/>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C05E7B94-A86F-7E8D-A5D2-1596799BFC9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1BEF8A99-B857-C98E-175B-4F12363B2942}"/>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FA726554-589C-9855-F6C2-1AEA252BBBA4}"/>
              </a:ext>
            </a:extLst>
          </p:cNvPr>
          <p:cNvSpPr>
            <a:spLocks noGrp="1"/>
          </p:cNvSpPr>
          <p:nvPr>
            <p:ph type="dt" sz="half" idx="10"/>
          </p:nvPr>
        </p:nvSpPr>
        <p:spPr/>
        <p:txBody>
          <a:bodyPr/>
          <a:lstStyle/>
          <a:p>
            <a:fld id="{E709A646-CA9E-7C4E-B7B5-2E5E964D5147}" type="datetimeFigureOut">
              <a:rPr lang="en-US" smtClean="0"/>
              <a:t>2/18/25</a:t>
            </a:fld>
            <a:endParaRPr lang="en-US"/>
          </a:p>
        </p:txBody>
      </p:sp>
      <p:sp>
        <p:nvSpPr>
          <p:cNvPr id="8" name="Footer Placeholder 7">
            <a:extLst>
              <a:ext uri="{FF2B5EF4-FFF2-40B4-BE49-F238E27FC236}">
                <a16:creationId xmlns:a16="http://schemas.microsoft.com/office/drawing/2014/main" id="{B3375CB2-654A-A07F-EF59-CAF0BD2E52F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1CE9007-231B-E1AD-878E-62548B37EDA5}"/>
              </a:ext>
            </a:extLst>
          </p:cNvPr>
          <p:cNvSpPr>
            <a:spLocks noGrp="1"/>
          </p:cNvSpPr>
          <p:nvPr>
            <p:ph type="sldNum" sz="quarter" idx="12"/>
          </p:nvPr>
        </p:nvSpPr>
        <p:spPr/>
        <p:txBody>
          <a:bodyPr/>
          <a:lstStyle/>
          <a:p>
            <a:fld id="{6B1902EC-9341-CA4D-8F07-0DC2B6C202FB}" type="slidenum">
              <a:rPr lang="en-US" smtClean="0"/>
              <a:t>‹#›</a:t>
            </a:fld>
            <a:endParaRPr lang="en-US"/>
          </a:p>
        </p:txBody>
      </p:sp>
    </p:spTree>
    <p:extLst>
      <p:ext uri="{BB962C8B-B14F-4D97-AF65-F5344CB8AC3E}">
        <p14:creationId xmlns:p14="http://schemas.microsoft.com/office/powerpoint/2010/main" val="26258852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EDD94-3023-7B77-DF01-498F470EE0EA}"/>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8AC734C8-867B-CC69-47E7-86EE940D4294}"/>
              </a:ext>
            </a:extLst>
          </p:cNvPr>
          <p:cNvSpPr>
            <a:spLocks noGrp="1"/>
          </p:cNvSpPr>
          <p:nvPr>
            <p:ph type="dt" sz="half" idx="10"/>
          </p:nvPr>
        </p:nvSpPr>
        <p:spPr/>
        <p:txBody>
          <a:bodyPr/>
          <a:lstStyle/>
          <a:p>
            <a:fld id="{E709A646-CA9E-7C4E-B7B5-2E5E964D5147}" type="datetimeFigureOut">
              <a:rPr lang="en-US" smtClean="0"/>
              <a:t>2/18/25</a:t>
            </a:fld>
            <a:endParaRPr lang="en-US"/>
          </a:p>
        </p:txBody>
      </p:sp>
      <p:sp>
        <p:nvSpPr>
          <p:cNvPr id="4" name="Footer Placeholder 3">
            <a:extLst>
              <a:ext uri="{FF2B5EF4-FFF2-40B4-BE49-F238E27FC236}">
                <a16:creationId xmlns:a16="http://schemas.microsoft.com/office/drawing/2014/main" id="{9C674433-5F2F-36FF-B34F-213AD9CCCEC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2363EF5-A967-D2C3-9E97-6556A3D5411A}"/>
              </a:ext>
            </a:extLst>
          </p:cNvPr>
          <p:cNvSpPr>
            <a:spLocks noGrp="1"/>
          </p:cNvSpPr>
          <p:nvPr>
            <p:ph type="sldNum" sz="quarter" idx="12"/>
          </p:nvPr>
        </p:nvSpPr>
        <p:spPr/>
        <p:txBody>
          <a:bodyPr/>
          <a:lstStyle/>
          <a:p>
            <a:fld id="{6B1902EC-9341-CA4D-8F07-0DC2B6C202FB}" type="slidenum">
              <a:rPr lang="en-US" smtClean="0"/>
              <a:t>‹#›</a:t>
            </a:fld>
            <a:endParaRPr lang="en-US"/>
          </a:p>
        </p:txBody>
      </p:sp>
    </p:spTree>
    <p:extLst>
      <p:ext uri="{BB962C8B-B14F-4D97-AF65-F5344CB8AC3E}">
        <p14:creationId xmlns:p14="http://schemas.microsoft.com/office/powerpoint/2010/main" val="23498237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0678A34-2DDD-F993-3F9E-3B64655881AC}"/>
              </a:ext>
            </a:extLst>
          </p:cNvPr>
          <p:cNvSpPr>
            <a:spLocks noGrp="1"/>
          </p:cNvSpPr>
          <p:nvPr>
            <p:ph type="dt" sz="half" idx="10"/>
          </p:nvPr>
        </p:nvSpPr>
        <p:spPr/>
        <p:txBody>
          <a:bodyPr/>
          <a:lstStyle/>
          <a:p>
            <a:fld id="{E709A646-CA9E-7C4E-B7B5-2E5E964D5147}" type="datetimeFigureOut">
              <a:rPr lang="en-US" smtClean="0"/>
              <a:t>2/18/25</a:t>
            </a:fld>
            <a:endParaRPr lang="en-US"/>
          </a:p>
        </p:txBody>
      </p:sp>
      <p:sp>
        <p:nvSpPr>
          <p:cNvPr id="3" name="Footer Placeholder 2">
            <a:extLst>
              <a:ext uri="{FF2B5EF4-FFF2-40B4-BE49-F238E27FC236}">
                <a16:creationId xmlns:a16="http://schemas.microsoft.com/office/drawing/2014/main" id="{BB3FC332-E90A-B69F-2376-2B9E9314AA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B1E70D4-C11B-2518-CF4D-4175F1C58653}"/>
              </a:ext>
            </a:extLst>
          </p:cNvPr>
          <p:cNvSpPr>
            <a:spLocks noGrp="1"/>
          </p:cNvSpPr>
          <p:nvPr>
            <p:ph type="sldNum" sz="quarter" idx="12"/>
          </p:nvPr>
        </p:nvSpPr>
        <p:spPr/>
        <p:txBody>
          <a:bodyPr/>
          <a:lstStyle/>
          <a:p>
            <a:fld id="{6B1902EC-9341-CA4D-8F07-0DC2B6C202FB}" type="slidenum">
              <a:rPr lang="en-US" smtClean="0"/>
              <a:t>‹#›</a:t>
            </a:fld>
            <a:endParaRPr lang="en-US"/>
          </a:p>
        </p:txBody>
      </p:sp>
    </p:spTree>
    <p:extLst>
      <p:ext uri="{BB962C8B-B14F-4D97-AF65-F5344CB8AC3E}">
        <p14:creationId xmlns:p14="http://schemas.microsoft.com/office/powerpoint/2010/main" val="39766373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D603C-3659-4810-33EC-E4CBFFFE192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12837EF-B324-5167-B366-E2D04CD289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D1097627-D8E9-25CD-F099-6579E4B93B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6D12630-78F6-8248-37B2-871409ACE237}"/>
              </a:ext>
            </a:extLst>
          </p:cNvPr>
          <p:cNvSpPr>
            <a:spLocks noGrp="1"/>
          </p:cNvSpPr>
          <p:nvPr>
            <p:ph type="dt" sz="half" idx="10"/>
          </p:nvPr>
        </p:nvSpPr>
        <p:spPr/>
        <p:txBody>
          <a:bodyPr/>
          <a:lstStyle/>
          <a:p>
            <a:fld id="{E709A646-CA9E-7C4E-B7B5-2E5E964D5147}" type="datetimeFigureOut">
              <a:rPr lang="en-US" smtClean="0"/>
              <a:t>2/18/25</a:t>
            </a:fld>
            <a:endParaRPr lang="en-US"/>
          </a:p>
        </p:txBody>
      </p:sp>
      <p:sp>
        <p:nvSpPr>
          <p:cNvPr id="6" name="Footer Placeholder 5">
            <a:extLst>
              <a:ext uri="{FF2B5EF4-FFF2-40B4-BE49-F238E27FC236}">
                <a16:creationId xmlns:a16="http://schemas.microsoft.com/office/drawing/2014/main" id="{F1D135B7-C1A2-2673-349F-930728D55BC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55951AB-E90D-41D2-64D2-230C3F89B4F7}"/>
              </a:ext>
            </a:extLst>
          </p:cNvPr>
          <p:cNvSpPr>
            <a:spLocks noGrp="1"/>
          </p:cNvSpPr>
          <p:nvPr>
            <p:ph type="sldNum" sz="quarter" idx="12"/>
          </p:nvPr>
        </p:nvSpPr>
        <p:spPr/>
        <p:txBody>
          <a:bodyPr/>
          <a:lstStyle/>
          <a:p>
            <a:fld id="{6B1902EC-9341-CA4D-8F07-0DC2B6C202FB}" type="slidenum">
              <a:rPr lang="en-US" smtClean="0"/>
              <a:t>‹#›</a:t>
            </a:fld>
            <a:endParaRPr lang="en-US"/>
          </a:p>
        </p:txBody>
      </p:sp>
    </p:spTree>
    <p:extLst>
      <p:ext uri="{BB962C8B-B14F-4D97-AF65-F5344CB8AC3E}">
        <p14:creationId xmlns:p14="http://schemas.microsoft.com/office/powerpoint/2010/main" val="12473927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4113E-0591-7833-DD0B-644F25566D6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90E721B3-27D0-D2C6-40DF-47E357F4B62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77D5E6B-D023-43E6-771F-02E804A2D5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246201A-34ED-F261-24E0-DD2815531A04}"/>
              </a:ext>
            </a:extLst>
          </p:cNvPr>
          <p:cNvSpPr>
            <a:spLocks noGrp="1"/>
          </p:cNvSpPr>
          <p:nvPr>
            <p:ph type="dt" sz="half" idx="10"/>
          </p:nvPr>
        </p:nvSpPr>
        <p:spPr/>
        <p:txBody>
          <a:bodyPr/>
          <a:lstStyle/>
          <a:p>
            <a:fld id="{E709A646-CA9E-7C4E-B7B5-2E5E964D5147}" type="datetimeFigureOut">
              <a:rPr lang="en-US" smtClean="0"/>
              <a:t>2/18/25</a:t>
            </a:fld>
            <a:endParaRPr lang="en-US"/>
          </a:p>
        </p:txBody>
      </p:sp>
      <p:sp>
        <p:nvSpPr>
          <p:cNvPr id="6" name="Footer Placeholder 5">
            <a:extLst>
              <a:ext uri="{FF2B5EF4-FFF2-40B4-BE49-F238E27FC236}">
                <a16:creationId xmlns:a16="http://schemas.microsoft.com/office/drawing/2014/main" id="{0F49D1C3-824D-444D-C43F-A1F9343C800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B38C36F-3990-E8EF-2185-BE19A011529D}"/>
              </a:ext>
            </a:extLst>
          </p:cNvPr>
          <p:cNvSpPr>
            <a:spLocks noGrp="1"/>
          </p:cNvSpPr>
          <p:nvPr>
            <p:ph type="sldNum" sz="quarter" idx="12"/>
          </p:nvPr>
        </p:nvSpPr>
        <p:spPr/>
        <p:txBody>
          <a:bodyPr/>
          <a:lstStyle/>
          <a:p>
            <a:fld id="{6B1902EC-9341-CA4D-8F07-0DC2B6C202FB}" type="slidenum">
              <a:rPr lang="en-US" smtClean="0"/>
              <a:t>‹#›</a:t>
            </a:fld>
            <a:endParaRPr lang="en-US"/>
          </a:p>
        </p:txBody>
      </p:sp>
    </p:spTree>
    <p:extLst>
      <p:ext uri="{BB962C8B-B14F-4D97-AF65-F5344CB8AC3E}">
        <p14:creationId xmlns:p14="http://schemas.microsoft.com/office/powerpoint/2010/main" val="6017408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84D0D-647F-2F93-2B4D-776259ECF6F1}"/>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BEFCB9E5-0720-43E2-B2B1-8BB20C9D716B}"/>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1A42069-A71C-251B-DD5D-15223F432EDD}"/>
              </a:ext>
            </a:extLst>
          </p:cNvPr>
          <p:cNvSpPr>
            <a:spLocks noGrp="1"/>
          </p:cNvSpPr>
          <p:nvPr>
            <p:ph type="dt" sz="half" idx="10"/>
          </p:nvPr>
        </p:nvSpPr>
        <p:spPr/>
        <p:txBody>
          <a:bodyPr/>
          <a:lstStyle/>
          <a:p>
            <a:fld id="{E709A646-CA9E-7C4E-B7B5-2E5E964D5147}" type="datetimeFigureOut">
              <a:rPr lang="en-US" smtClean="0"/>
              <a:t>2/18/25</a:t>
            </a:fld>
            <a:endParaRPr lang="en-US"/>
          </a:p>
        </p:txBody>
      </p:sp>
      <p:sp>
        <p:nvSpPr>
          <p:cNvPr id="5" name="Footer Placeholder 4">
            <a:extLst>
              <a:ext uri="{FF2B5EF4-FFF2-40B4-BE49-F238E27FC236}">
                <a16:creationId xmlns:a16="http://schemas.microsoft.com/office/drawing/2014/main" id="{2857BBD6-8B76-DDCA-EE14-FADEC80C97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CBC861-DC2F-52EB-EE7C-5F3724D5F30D}"/>
              </a:ext>
            </a:extLst>
          </p:cNvPr>
          <p:cNvSpPr>
            <a:spLocks noGrp="1"/>
          </p:cNvSpPr>
          <p:nvPr>
            <p:ph type="sldNum" sz="quarter" idx="12"/>
          </p:nvPr>
        </p:nvSpPr>
        <p:spPr/>
        <p:txBody>
          <a:bodyPr/>
          <a:lstStyle/>
          <a:p>
            <a:fld id="{6B1902EC-9341-CA4D-8F07-0DC2B6C202FB}" type="slidenum">
              <a:rPr lang="en-US" smtClean="0"/>
              <a:t>‹#›</a:t>
            </a:fld>
            <a:endParaRPr lang="en-US"/>
          </a:p>
        </p:txBody>
      </p:sp>
    </p:spTree>
    <p:extLst>
      <p:ext uri="{BB962C8B-B14F-4D97-AF65-F5344CB8AC3E}">
        <p14:creationId xmlns:p14="http://schemas.microsoft.com/office/powerpoint/2010/main" val="19142060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CEE060E-6FDE-66AD-CBCE-4644137D00EF}"/>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D5A51F9D-CF45-2CEA-7C92-F53A0753A1EF}"/>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650F353-FBAE-AEA5-CDC3-7AF8AFB03560}"/>
              </a:ext>
            </a:extLst>
          </p:cNvPr>
          <p:cNvSpPr>
            <a:spLocks noGrp="1"/>
          </p:cNvSpPr>
          <p:nvPr>
            <p:ph type="dt" sz="half" idx="10"/>
          </p:nvPr>
        </p:nvSpPr>
        <p:spPr/>
        <p:txBody>
          <a:bodyPr/>
          <a:lstStyle/>
          <a:p>
            <a:fld id="{E709A646-CA9E-7C4E-B7B5-2E5E964D5147}" type="datetimeFigureOut">
              <a:rPr lang="en-US" smtClean="0"/>
              <a:t>2/18/25</a:t>
            </a:fld>
            <a:endParaRPr lang="en-US"/>
          </a:p>
        </p:txBody>
      </p:sp>
      <p:sp>
        <p:nvSpPr>
          <p:cNvPr id="5" name="Footer Placeholder 4">
            <a:extLst>
              <a:ext uri="{FF2B5EF4-FFF2-40B4-BE49-F238E27FC236}">
                <a16:creationId xmlns:a16="http://schemas.microsoft.com/office/drawing/2014/main" id="{C4F461B8-3485-82CF-8115-9090EC30D2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27A11F-7090-2CE2-9557-B0FEEC863F53}"/>
              </a:ext>
            </a:extLst>
          </p:cNvPr>
          <p:cNvSpPr>
            <a:spLocks noGrp="1"/>
          </p:cNvSpPr>
          <p:nvPr>
            <p:ph type="sldNum" sz="quarter" idx="12"/>
          </p:nvPr>
        </p:nvSpPr>
        <p:spPr/>
        <p:txBody>
          <a:bodyPr/>
          <a:lstStyle/>
          <a:p>
            <a:fld id="{6B1902EC-9341-CA4D-8F07-0DC2B6C202FB}" type="slidenum">
              <a:rPr lang="en-US" smtClean="0"/>
              <a:t>‹#›</a:t>
            </a:fld>
            <a:endParaRPr lang="en-US"/>
          </a:p>
        </p:txBody>
      </p:sp>
    </p:spTree>
    <p:extLst>
      <p:ext uri="{BB962C8B-B14F-4D97-AF65-F5344CB8AC3E}">
        <p14:creationId xmlns:p14="http://schemas.microsoft.com/office/powerpoint/2010/main" val="40687647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ver Slide_green_opt2">
    <p:spTree>
      <p:nvGrpSpPr>
        <p:cNvPr id="1" name=""/>
        <p:cNvGrpSpPr/>
        <p:nvPr/>
      </p:nvGrpSpPr>
      <p:grpSpPr>
        <a:xfrm>
          <a:off x="0" y="0"/>
          <a:ext cx="0" cy="0"/>
          <a:chOff x="0" y="0"/>
          <a:chExt cx="0" cy="0"/>
        </a:xfrm>
      </p:grpSpPr>
      <p:sp>
        <p:nvSpPr>
          <p:cNvPr id="8" name="object 3">
            <a:extLst>
              <a:ext uri="{FF2B5EF4-FFF2-40B4-BE49-F238E27FC236}">
                <a16:creationId xmlns:a16="http://schemas.microsoft.com/office/drawing/2014/main" id="{73FC7192-5640-E4D1-6D94-EF9E536C58AD}"/>
              </a:ext>
            </a:extLst>
          </p:cNvPr>
          <p:cNvSpPr/>
          <p:nvPr userDrawn="1"/>
        </p:nvSpPr>
        <p:spPr>
          <a:xfrm>
            <a:off x="2" y="0"/>
            <a:ext cx="12191999" cy="6858000"/>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003C3B"/>
          </a:solidFill>
        </p:spPr>
        <p:txBody>
          <a:bodyPr wrap="square" lIns="0" tIns="0" rIns="0" bIns="0" rtlCol="0"/>
          <a:lstStyle/>
          <a:p>
            <a:endParaRPr sz="2400"/>
          </a:p>
        </p:txBody>
      </p:sp>
      <p:pic>
        <p:nvPicPr>
          <p:cNvPr id="3" name="Picture 2" descr="Logo&#10;&#10;Description automatically generated">
            <a:extLst>
              <a:ext uri="{FF2B5EF4-FFF2-40B4-BE49-F238E27FC236}">
                <a16:creationId xmlns:a16="http://schemas.microsoft.com/office/drawing/2014/main" id="{8D4224B5-A0CB-32E5-E19F-DD77DD82010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07095" y="136616"/>
            <a:ext cx="2190567" cy="1441723"/>
          </a:xfrm>
          <a:prstGeom prst="rect">
            <a:avLst/>
          </a:prstGeom>
        </p:spPr>
      </p:pic>
      <p:sp>
        <p:nvSpPr>
          <p:cNvPr id="7" name="Subtitle 2">
            <a:extLst>
              <a:ext uri="{FF2B5EF4-FFF2-40B4-BE49-F238E27FC236}">
                <a16:creationId xmlns:a16="http://schemas.microsoft.com/office/drawing/2014/main" id="{A30411B7-870E-526A-63C0-7491D2653195}"/>
              </a:ext>
            </a:extLst>
          </p:cNvPr>
          <p:cNvSpPr>
            <a:spLocks noGrp="1"/>
          </p:cNvSpPr>
          <p:nvPr>
            <p:ph type="subTitle" idx="1"/>
          </p:nvPr>
        </p:nvSpPr>
        <p:spPr>
          <a:xfrm>
            <a:off x="518878" y="4957301"/>
            <a:ext cx="5271441" cy="567655"/>
          </a:xfrm>
          <a:prstGeom prst="rect">
            <a:avLst/>
          </a:prstGeom>
        </p:spPr>
        <p:txBody>
          <a:bodyPr/>
          <a:lstStyle>
            <a:lvl1pPr marL="0" indent="0" algn="l">
              <a:buNone/>
              <a:defRPr sz="1940">
                <a:solidFill>
                  <a:schemeClr val="bg1"/>
                </a:solidFill>
                <a:latin typeface="Outfit" pitchFamily="2" charset="0"/>
              </a:defRPr>
            </a:lvl1pPr>
            <a:lvl2pPr marL="277240" indent="0" algn="ctr">
              <a:buNone/>
              <a:defRPr sz="1213"/>
            </a:lvl2pPr>
            <a:lvl3pPr marL="554478" indent="0" algn="ctr">
              <a:buNone/>
              <a:defRPr sz="1092"/>
            </a:lvl3pPr>
            <a:lvl4pPr marL="831718" indent="0" algn="ctr">
              <a:buNone/>
              <a:defRPr sz="971"/>
            </a:lvl4pPr>
            <a:lvl5pPr marL="1108956" indent="0" algn="ctr">
              <a:buNone/>
              <a:defRPr sz="971"/>
            </a:lvl5pPr>
            <a:lvl6pPr marL="1386196" indent="0" algn="ctr">
              <a:buNone/>
              <a:defRPr sz="971"/>
            </a:lvl6pPr>
            <a:lvl7pPr marL="1663434" indent="0" algn="ctr">
              <a:buNone/>
              <a:defRPr sz="971"/>
            </a:lvl7pPr>
            <a:lvl8pPr marL="1940674" indent="0" algn="ctr">
              <a:buNone/>
              <a:defRPr sz="971"/>
            </a:lvl8pPr>
            <a:lvl9pPr marL="2217913" indent="0" algn="ctr">
              <a:buNone/>
              <a:defRPr sz="971"/>
            </a:lvl9pPr>
          </a:lstStyle>
          <a:p>
            <a:r>
              <a:rPr lang="en-GB"/>
              <a:t>Click to edit Master subtitle style</a:t>
            </a:r>
            <a:endParaRPr lang="en-US"/>
          </a:p>
        </p:txBody>
      </p:sp>
      <p:pic>
        <p:nvPicPr>
          <p:cNvPr id="11" name="Picture 10" descr="Icon&#10;&#10;Description automatically generated">
            <a:extLst>
              <a:ext uri="{FF2B5EF4-FFF2-40B4-BE49-F238E27FC236}">
                <a16:creationId xmlns:a16="http://schemas.microsoft.com/office/drawing/2014/main" id="{55362597-C858-FCD7-A727-9D8CE81A8D4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327939" y="0"/>
            <a:ext cx="5864061" cy="6857519"/>
          </a:xfrm>
          <a:prstGeom prst="rect">
            <a:avLst/>
          </a:prstGeom>
        </p:spPr>
      </p:pic>
      <p:sp>
        <p:nvSpPr>
          <p:cNvPr id="14" name="Title Placeholder 1">
            <a:extLst>
              <a:ext uri="{FF2B5EF4-FFF2-40B4-BE49-F238E27FC236}">
                <a16:creationId xmlns:a16="http://schemas.microsoft.com/office/drawing/2014/main" id="{3D6B1C71-2C1E-E168-354C-EF9EBB1819C2}"/>
              </a:ext>
            </a:extLst>
          </p:cNvPr>
          <p:cNvSpPr>
            <a:spLocks noGrp="1"/>
          </p:cNvSpPr>
          <p:nvPr>
            <p:ph type="title" hasCustomPrompt="1"/>
          </p:nvPr>
        </p:nvSpPr>
        <p:spPr>
          <a:xfrm>
            <a:off x="518877" y="2036695"/>
            <a:ext cx="4267060" cy="2286128"/>
          </a:xfrm>
          <a:prstGeom prst="rect">
            <a:avLst/>
          </a:prstGeom>
        </p:spPr>
        <p:txBody>
          <a:bodyPr vert="horz" lIns="91440" tIns="45720" rIns="91440" bIns="45720" rtlCol="0" anchor="t">
            <a:noAutofit/>
          </a:bodyPr>
          <a:lstStyle>
            <a:lvl1pPr>
              <a:defRPr sz="4367" b="1" i="0">
                <a:solidFill>
                  <a:schemeClr val="bg1"/>
                </a:solidFill>
                <a:latin typeface="Outfit" pitchFamily="2" charset="0"/>
              </a:defRPr>
            </a:lvl1pPr>
          </a:lstStyle>
          <a:p>
            <a:r>
              <a:rPr lang="en-GB"/>
              <a:t>Cover Slide</a:t>
            </a:r>
            <a:br>
              <a:rPr lang="en-GB"/>
            </a:br>
            <a:r>
              <a:rPr lang="en-GB"/>
              <a:t>title maximum of 4 lines </a:t>
            </a:r>
            <a:endParaRPr lang="en-US"/>
          </a:p>
        </p:txBody>
      </p:sp>
    </p:spTree>
    <p:extLst>
      <p:ext uri="{BB962C8B-B14F-4D97-AF65-F5344CB8AC3E}">
        <p14:creationId xmlns:p14="http://schemas.microsoft.com/office/powerpoint/2010/main" val="37192067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E4FB814-4FBF-7139-3771-D86C2FD9445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1550571A-E6DB-6BE9-DFD3-F6F7383DD1C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43B91FF-889A-ACFC-B2F3-308153D1BD2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709A646-CA9E-7C4E-B7B5-2E5E964D5147}" type="datetimeFigureOut">
              <a:rPr lang="en-US" smtClean="0"/>
              <a:t>2/18/25</a:t>
            </a:fld>
            <a:endParaRPr lang="en-US"/>
          </a:p>
        </p:txBody>
      </p:sp>
      <p:sp>
        <p:nvSpPr>
          <p:cNvPr id="5" name="Footer Placeholder 4">
            <a:extLst>
              <a:ext uri="{FF2B5EF4-FFF2-40B4-BE49-F238E27FC236}">
                <a16:creationId xmlns:a16="http://schemas.microsoft.com/office/drawing/2014/main" id="{C4AEF2EB-35E8-81EE-AC5E-A06FD686F19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E8DB051-5A62-E1DA-AEDF-B4A4532ECF0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B1902EC-9341-CA4D-8F07-0DC2B6C202FB}" type="slidenum">
              <a:rPr lang="en-US" smtClean="0"/>
              <a:t>‹#›</a:t>
            </a:fld>
            <a:endParaRPr lang="en-US"/>
          </a:p>
        </p:txBody>
      </p:sp>
    </p:spTree>
    <p:extLst>
      <p:ext uri="{BB962C8B-B14F-4D97-AF65-F5344CB8AC3E}">
        <p14:creationId xmlns:p14="http://schemas.microsoft.com/office/powerpoint/2010/main" val="2496001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3.xml"/><Relationship Id="rId5" Type="http://schemas.openxmlformats.org/officeDocument/2006/relationships/image" Target="../media/image10.png"/><Relationship Id="rId4" Type="http://schemas.openxmlformats.org/officeDocument/2006/relationships/image" Target="../media/image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3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A8C71B8E-5C5F-BE99-3DC6-832FE49F1F9F}"/>
              </a:ext>
            </a:extLst>
          </p:cNvPr>
          <p:cNvSpPr>
            <a:spLocks noGrp="1"/>
          </p:cNvSpPr>
          <p:nvPr>
            <p:ph type="subTitle" idx="1"/>
          </p:nvPr>
        </p:nvSpPr>
        <p:spPr>
          <a:xfrm>
            <a:off x="518878" y="4957301"/>
            <a:ext cx="5271441" cy="1047260"/>
          </a:xfrm>
        </p:spPr>
        <p:txBody>
          <a:bodyPr/>
          <a:lstStyle/>
          <a:p>
            <a:r>
              <a:rPr lang="en-GB" sz="2133" dirty="0"/>
              <a:t>Phil </a:t>
            </a:r>
            <a:r>
              <a:rPr lang="en-GB" sz="2133" dirty="0" err="1"/>
              <a:t>Durrant</a:t>
            </a:r>
            <a:endParaRPr lang="en-GB" sz="2133" dirty="0"/>
          </a:p>
        </p:txBody>
      </p:sp>
      <p:sp>
        <p:nvSpPr>
          <p:cNvPr id="3" name="Title 2">
            <a:extLst>
              <a:ext uri="{FF2B5EF4-FFF2-40B4-BE49-F238E27FC236}">
                <a16:creationId xmlns:a16="http://schemas.microsoft.com/office/drawing/2014/main" id="{9ACC8A0A-7CBE-C42B-BC9F-6114913062FF}"/>
              </a:ext>
            </a:extLst>
          </p:cNvPr>
          <p:cNvSpPr>
            <a:spLocks noGrp="1"/>
          </p:cNvSpPr>
          <p:nvPr>
            <p:ph type="title"/>
          </p:nvPr>
        </p:nvSpPr>
        <p:spPr>
          <a:xfrm>
            <a:off x="518876" y="2036694"/>
            <a:ext cx="5869397" cy="2636905"/>
          </a:xfrm>
        </p:spPr>
        <p:txBody>
          <a:bodyPr/>
          <a:lstStyle/>
          <a:p>
            <a:pPr>
              <a:lnSpc>
                <a:spcPct val="100000"/>
              </a:lnSpc>
            </a:pPr>
            <a:r>
              <a:rPr lang="en-GB" dirty="0"/>
              <a:t>Mapping text types in academic writing</a:t>
            </a:r>
          </a:p>
        </p:txBody>
      </p:sp>
    </p:spTree>
    <p:extLst>
      <p:ext uri="{BB962C8B-B14F-4D97-AF65-F5344CB8AC3E}">
        <p14:creationId xmlns:p14="http://schemas.microsoft.com/office/powerpoint/2010/main" val="8746926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6BE3E-EADB-A637-5F05-8DBF2D2EFC83}"/>
              </a:ext>
            </a:extLst>
          </p:cNvPr>
          <p:cNvSpPr>
            <a:spLocks noGrp="1"/>
          </p:cNvSpPr>
          <p:nvPr>
            <p:ph type="title"/>
          </p:nvPr>
        </p:nvSpPr>
        <p:spPr/>
        <p:txBody>
          <a:bodyPr/>
          <a:lstStyle/>
          <a:p>
            <a:r>
              <a:rPr lang="en-US" dirty="0"/>
              <a:t>Academic language as gatekeeper</a:t>
            </a:r>
          </a:p>
        </p:txBody>
      </p:sp>
      <p:sp>
        <p:nvSpPr>
          <p:cNvPr id="3" name="Content Placeholder 2">
            <a:extLst>
              <a:ext uri="{FF2B5EF4-FFF2-40B4-BE49-F238E27FC236}">
                <a16:creationId xmlns:a16="http://schemas.microsoft.com/office/drawing/2014/main" id="{8B68B927-D518-3430-8181-5FEB03DFC3C6}"/>
              </a:ext>
            </a:extLst>
          </p:cNvPr>
          <p:cNvSpPr>
            <a:spLocks noGrp="1"/>
          </p:cNvSpPr>
          <p:nvPr>
            <p:ph idx="1"/>
          </p:nvPr>
        </p:nvSpPr>
        <p:spPr>
          <a:xfrm>
            <a:off x="5440680" y="1825625"/>
            <a:ext cx="5913120" cy="4351338"/>
          </a:xfrm>
        </p:spPr>
        <p:txBody>
          <a:bodyPr/>
          <a:lstStyle/>
          <a:p>
            <a:pPr marL="0" indent="0">
              <a:buNone/>
            </a:pPr>
            <a:endParaRPr lang="en-US" dirty="0"/>
          </a:p>
          <a:p>
            <a:pPr marL="0" indent="0">
              <a:buNone/>
            </a:pPr>
            <a:endParaRPr lang="en-US" dirty="0"/>
          </a:p>
          <a:p>
            <a:pPr marL="0" indent="0">
              <a:buNone/>
            </a:pPr>
            <a:r>
              <a:rPr lang="en-GB" sz="2800" i="1" dirty="0">
                <a:effectLst/>
                <a:latin typeface="Calibri" panose="020F0502020204030204" pitchFamily="34" charset="0"/>
                <a:ea typeface="Calibri" panose="020F0502020204030204" pitchFamily="34" charset="0"/>
                <a:cs typeface="Times New Roman" panose="02020603050405020304" pitchFamily="18" charset="0"/>
              </a:rPr>
              <a:t>The ability to use the specialized language of the academic sphere is like a gatekeeper: it opens doors for those who have it, and fastens them shut for those who do not.</a:t>
            </a:r>
          </a:p>
          <a:p>
            <a:pPr marL="0" indent="0">
              <a:buNone/>
            </a:pPr>
            <a:endParaRPr lang="en-US" dirty="0"/>
          </a:p>
        </p:txBody>
      </p:sp>
      <p:sp>
        <p:nvSpPr>
          <p:cNvPr id="4" name="TextBox 3">
            <a:extLst>
              <a:ext uri="{FF2B5EF4-FFF2-40B4-BE49-F238E27FC236}">
                <a16:creationId xmlns:a16="http://schemas.microsoft.com/office/drawing/2014/main" id="{E6F753EE-F55F-1DE0-F1A3-42BCECBDA5CA}"/>
              </a:ext>
            </a:extLst>
          </p:cNvPr>
          <p:cNvSpPr txBox="1"/>
          <p:nvPr/>
        </p:nvSpPr>
        <p:spPr>
          <a:xfrm>
            <a:off x="8312727" y="6169709"/>
            <a:ext cx="3491345" cy="646331"/>
          </a:xfrm>
          <a:prstGeom prst="rect">
            <a:avLst/>
          </a:prstGeom>
          <a:noFill/>
        </p:spPr>
        <p:txBody>
          <a:bodyPr wrap="square" rtlCol="0">
            <a:spAutoFit/>
          </a:bodyPr>
          <a:lstStyle/>
          <a:p>
            <a:r>
              <a:rPr lang="en-US" dirty="0"/>
              <a:t>Stanford teacher education program, cited in Rivera, 2007</a:t>
            </a:r>
          </a:p>
        </p:txBody>
      </p:sp>
      <p:pic>
        <p:nvPicPr>
          <p:cNvPr id="1026" name="Picture 2" descr="Image">
            <a:extLst>
              <a:ext uri="{FF2B5EF4-FFF2-40B4-BE49-F238E27FC236}">
                <a16:creationId xmlns:a16="http://schemas.microsoft.com/office/drawing/2014/main" id="{B8B104A5-91A7-2B26-D0FF-BAED0F8F1A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3720" y="1690688"/>
            <a:ext cx="4351338"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53963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B402482-1D0E-B127-2B9D-518FF004903C}"/>
              </a:ext>
            </a:extLst>
          </p:cNvPr>
          <p:cNvSpPr>
            <a:spLocks noGrp="1"/>
          </p:cNvSpPr>
          <p:nvPr>
            <p:ph type="title"/>
          </p:nvPr>
        </p:nvSpPr>
        <p:spPr/>
        <p:txBody>
          <a:bodyPr/>
          <a:lstStyle/>
          <a:p>
            <a:r>
              <a:rPr lang="en-US" dirty="0"/>
              <a:t>So what can applied linguists do?</a:t>
            </a:r>
          </a:p>
        </p:txBody>
      </p:sp>
      <p:sp>
        <p:nvSpPr>
          <p:cNvPr id="5" name="Text Placeholder 4">
            <a:extLst>
              <a:ext uri="{FF2B5EF4-FFF2-40B4-BE49-F238E27FC236}">
                <a16:creationId xmlns:a16="http://schemas.microsoft.com/office/drawing/2014/main" id="{CB0ADEBD-BCE6-0972-2C63-3839E81FE374}"/>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8175211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562F7-6813-1A17-8820-5B186DA5AD5B}"/>
              </a:ext>
            </a:extLst>
          </p:cNvPr>
          <p:cNvSpPr>
            <a:spLocks noGrp="1"/>
          </p:cNvSpPr>
          <p:nvPr>
            <p:ph type="title"/>
          </p:nvPr>
        </p:nvSpPr>
        <p:spPr/>
        <p:txBody>
          <a:bodyPr/>
          <a:lstStyle/>
          <a:p>
            <a:r>
              <a:rPr lang="en-US" dirty="0"/>
              <a:t>1. Create explicit knowledge of</a:t>
            </a:r>
          </a:p>
        </p:txBody>
      </p:sp>
      <p:sp>
        <p:nvSpPr>
          <p:cNvPr id="3" name="Content Placeholder 2">
            <a:extLst>
              <a:ext uri="{FF2B5EF4-FFF2-40B4-BE49-F238E27FC236}">
                <a16:creationId xmlns:a16="http://schemas.microsoft.com/office/drawing/2014/main" id="{A14BD3A6-0BD2-F4F6-E727-85B5EF09162F}"/>
              </a:ext>
            </a:extLst>
          </p:cNvPr>
          <p:cNvSpPr>
            <a:spLocks noGrp="1"/>
          </p:cNvSpPr>
          <p:nvPr>
            <p:ph idx="1"/>
          </p:nvPr>
        </p:nvSpPr>
        <p:spPr/>
        <p:txBody>
          <a:bodyPr/>
          <a:lstStyle/>
          <a:p>
            <a:endParaRPr lang="en-US" dirty="0"/>
          </a:p>
          <a:p>
            <a:endParaRPr lang="en-US" dirty="0"/>
          </a:p>
          <a:p>
            <a:endParaRPr lang="en-US" dirty="0"/>
          </a:p>
          <a:p>
            <a:r>
              <a:rPr lang="en-US" dirty="0"/>
              <a:t>linguistic challenges</a:t>
            </a:r>
          </a:p>
          <a:p>
            <a:r>
              <a:rPr lang="en-US" dirty="0"/>
              <a:t>linguistic opportunities</a:t>
            </a:r>
          </a:p>
          <a:p>
            <a:endParaRPr lang="en-US" dirty="0"/>
          </a:p>
        </p:txBody>
      </p:sp>
    </p:spTree>
    <p:extLst>
      <p:ext uri="{BB962C8B-B14F-4D97-AF65-F5344CB8AC3E}">
        <p14:creationId xmlns:p14="http://schemas.microsoft.com/office/powerpoint/2010/main" val="1563635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A2A2B-C4F9-37C6-1A4D-B337D7046FF0}"/>
              </a:ext>
            </a:extLst>
          </p:cNvPr>
          <p:cNvSpPr>
            <a:spLocks noGrp="1"/>
          </p:cNvSpPr>
          <p:nvPr>
            <p:ph type="title"/>
          </p:nvPr>
        </p:nvSpPr>
        <p:spPr/>
        <p:txBody>
          <a:bodyPr/>
          <a:lstStyle/>
          <a:p>
            <a:r>
              <a:rPr lang="en-US" dirty="0"/>
              <a:t>So that we can…</a:t>
            </a:r>
          </a:p>
        </p:txBody>
      </p:sp>
      <p:sp>
        <p:nvSpPr>
          <p:cNvPr id="3" name="Content Placeholder 2">
            <a:extLst>
              <a:ext uri="{FF2B5EF4-FFF2-40B4-BE49-F238E27FC236}">
                <a16:creationId xmlns:a16="http://schemas.microsoft.com/office/drawing/2014/main" id="{B6B4EB0A-BF3C-8F97-C030-DFCC76334653}"/>
              </a:ext>
            </a:extLst>
          </p:cNvPr>
          <p:cNvSpPr>
            <a:spLocks noGrp="1"/>
          </p:cNvSpPr>
          <p:nvPr>
            <p:ph idx="1"/>
          </p:nvPr>
        </p:nvSpPr>
        <p:spPr/>
        <p:txBody>
          <a:bodyPr/>
          <a:lstStyle/>
          <a:p>
            <a:pPr marL="0" indent="0">
              <a:buNone/>
            </a:pPr>
            <a:endParaRPr lang="en-US" dirty="0"/>
          </a:p>
          <a:p>
            <a:pPr marL="0" indent="0">
              <a:buNone/>
            </a:pPr>
            <a:endParaRPr lang="en-US" dirty="0"/>
          </a:p>
          <a:p>
            <a:r>
              <a:rPr lang="en-US" dirty="0"/>
              <a:t>develop strategies for dealing with challenges… </a:t>
            </a:r>
          </a:p>
          <a:p>
            <a:r>
              <a:rPr lang="en-US" dirty="0"/>
              <a:t>…and for maximizing learning opportunities.</a:t>
            </a:r>
          </a:p>
          <a:p>
            <a:r>
              <a:rPr lang="en-US" dirty="0"/>
              <a:t>And critique expectations.</a:t>
            </a:r>
          </a:p>
        </p:txBody>
      </p:sp>
    </p:spTree>
    <p:extLst>
      <p:ext uri="{BB962C8B-B14F-4D97-AF65-F5344CB8AC3E}">
        <p14:creationId xmlns:p14="http://schemas.microsoft.com/office/powerpoint/2010/main" val="4283341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562F7-6813-1A17-8820-5B186DA5AD5B}"/>
              </a:ext>
            </a:extLst>
          </p:cNvPr>
          <p:cNvSpPr>
            <a:spLocks noGrp="1"/>
          </p:cNvSpPr>
          <p:nvPr>
            <p:ph type="title"/>
          </p:nvPr>
        </p:nvSpPr>
        <p:spPr/>
        <p:txBody>
          <a:bodyPr>
            <a:normAutofit/>
          </a:bodyPr>
          <a:lstStyle/>
          <a:p>
            <a:r>
              <a:rPr lang="en-US" dirty="0"/>
              <a:t>2. Show the big picture…</a:t>
            </a:r>
          </a:p>
        </p:txBody>
      </p:sp>
      <p:sp>
        <p:nvSpPr>
          <p:cNvPr id="3" name="Content Placeholder 2">
            <a:extLst>
              <a:ext uri="{FF2B5EF4-FFF2-40B4-BE49-F238E27FC236}">
                <a16:creationId xmlns:a16="http://schemas.microsoft.com/office/drawing/2014/main" id="{A14BD3A6-0BD2-F4F6-E727-85B5EF09162F}"/>
              </a:ext>
            </a:extLst>
          </p:cNvPr>
          <p:cNvSpPr>
            <a:spLocks noGrp="1"/>
          </p:cNvSpPr>
          <p:nvPr>
            <p:ph idx="1"/>
          </p:nvPr>
        </p:nvSpPr>
        <p:spPr/>
        <p:txBody>
          <a:bodyPr/>
          <a:lstStyle/>
          <a:p>
            <a:endParaRPr lang="en-US" dirty="0"/>
          </a:p>
          <a:p>
            <a:endParaRPr lang="en-US" dirty="0"/>
          </a:p>
          <a:p>
            <a:endParaRPr lang="en-US" dirty="0"/>
          </a:p>
          <a:p>
            <a:r>
              <a:rPr lang="en-US" dirty="0"/>
              <a:t>how language demands differ / overlap across subject areas,</a:t>
            </a:r>
          </a:p>
          <a:p>
            <a:r>
              <a:rPr lang="en-US" dirty="0"/>
              <a:t>and educational levels.</a:t>
            </a:r>
          </a:p>
          <a:p>
            <a:endParaRPr lang="en-US" dirty="0"/>
          </a:p>
        </p:txBody>
      </p:sp>
    </p:spTree>
    <p:extLst>
      <p:ext uri="{BB962C8B-B14F-4D97-AF65-F5344CB8AC3E}">
        <p14:creationId xmlns:p14="http://schemas.microsoft.com/office/powerpoint/2010/main" val="837683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A2A2B-C4F9-37C6-1A4D-B337D7046FF0}"/>
              </a:ext>
            </a:extLst>
          </p:cNvPr>
          <p:cNvSpPr>
            <a:spLocks noGrp="1"/>
          </p:cNvSpPr>
          <p:nvPr>
            <p:ph type="title"/>
          </p:nvPr>
        </p:nvSpPr>
        <p:spPr/>
        <p:txBody>
          <a:bodyPr/>
          <a:lstStyle/>
          <a:p>
            <a:r>
              <a:rPr lang="en-US" dirty="0"/>
              <a:t>So that we can…</a:t>
            </a:r>
          </a:p>
        </p:txBody>
      </p:sp>
      <p:sp>
        <p:nvSpPr>
          <p:cNvPr id="3" name="Content Placeholder 2">
            <a:extLst>
              <a:ext uri="{FF2B5EF4-FFF2-40B4-BE49-F238E27FC236}">
                <a16:creationId xmlns:a16="http://schemas.microsoft.com/office/drawing/2014/main" id="{B6B4EB0A-BF3C-8F97-C030-DFCC76334653}"/>
              </a:ext>
            </a:extLst>
          </p:cNvPr>
          <p:cNvSpPr>
            <a:spLocks noGrp="1"/>
          </p:cNvSpPr>
          <p:nvPr>
            <p:ph idx="1"/>
          </p:nvPr>
        </p:nvSpPr>
        <p:spPr/>
        <p:txBody>
          <a:bodyPr/>
          <a:lstStyle/>
          <a:p>
            <a:pPr marL="0" indent="0">
              <a:buNone/>
            </a:pPr>
            <a:endParaRPr lang="en-US" dirty="0"/>
          </a:p>
          <a:p>
            <a:pPr marL="0" indent="0">
              <a:buNone/>
            </a:pPr>
            <a:endParaRPr lang="en-US" dirty="0"/>
          </a:p>
          <a:p>
            <a:r>
              <a:rPr lang="en-US" dirty="0"/>
              <a:t>make links across the curriculum </a:t>
            </a:r>
          </a:p>
          <a:p>
            <a:r>
              <a:rPr lang="en-US" dirty="0"/>
              <a:t>…and with past and future learning.</a:t>
            </a:r>
          </a:p>
        </p:txBody>
      </p:sp>
    </p:spTree>
    <p:extLst>
      <p:ext uri="{BB962C8B-B14F-4D97-AF65-F5344CB8AC3E}">
        <p14:creationId xmlns:p14="http://schemas.microsoft.com/office/powerpoint/2010/main" val="1199174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562F7-6813-1A17-8820-5B186DA5AD5B}"/>
              </a:ext>
            </a:extLst>
          </p:cNvPr>
          <p:cNvSpPr>
            <a:spLocks noGrp="1"/>
          </p:cNvSpPr>
          <p:nvPr>
            <p:ph type="title"/>
          </p:nvPr>
        </p:nvSpPr>
        <p:spPr/>
        <p:txBody>
          <a:bodyPr>
            <a:normAutofit/>
          </a:bodyPr>
          <a:lstStyle/>
          <a:p>
            <a:r>
              <a:rPr lang="en-US" dirty="0"/>
              <a:t> 3. Create explicit knowledge of…</a:t>
            </a:r>
          </a:p>
        </p:txBody>
      </p:sp>
      <p:sp>
        <p:nvSpPr>
          <p:cNvPr id="3" name="Content Placeholder 2">
            <a:extLst>
              <a:ext uri="{FF2B5EF4-FFF2-40B4-BE49-F238E27FC236}">
                <a16:creationId xmlns:a16="http://schemas.microsoft.com/office/drawing/2014/main" id="{A14BD3A6-0BD2-F4F6-E727-85B5EF09162F}"/>
              </a:ext>
            </a:extLst>
          </p:cNvPr>
          <p:cNvSpPr>
            <a:spLocks noGrp="1"/>
          </p:cNvSpPr>
          <p:nvPr>
            <p:ph idx="1"/>
          </p:nvPr>
        </p:nvSpPr>
        <p:spPr/>
        <p:txBody>
          <a:bodyPr/>
          <a:lstStyle/>
          <a:p>
            <a:endParaRPr lang="en-US" dirty="0"/>
          </a:p>
          <a:p>
            <a:pPr marL="0" indent="0">
              <a:buNone/>
            </a:pPr>
            <a:endParaRPr lang="en-US" dirty="0"/>
          </a:p>
          <a:p>
            <a:pPr marL="0" indent="0">
              <a:buNone/>
            </a:pPr>
            <a:endParaRPr lang="en-US" dirty="0"/>
          </a:p>
          <a:p>
            <a:r>
              <a:rPr lang="en-US" dirty="0"/>
              <a:t>what is valued in assessments</a:t>
            </a:r>
          </a:p>
        </p:txBody>
      </p:sp>
    </p:spTree>
    <p:extLst>
      <p:ext uri="{BB962C8B-B14F-4D97-AF65-F5344CB8AC3E}">
        <p14:creationId xmlns:p14="http://schemas.microsoft.com/office/powerpoint/2010/main" val="3978361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A2A2B-C4F9-37C6-1A4D-B337D7046FF0}"/>
              </a:ext>
            </a:extLst>
          </p:cNvPr>
          <p:cNvSpPr>
            <a:spLocks noGrp="1"/>
          </p:cNvSpPr>
          <p:nvPr>
            <p:ph type="title"/>
          </p:nvPr>
        </p:nvSpPr>
        <p:spPr/>
        <p:txBody>
          <a:bodyPr/>
          <a:lstStyle/>
          <a:p>
            <a:r>
              <a:rPr lang="en-US" dirty="0"/>
              <a:t>So that we can…</a:t>
            </a:r>
          </a:p>
        </p:txBody>
      </p:sp>
      <p:sp>
        <p:nvSpPr>
          <p:cNvPr id="3" name="Content Placeholder 2">
            <a:extLst>
              <a:ext uri="{FF2B5EF4-FFF2-40B4-BE49-F238E27FC236}">
                <a16:creationId xmlns:a16="http://schemas.microsoft.com/office/drawing/2014/main" id="{B6B4EB0A-BF3C-8F97-C030-DFCC76334653}"/>
              </a:ext>
            </a:extLst>
          </p:cNvPr>
          <p:cNvSpPr>
            <a:spLocks noGrp="1"/>
          </p:cNvSpPr>
          <p:nvPr>
            <p:ph idx="1"/>
          </p:nvPr>
        </p:nvSpPr>
        <p:spPr/>
        <p:txBody>
          <a:bodyPr/>
          <a:lstStyle/>
          <a:p>
            <a:pPr marL="0" indent="0">
              <a:buNone/>
            </a:pPr>
            <a:endParaRPr lang="en-US" dirty="0"/>
          </a:p>
          <a:p>
            <a:endParaRPr lang="en-US" dirty="0"/>
          </a:p>
          <a:p>
            <a:endParaRPr lang="en-US" dirty="0"/>
          </a:p>
          <a:p>
            <a:r>
              <a:rPr lang="en-US" dirty="0"/>
              <a:t>understand/evaluate/compare outcomes</a:t>
            </a:r>
          </a:p>
          <a:p>
            <a:r>
              <a:rPr lang="en-US" dirty="0"/>
              <a:t>promote fair, transparent, assessment</a:t>
            </a:r>
          </a:p>
        </p:txBody>
      </p:sp>
    </p:spTree>
    <p:extLst>
      <p:ext uri="{BB962C8B-B14F-4D97-AF65-F5344CB8AC3E}">
        <p14:creationId xmlns:p14="http://schemas.microsoft.com/office/powerpoint/2010/main" val="576773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0941D-E005-B7C7-6DF5-74C1349C07D3}"/>
              </a:ext>
            </a:extLst>
          </p:cNvPr>
          <p:cNvSpPr>
            <a:spLocks noGrp="1"/>
          </p:cNvSpPr>
          <p:nvPr>
            <p:ph type="title"/>
          </p:nvPr>
        </p:nvSpPr>
        <p:spPr/>
        <p:txBody>
          <a:bodyPr/>
          <a:lstStyle/>
          <a:p>
            <a:r>
              <a:rPr lang="en-US" dirty="0"/>
              <a:t>And we should be curious about…</a:t>
            </a:r>
          </a:p>
        </p:txBody>
      </p:sp>
      <p:sp>
        <p:nvSpPr>
          <p:cNvPr id="3" name="Content Placeholder 2">
            <a:extLst>
              <a:ext uri="{FF2B5EF4-FFF2-40B4-BE49-F238E27FC236}">
                <a16:creationId xmlns:a16="http://schemas.microsoft.com/office/drawing/2014/main" id="{14C637DD-F69B-2894-CF52-B1F10F5064C0}"/>
              </a:ext>
            </a:extLst>
          </p:cNvPr>
          <p:cNvSpPr>
            <a:spLocks noGrp="1"/>
          </p:cNvSpPr>
          <p:nvPr>
            <p:ph idx="1"/>
          </p:nvPr>
        </p:nvSpPr>
        <p:spPr/>
        <p:txBody>
          <a:bodyPr/>
          <a:lstStyle/>
          <a:p>
            <a:pPr marL="0" indent="0">
              <a:buNone/>
            </a:pPr>
            <a:endParaRPr lang="en-US" dirty="0"/>
          </a:p>
          <a:p>
            <a:r>
              <a:rPr lang="en-US" dirty="0"/>
              <a:t>how the socio-epistemic structures of education shape language use; </a:t>
            </a:r>
          </a:p>
          <a:p>
            <a:r>
              <a:rPr lang="en-US" dirty="0"/>
              <a:t>what language use tells us about those educational structures;</a:t>
            </a:r>
          </a:p>
          <a:p>
            <a:r>
              <a:rPr lang="en-US" dirty="0"/>
              <a:t>how students </a:t>
            </a:r>
            <a:r>
              <a:rPr lang="en-GB" dirty="0"/>
              <a:t>learn </a:t>
            </a:r>
            <a:r>
              <a:rPr lang="en-GB" dirty="0">
                <a:latin typeface="Aptos" panose="020B0004020202020204" pitchFamily="34" charset="0"/>
                <a:ea typeface="Calibri" panose="020F0502020204030204" pitchFamily="34" charset="0"/>
                <a:cs typeface="Times New Roman" panose="02020603050405020304" pitchFamily="18" charset="0"/>
              </a:rPr>
              <a:t>to express complex, abstract ideas, take a stance, argue for a point, and establish relationships with imagined readers</a:t>
            </a:r>
          </a:p>
        </p:txBody>
      </p:sp>
    </p:spTree>
    <p:extLst>
      <p:ext uri="{BB962C8B-B14F-4D97-AF65-F5344CB8AC3E}">
        <p14:creationId xmlns:p14="http://schemas.microsoft.com/office/powerpoint/2010/main" val="1970292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900D948-FAC6-3049-CAB0-AFBE705854E7}"/>
              </a:ext>
            </a:extLst>
          </p:cNvPr>
          <p:cNvSpPr>
            <a:spLocks noGrp="1"/>
          </p:cNvSpPr>
          <p:nvPr>
            <p:ph type="title"/>
          </p:nvPr>
        </p:nvSpPr>
        <p:spPr/>
        <p:txBody>
          <a:bodyPr/>
          <a:lstStyle/>
          <a:p>
            <a:r>
              <a:rPr lang="en-US" dirty="0"/>
              <a:t>A key challenge:</a:t>
            </a:r>
            <a:br>
              <a:rPr lang="en-US" dirty="0"/>
            </a:br>
            <a:r>
              <a:rPr lang="en-US" dirty="0"/>
              <a:t>Understanding text type variation</a:t>
            </a:r>
          </a:p>
        </p:txBody>
      </p:sp>
      <p:sp>
        <p:nvSpPr>
          <p:cNvPr id="5" name="Text Placeholder 4">
            <a:extLst>
              <a:ext uri="{FF2B5EF4-FFF2-40B4-BE49-F238E27FC236}">
                <a16:creationId xmlns:a16="http://schemas.microsoft.com/office/drawing/2014/main" id="{F4F85450-C2DB-39E5-853B-DFE6110A001F}"/>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5011325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91A0D38-1622-CED9-E538-E8FF49919B01}"/>
              </a:ext>
            </a:extLst>
          </p:cNvPr>
          <p:cNvPicPr>
            <a:picLocks noChangeAspect="1"/>
          </p:cNvPicPr>
          <p:nvPr/>
        </p:nvPicPr>
        <p:blipFill>
          <a:blip r:embed="rId2"/>
          <a:srcRect r="10811"/>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Content Placeholder 2">
            <a:extLst>
              <a:ext uri="{FF2B5EF4-FFF2-40B4-BE49-F238E27FC236}">
                <a16:creationId xmlns:a16="http://schemas.microsoft.com/office/drawing/2014/main" id="{567D9437-7A04-6B3D-6434-3F734B0FC4A3}"/>
              </a:ext>
            </a:extLst>
          </p:cNvPr>
          <p:cNvSpPr>
            <a:spLocks noGrp="1"/>
          </p:cNvSpPr>
          <p:nvPr>
            <p:ph idx="1"/>
          </p:nvPr>
        </p:nvSpPr>
        <p:spPr>
          <a:xfrm>
            <a:off x="6094476" y="261610"/>
            <a:ext cx="5849874" cy="3843666"/>
          </a:xfrm>
        </p:spPr>
        <p:txBody>
          <a:bodyPr>
            <a:noAutofit/>
          </a:bodyPr>
          <a:lstStyle/>
          <a:p>
            <a:pPr marL="0" indent="0">
              <a:buNone/>
            </a:pPr>
            <a:endParaRPr lang="en-US" sz="2400" dirty="0"/>
          </a:p>
          <a:p>
            <a:pPr marL="0" indent="0">
              <a:buNone/>
            </a:pPr>
            <a:r>
              <a:rPr lang="en-US" sz="2400" dirty="0"/>
              <a:t>Should we go to bed at 7.30.?? </a:t>
            </a:r>
          </a:p>
          <a:p>
            <a:pPr marL="0" indent="0">
              <a:buNone/>
            </a:pPr>
            <a:r>
              <a:rPr lang="en-US" sz="2400" dirty="0"/>
              <a:t>We have been discussing whether children should go to bed at 7.30. </a:t>
            </a:r>
          </a:p>
          <a:p>
            <a:pPr marL="0" indent="0">
              <a:buNone/>
            </a:pPr>
            <a:r>
              <a:rPr lang="en-US" sz="2400" dirty="0"/>
              <a:t>Many people believe that children should go to bed at 7.30 because firstly when you are rly </a:t>
            </a:r>
            <a:r>
              <a:rPr lang="en-US" sz="2400" dirty="0" err="1"/>
              <a:t>erly</a:t>
            </a:r>
            <a:r>
              <a:rPr lang="en-US" sz="2400" dirty="0"/>
              <a:t> </a:t>
            </a:r>
            <a:r>
              <a:rPr lang="en-US" sz="2400" dirty="0" err="1"/>
              <a:t>wied</a:t>
            </a:r>
            <a:r>
              <a:rPr lang="en-US" sz="2400" dirty="0"/>
              <a:t> </a:t>
            </a:r>
            <a:r>
              <a:rPr lang="en-US" sz="2400" dirty="0" err="1"/>
              <a:t>erwack</a:t>
            </a:r>
            <a:r>
              <a:rPr lang="en-US" sz="2400" dirty="0"/>
              <a:t> you will not be sleepy. </a:t>
            </a:r>
          </a:p>
          <a:p>
            <a:pPr marL="0" indent="0">
              <a:buNone/>
            </a:pPr>
            <a:r>
              <a:rPr lang="en-US" sz="2400" dirty="0" err="1"/>
              <a:t>Secndly</a:t>
            </a:r>
            <a:r>
              <a:rPr lang="en-US" sz="2400" dirty="0"/>
              <a:t> </a:t>
            </a:r>
            <a:r>
              <a:rPr lang="en-US" sz="2400" dirty="0" err="1"/>
              <a:t>orso</a:t>
            </a:r>
            <a:r>
              <a:rPr lang="en-US" sz="2400" dirty="0"/>
              <a:t> you will be at school </a:t>
            </a:r>
            <a:r>
              <a:rPr lang="en-US" sz="2400" dirty="0" err="1"/>
              <a:t>erly</a:t>
            </a:r>
            <a:r>
              <a:rPr lang="en-US" sz="2400" dirty="0"/>
              <a:t> in time. </a:t>
            </a:r>
          </a:p>
          <a:p>
            <a:pPr marL="0" indent="0">
              <a:buNone/>
            </a:pPr>
            <a:r>
              <a:rPr lang="en-US" sz="2400" dirty="0"/>
              <a:t>Lastly when you </a:t>
            </a:r>
            <a:r>
              <a:rPr lang="en-US" sz="2400" dirty="0" err="1"/>
              <a:t>eriv</a:t>
            </a:r>
            <a:r>
              <a:rPr lang="en-US" sz="2400" dirty="0"/>
              <a:t> you will have a big </a:t>
            </a:r>
            <a:r>
              <a:rPr lang="en-US" sz="2400" dirty="0" err="1"/>
              <a:t>smily</a:t>
            </a:r>
            <a:r>
              <a:rPr lang="en-US" sz="2400" dirty="0"/>
              <a:t> on face and your </a:t>
            </a:r>
            <a:r>
              <a:rPr lang="en-US" sz="2400" dirty="0" err="1"/>
              <a:t>tetcher</a:t>
            </a:r>
            <a:r>
              <a:rPr lang="en-US" sz="2400" dirty="0"/>
              <a:t> will not shalt at you. </a:t>
            </a:r>
          </a:p>
          <a:p>
            <a:pPr marL="0" indent="0">
              <a:buNone/>
            </a:pPr>
            <a:r>
              <a:rPr lang="en-US" sz="2400" dirty="0"/>
              <a:t>In </a:t>
            </a:r>
            <a:r>
              <a:rPr lang="en-US" sz="2400" dirty="0" err="1"/>
              <a:t>conclooshen</a:t>
            </a:r>
            <a:r>
              <a:rPr lang="en-US" sz="2400" dirty="0"/>
              <a:t> </a:t>
            </a:r>
            <a:r>
              <a:rPr lang="en-US" sz="2400" dirty="0" err="1"/>
              <a:t>ther</a:t>
            </a:r>
            <a:r>
              <a:rPr lang="en-US" sz="2400" dirty="0"/>
              <a:t> are </a:t>
            </a:r>
            <a:r>
              <a:rPr lang="en-US" sz="2400" dirty="0" err="1"/>
              <a:t>lotes</a:t>
            </a:r>
            <a:r>
              <a:rPr lang="en-US" sz="2400" dirty="0"/>
              <a:t> </a:t>
            </a:r>
            <a:r>
              <a:rPr lang="en-US" sz="2400" dirty="0" err="1"/>
              <a:t>ov</a:t>
            </a:r>
            <a:r>
              <a:rPr lang="en-US" sz="2400" dirty="0"/>
              <a:t> </a:t>
            </a:r>
            <a:r>
              <a:rPr lang="en-US" sz="2400" dirty="0" err="1"/>
              <a:t>resens</a:t>
            </a:r>
            <a:r>
              <a:rPr lang="en-US" sz="2400" dirty="0"/>
              <a:t> for and </a:t>
            </a:r>
            <a:r>
              <a:rPr lang="en-US" sz="2400" dirty="0" err="1"/>
              <a:t>agnst</a:t>
            </a:r>
            <a:r>
              <a:rPr lang="en-US" sz="2400" dirty="0"/>
              <a:t> </a:t>
            </a:r>
            <a:r>
              <a:rPr lang="en-US" sz="2400" dirty="0" err="1"/>
              <a:t>gowing</a:t>
            </a:r>
            <a:r>
              <a:rPr lang="en-US" sz="2400" dirty="0"/>
              <a:t> to bed at 7.30 because </a:t>
            </a:r>
            <a:r>
              <a:rPr lang="en-US" sz="2400" dirty="0" err="1"/>
              <a:t>fristly</a:t>
            </a:r>
            <a:r>
              <a:rPr lang="en-US" sz="2400" dirty="0"/>
              <a:t> some people think</a:t>
            </a:r>
          </a:p>
        </p:txBody>
      </p:sp>
    </p:spTree>
    <p:extLst>
      <p:ext uri="{BB962C8B-B14F-4D97-AF65-F5344CB8AC3E}">
        <p14:creationId xmlns:p14="http://schemas.microsoft.com/office/powerpoint/2010/main" val="29203178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74EC29-3CBB-6A65-A5FB-2AFDC3CCEF1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CAE45D6-EA3E-85C9-EFD2-E62A6A30438A}"/>
              </a:ext>
            </a:extLst>
          </p:cNvPr>
          <p:cNvPicPr>
            <a:picLocks noChangeAspect="1"/>
          </p:cNvPicPr>
          <p:nvPr/>
        </p:nvPicPr>
        <p:blipFill>
          <a:blip r:embed="rId2"/>
          <a:srcRect r="10811"/>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Content Placeholder 2">
            <a:extLst>
              <a:ext uri="{FF2B5EF4-FFF2-40B4-BE49-F238E27FC236}">
                <a16:creationId xmlns:a16="http://schemas.microsoft.com/office/drawing/2014/main" id="{D38F0384-3414-849D-B05D-FCA47AE27070}"/>
              </a:ext>
            </a:extLst>
          </p:cNvPr>
          <p:cNvSpPr>
            <a:spLocks noGrp="1"/>
          </p:cNvSpPr>
          <p:nvPr>
            <p:ph idx="1"/>
          </p:nvPr>
        </p:nvSpPr>
        <p:spPr>
          <a:xfrm>
            <a:off x="6094476" y="261610"/>
            <a:ext cx="5849874" cy="3843666"/>
          </a:xfrm>
        </p:spPr>
        <p:txBody>
          <a:bodyPr>
            <a:noAutofit/>
          </a:bodyPr>
          <a:lstStyle/>
          <a:p>
            <a:pPr marL="0" indent="0">
              <a:buNone/>
            </a:pPr>
            <a:endParaRPr lang="en-US" sz="2400" dirty="0"/>
          </a:p>
          <a:p>
            <a:pPr marL="0" indent="0">
              <a:buNone/>
            </a:pPr>
            <a:r>
              <a:rPr lang="en-US" sz="2400" b="1" dirty="0"/>
              <a:t>Should</a:t>
            </a:r>
            <a:r>
              <a:rPr lang="en-US" sz="2400" dirty="0"/>
              <a:t> we </a:t>
            </a:r>
            <a:r>
              <a:rPr lang="en-US" sz="2400" b="1" dirty="0"/>
              <a:t>go</a:t>
            </a:r>
            <a:r>
              <a:rPr lang="en-US" sz="2400" dirty="0"/>
              <a:t> to bed at 7.30.?? </a:t>
            </a:r>
          </a:p>
          <a:p>
            <a:pPr marL="0" indent="0">
              <a:buNone/>
            </a:pPr>
            <a:r>
              <a:rPr lang="en-US" sz="2400" dirty="0"/>
              <a:t>We </a:t>
            </a:r>
            <a:r>
              <a:rPr lang="en-US" sz="2400" b="1" dirty="0">
                <a:solidFill>
                  <a:srgbClr val="FF0000"/>
                </a:solidFill>
              </a:rPr>
              <a:t>have </a:t>
            </a:r>
            <a:r>
              <a:rPr lang="en-US" sz="2400" dirty="0"/>
              <a:t>been discussing whether children </a:t>
            </a:r>
            <a:r>
              <a:rPr lang="en-US" sz="2400" b="1" dirty="0"/>
              <a:t>should</a:t>
            </a:r>
            <a:r>
              <a:rPr lang="en-US" sz="2400" dirty="0"/>
              <a:t> </a:t>
            </a:r>
            <a:r>
              <a:rPr lang="en-US" sz="2400" b="1" dirty="0"/>
              <a:t>go</a:t>
            </a:r>
            <a:r>
              <a:rPr lang="en-US" sz="2400" dirty="0"/>
              <a:t> to bed at 7.30. </a:t>
            </a:r>
          </a:p>
          <a:p>
            <a:pPr marL="0" indent="0">
              <a:buNone/>
            </a:pPr>
            <a:r>
              <a:rPr lang="en-US" sz="2400" dirty="0"/>
              <a:t>Many people </a:t>
            </a:r>
            <a:r>
              <a:rPr lang="en-US" sz="2400" b="1" dirty="0">
                <a:solidFill>
                  <a:srgbClr val="FF0000"/>
                </a:solidFill>
              </a:rPr>
              <a:t>believe</a:t>
            </a:r>
            <a:r>
              <a:rPr lang="en-US" sz="2400" dirty="0"/>
              <a:t> that children </a:t>
            </a:r>
            <a:r>
              <a:rPr lang="en-US" sz="2400" b="1" dirty="0"/>
              <a:t>should</a:t>
            </a:r>
            <a:r>
              <a:rPr lang="en-US" sz="2400" dirty="0"/>
              <a:t> </a:t>
            </a:r>
            <a:r>
              <a:rPr lang="en-US" sz="2400" b="1" dirty="0"/>
              <a:t>go</a:t>
            </a:r>
            <a:r>
              <a:rPr lang="en-US" sz="2400" dirty="0"/>
              <a:t> to bed at 7.30 because firstly when you are rly </a:t>
            </a:r>
            <a:r>
              <a:rPr lang="en-US" sz="2400" dirty="0" err="1"/>
              <a:t>erly</a:t>
            </a:r>
            <a:r>
              <a:rPr lang="en-US" sz="2400" dirty="0"/>
              <a:t> </a:t>
            </a:r>
            <a:r>
              <a:rPr lang="en-US" sz="2400" dirty="0" err="1"/>
              <a:t>wied</a:t>
            </a:r>
            <a:r>
              <a:rPr lang="en-US" sz="2400" dirty="0"/>
              <a:t> </a:t>
            </a:r>
            <a:r>
              <a:rPr lang="en-US" sz="2400" dirty="0" err="1"/>
              <a:t>erwack</a:t>
            </a:r>
            <a:r>
              <a:rPr lang="en-US" sz="2400" dirty="0"/>
              <a:t> you </a:t>
            </a:r>
            <a:r>
              <a:rPr lang="en-US" sz="2400" b="1" dirty="0"/>
              <a:t>will</a:t>
            </a:r>
            <a:r>
              <a:rPr lang="en-US" sz="2400" dirty="0"/>
              <a:t> not </a:t>
            </a:r>
            <a:r>
              <a:rPr lang="en-US" sz="2400" b="1" dirty="0"/>
              <a:t>be</a:t>
            </a:r>
            <a:r>
              <a:rPr lang="en-US" sz="2400" dirty="0"/>
              <a:t> sleepy. </a:t>
            </a:r>
          </a:p>
          <a:p>
            <a:pPr marL="0" indent="0">
              <a:buNone/>
            </a:pPr>
            <a:r>
              <a:rPr lang="en-US" sz="2400" dirty="0" err="1"/>
              <a:t>Secndly</a:t>
            </a:r>
            <a:r>
              <a:rPr lang="en-US" sz="2400" dirty="0"/>
              <a:t> </a:t>
            </a:r>
            <a:r>
              <a:rPr lang="en-US" sz="2400" dirty="0" err="1"/>
              <a:t>orso</a:t>
            </a:r>
            <a:r>
              <a:rPr lang="en-US" sz="2400" dirty="0"/>
              <a:t> you </a:t>
            </a:r>
            <a:r>
              <a:rPr lang="en-US" sz="2400" b="1" dirty="0"/>
              <a:t>will</a:t>
            </a:r>
            <a:r>
              <a:rPr lang="en-US" sz="2400" dirty="0"/>
              <a:t> </a:t>
            </a:r>
            <a:r>
              <a:rPr lang="en-US" sz="2400" b="1" dirty="0"/>
              <a:t>be</a:t>
            </a:r>
            <a:r>
              <a:rPr lang="en-US" sz="2400" dirty="0"/>
              <a:t> at school </a:t>
            </a:r>
            <a:r>
              <a:rPr lang="en-US" sz="2400" dirty="0" err="1"/>
              <a:t>erly</a:t>
            </a:r>
            <a:r>
              <a:rPr lang="en-US" sz="2400" dirty="0"/>
              <a:t> in time. </a:t>
            </a:r>
          </a:p>
          <a:p>
            <a:pPr marL="0" indent="0">
              <a:buNone/>
            </a:pPr>
            <a:r>
              <a:rPr lang="en-US" sz="2400" dirty="0"/>
              <a:t>Lastly when you </a:t>
            </a:r>
            <a:r>
              <a:rPr lang="en-US" sz="2400" b="1" dirty="0" err="1">
                <a:solidFill>
                  <a:srgbClr val="FF0000"/>
                </a:solidFill>
              </a:rPr>
              <a:t>eriv</a:t>
            </a:r>
            <a:r>
              <a:rPr lang="en-US" sz="2400" dirty="0"/>
              <a:t> you </a:t>
            </a:r>
            <a:r>
              <a:rPr lang="en-US" sz="2400" b="1" dirty="0"/>
              <a:t>will</a:t>
            </a:r>
            <a:r>
              <a:rPr lang="en-US" sz="2400" dirty="0"/>
              <a:t> </a:t>
            </a:r>
            <a:r>
              <a:rPr lang="en-US" sz="2400" b="1" dirty="0"/>
              <a:t>have</a:t>
            </a:r>
            <a:r>
              <a:rPr lang="en-US" sz="2400" dirty="0"/>
              <a:t> a big </a:t>
            </a:r>
            <a:r>
              <a:rPr lang="en-US" sz="2400" dirty="0" err="1"/>
              <a:t>smily</a:t>
            </a:r>
            <a:r>
              <a:rPr lang="en-US" sz="2400" dirty="0"/>
              <a:t> on face and your </a:t>
            </a:r>
            <a:r>
              <a:rPr lang="en-US" sz="2400" dirty="0" err="1"/>
              <a:t>tetcher</a:t>
            </a:r>
            <a:r>
              <a:rPr lang="en-US" sz="2400" dirty="0"/>
              <a:t> </a:t>
            </a:r>
            <a:r>
              <a:rPr lang="en-US" sz="2400" b="1" dirty="0"/>
              <a:t>will</a:t>
            </a:r>
            <a:r>
              <a:rPr lang="en-US" sz="2400" dirty="0"/>
              <a:t> not </a:t>
            </a:r>
            <a:r>
              <a:rPr lang="en-US" sz="2400" b="1" dirty="0"/>
              <a:t>shalt</a:t>
            </a:r>
            <a:r>
              <a:rPr lang="en-US" sz="2400" dirty="0"/>
              <a:t> at you. </a:t>
            </a:r>
          </a:p>
          <a:p>
            <a:pPr marL="0" indent="0">
              <a:buNone/>
            </a:pPr>
            <a:r>
              <a:rPr lang="en-US" sz="2400" dirty="0"/>
              <a:t>In </a:t>
            </a:r>
            <a:r>
              <a:rPr lang="en-US" sz="2400" dirty="0" err="1"/>
              <a:t>conclooshen</a:t>
            </a:r>
            <a:r>
              <a:rPr lang="en-US" sz="2400" dirty="0"/>
              <a:t> </a:t>
            </a:r>
            <a:r>
              <a:rPr lang="en-US" sz="2400" dirty="0" err="1"/>
              <a:t>ther</a:t>
            </a:r>
            <a:r>
              <a:rPr lang="en-US" sz="2400" b="1" dirty="0">
                <a:solidFill>
                  <a:srgbClr val="FF0000"/>
                </a:solidFill>
              </a:rPr>
              <a:t> are </a:t>
            </a:r>
            <a:r>
              <a:rPr lang="en-US" sz="2400" dirty="0" err="1"/>
              <a:t>lotes</a:t>
            </a:r>
            <a:r>
              <a:rPr lang="en-US" sz="2400" dirty="0"/>
              <a:t> </a:t>
            </a:r>
            <a:r>
              <a:rPr lang="en-US" sz="2400" dirty="0" err="1"/>
              <a:t>ov</a:t>
            </a:r>
            <a:r>
              <a:rPr lang="en-US" sz="2400" dirty="0"/>
              <a:t> </a:t>
            </a:r>
            <a:r>
              <a:rPr lang="en-US" sz="2400" dirty="0" err="1"/>
              <a:t>resens</a:t>
            </a:r>
            <a:r>
              <a:rPr lang="en-US" sz="2400" dirty="0"/>
              <a:t> for and </a:t>
            </a:r>
            <a:r>
              <a:rPr lang="en-US" sz="2400" dirty="0" err="1"/>
              <a:t>agnst</a:t>
            </a:r>
            <a:r>
              <a:rPr lang="en-US" sz="2400" dirty="0"/>
              <a:t> </a:t>
            </a:r>
            <a:r>
              <a:rPr lang="en-US" sz="2400" dirty="0" err="1"/>
              <a:t>gowing</a:t>
            </a:r>
            <a:r>
              <a:rPr lang="en-US" sz="2400" dirty="0"/>
              <a:t> to bed at 7.30 because </a:t>
            </a:r>
            <a:r>
              <a:rPr lang="en-US" sz="2400" dirty="0" err="1"/>
              <a:t>fristly</a:t>
            </a:r>
            <a:r>
              <a:rPr lang="en-US" sz="2400" dirty="0"/>
              <a:t> some people </a:t>
            </a:r>
            <a:r>
              <a:rPr lang="en-US" sz="2400" b="1" dirty="0">
                <a:solidFill>
                  <a:srgbClr val="FF0000"/>
                </a:solidFill>
              </a:rPr>
              <a:t>think</a:t>
            </a:r>
          </a:p>
        </p:txBody>
      </p:sp>
    </p:spTree>
    <p:extLst>
      <p:ext uri="{BB962C8B-B14F-4D97-AF65-F5344CB8AC3E}">
        <p14:creationId xmlns:p14="http://schemas.microsoft.com/office/powerpoint/2010/main" val="35249022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0332E5-1520-01DE-5CBF-897E075C030B}"/>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7BE5C5A-217E-75B5-C45E-6414015DECD5}"/>
              </a:ext>
            </a:extLst>
          </p:cNvPr>
          <p:cNvPicPr>
            <a:picLocks noChangeAspect="1"/>
          </p:cNvPicPr>
          <p:nvPr/>
        </p:nvPicPr>
        <p:blipFill>
          <a:blip r:embed="rId2"/>
          <a:srcRect r="10811"/>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Content Placeholder 2">
            <a:extLst>
              <a:ext uri="{FF2B5EF4-FFF2-40B4-BE49-F238E27FC236}">
                <a16:creationId xmlns:a16="http://schemas.microsoft.com/office/drawing/2014/main" id="{C8479119-D35B-5EB0-96C1-5A74022FC5E0}"/>
              </a:ext>
            </a:extLst>
          </p:cNvPr>
          <p:cNvSpPr>
            <a:spLocks noGrp="1"/>
          </p:cNvSpPr>
          <p:nvPr>
            <p:ph idx="1"/>
          </p:nvPr>
        </p:nvSpPr>
        <p:spPr>
          <a:xfrm>
            <a:off x="6094476" y="261610"/>
            <a:ext cx="5849874" cy="3843666"/>
          </a:xfrm>
        </p:spPr>
        <p:txBody>
          <a:bodyPr>
            <a:noAutofit/>
          </a:bodyPr>
          <a:lstStyle/>
          <a:p>
            <a:pPr marL="0" indent="0">
              <a:buNone/>
            </a:pPr>
            <a:endParaRPr lang="en-US" sz="2400" dirty="0"/>
          </a:p>
          <a:p>
            <a:pPr marL="0" indent="0">
              <a:buNone/>
            </a:pPr>
            <a:r>
              <a:rPr lang="en-US" sz="2400" dirty="0"/>
              <a:t>Should we go to bed at 7.30.?? </a:t>
            </a:r>
          </a:p>
          <a:p>
            <a:pPr marL="0" indent="0">
              <a:buNone/>
            </a:pPr>
            <a:r>
              <a:rPr lang="en-US" sz="2400" dirty="0"/>
              <a:t>We have been discussing </a:t>
            </a:r>
            <a:r>
              <a:rPr lang="en-US" sz="2400" b="1" dirty="0"/>
              <a:t>whether children should go to bed at 7.30</a:t>
            </a:r>
            <a:r>
              <a:rPr lang="en-US" sz="2400" dirty="0"/>
              <a:t>. </a:t>
            </a:r>
          </a:p>
          <a:p>
            <a:pPr marL="0" indent="0">
              <a:buNone/>
            </a:pPr>
            <a:r>
              <a:rPr lang="en-US" sz="2400" dirty="0"/>
              <a:t>Many people believe </a:t>
            </a:r>
            <a:r>
              <a:rPr lang="en-US" sz="2400" b="1" dirty="0"/>
              <a:t>that children should go to bed at 7.30</a:t>
            </a:r>
            <a:r>
              <a:rPr lang="en-US" sz="2400" dirty="0"/>
              <a:t> </a:t>
            </a:r>
            <a:r>
              <a:rPr lang="en-US" sz="2400" b="1" dirty="0"/>
              <a:t>because firstly when you are rly </a:t>
            </a:r>
            <a:r>
              <a:rPr lang="en-US" sz="2400" b="1" dirty="0" err="1"/>
              <a:t>erly</a:t>
            </a:r>
            <a:r>
              <a:rPr lang="en-US" sz="2400" b="1" dirty="0"/>
              <a:t> </a:t>
            </a:r>
            <a:r>
              <a:rPr lang="en-US" sz="2400" b="1" dirty="0" err="1"/>
              <a:t>wied</a:t>
            </a:r>
            <a:r>
              <a:rPr lang="en-US" sz="2400" b="1" dirty="0"/>
              <a:t> </a:t>
            </a:r>
            <a:r>
              <a:rPr lang="en-US" sz="2400" b="1" dirty="0" err="1"/>
              <a:t>erwack</a:t>
            </a:r>
            <a:r>
              <a:rPr lang="en-US" sz="2400" b="1" dirty="0"/>
              <a:t> you will not be sleepy. </a:t>
            </a:r>
          </a:p>
          <a:p>
            <a:pPr marL="0" indent="0">
              <a:buNone/>
            </a:pPr>
            <a:r>
              <a:rPr lang="en-US" sz="2400" dirty="0" err="1"/>
              <a:t>Secndly</a:t>
            </a:r>
            <a:r>
              <a:rPr lang="en-US" sz="2400" dirty="0"/>
              <a:t> </a:t>
            </a:r>
            <a:r>
              <a:rPr lang="en-US" sz="2400" dirty="0" err="1"/>
              <a:t>orso</a:t>
            </a:r>
            <a:r>
              <a:rPr lang="en-US" sz="2400" dirty="0"/>
              <a:t> you will be at school </a:t>
            </a:r>
            <a:r>
              <a:rPr lang="en-US" sz="2400" dirty="0" err="1"/>
              <a:t>erly</a:t>
            </a:r>
            <a:r>
              <a:rPr lang="en-US" sz="2400" dirty="0"/>
              <a:t> in time. </a:t>
            </a:r>
          </a:p>
          <a:p>
            <a:pPr marL="0" indent="0">
              <a:buNone/>
            </a:pPr>
            <a:r>
              <a:rPr lang="en-US" sz="2400" dirty="0"/>
              <a:t>Lastly </a:t>
            </a:r>
            <a:r>
              <a:rPr lang="en-US" sz="2400" b="1" dirty="0"/>
              <a:t>when you </a:t>
            </a:r>
            <a:r>
              <a:rPr lang="en-US" sz="2400" b="1" dirty="0" err="1"/>
              <a:t>eriv</a:t>
            </a:r>
            <a:r>
              <a:rPr lang="en-US" sz="2400" b="1" dirty="0"/>
              <a:t> </a:t>
            </a:r>
            <a:r>
              <a:rPr lang="en-US" sz="2400" dirty="0"/>
              <a:t>you will have a big </a:t>
            </a:r>
            <a:r>
              <a:rPr lang="en-US" sz="2400" dirty="0" err="1"/>
              <a:t>smily</a:t>
            </a:r>
            <a:r>
              <a:rPr lang="en-US" sz="2400" dirty="0"/>
              <a:t> on face and your </a:t>
            </a:r>
            <a:r>
              <a:rPr lang="en-US" sz="2400" dirty="0" err="1"/>
              <a:t>tetcher</a:t>
            </a:r>
            <a:r>
              <a:rPr lang="en-US" sz="2400" dirty="0"/>
              <a:t> will not shalt at you. </a:t>
            </a:r>
          </a:p>
          <a:p>
            <a:pPr marL="0" indent="0">
              <a:buNone/>
            </a:pPr>
            <a:r>
              <a:rPr lang="en-US" sz="2400" dirty="0"/>
              <a:t>In </a:t>
            </a:r>
            <a:r>
              <a:rPr lang="en-US" sz="2400" dirty="0" err="1"/>
              <a:t>conclooshen</a:t>
            </a:r>
            <a:r>
              <a:rPr lang="en-US" sz="2400" dirty="0"/>
              <a:t> </a:t>
            </a:r>
            <a:r>
              <a:rPr lang="en-US" sz="2400" dirty="0" err="1"/>
              <a:t>ther</a:t>
            </a:r>
            <a:r>
              <a:rPr lang="en-US" sz="2400" dirty="0"/>
              <a:t> are </a:t>
            </a:r>
            <a:r>
              <a:rPr lang="en-US" sz="2400" dirty="0" err="1"/>
              <a:t>lotes</a:t>
            </a:r>
            <a:r>
              <a:rPr lang="en-US" sz="2400" dirty="0"/>
              <a:t> </a:t>
            </a:r>
            <a:r>
              <a:rPr lang="en-US" sz="2400" dirty="0" err="1"/>
              <a:t>ov</a:t>
            </a:r>
            <a:r>
              <a:rPr lang="en-US" sz="2400" dirty="0"/>
              <a:t> </a:t>
            </a:r>
            <a:r>
              <a:rPr lang="en-US" sz="2400" dirty="0" err="1"/>
              <a:t>resens</a:t>
            </a:r>
            <a:r>
              <a:rPr lang="en-US" sz="2400" dirty="0"/>
              <a:t> for and </a:t>
            </a:r>
            <a:r>
              <a:rPr lang="en-US" sz="2400" dirty="0" err="1"/>
              <a:t>agnst</a:t>
            </a:r>
            <a:r>
              <a:rPr lang="en-US" sz="2400" dirty="0"/>
              <a:t> </a:t>
            </a:r>
            <a:r>
              <a:rPr lang="en-US" sz="2400" dirty="0" err="1"/>
              <a:t>gowing</a:t>
            </a:r>
            <a:r>
              <a:rPr lang="en-US" sz="2400" dirty="0"/>
              <a:t> to bed at 7.30 </a:t>
            </a:r>
            <a:r>
              <a:rPr lang="en-US" sz="2400" b="1" dirty="0"/>
              <a:t>because </a:t>
            </a:r>
            <a:r>
              <a:rPr lang="en-US" sz="2400" b="1" dirty="0" err="1"/>
              <a:t>fristly</a:t>
            </a:r>
            <a:r>
              <a:rPr lang="en-US" sz="2400" b="1" dirty="0"/>
              <a:t> some people think</a:t>
            </a:r>
          </a:p>
        </p:txBody>
      </p:sp>
    </p:spTree>
    <p:extLst>
      <p:ext uri="{BB962C8B-B14F-4D97-AF65-F5344CB8AC3E}">
        <p14:creationId xmlns:p14="http://schemas.microsoft.com/office/powerpoint/2010/main" val="12506914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8D4E3C-9AF1-9C2A-30C0-40663A4FB97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9D3B2C0-8A0D-C0E3-F796-B7CCCC655352}"/>
              </a:ext>
            </a:extLst>
          </p:cNvPr>
          <p:cNvPicPr>
            <a:picLocks noChangeAspect="1"/>
          </p:cNvPicPr>
          <p:nvPr/>
        </p:nvPicPr>
        <p:blipFill>
          <a:blip r:embed="rId2"/>
          <a:srcRect r="10811"/>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Content Placeholder 2">
            <a:extLst>
              <a:ext uri="{FF2B5EF4-FFF2-40B4-BE49-F238E27FC236}">
                <a16:creationId xmlns:a16="http://schemas.microsoft.com/office/drawing/2014/main" id="{2749A827-3388-C708-4F09-029F328B233B}"/>
              </a:ext>
            </a:extLst>
          </p:cNvPr>
          <p:cNvSpPr>
            <a:spLocks noGrp="1"/>
          </p:cNvSpPr>
          <p:nvPr>
            <p:ph idx="1"/>
          </p:nvPr>
        </p:nvSpPr>
        <p:spPr>
          <a:xfrm>
            <a:off x="6094476" y="261610"/>
            <a:ext cx="5849874" cy="3843666"/>
          </a:xfrm>
        </p:spPr>
        <p:txBody>
          <a:bodyPr>
            <a:noAutofit/>
          </a:bodyPr>
          <a:lstStyle/>
          <a:p>
            <a:pPr marL="0" indent="0">
              <a:buNone/>
            </a:pPr>
            <a:endParaRPr lang="en-US" sz="2400" dirty="0"/>
          </a:p>
          <a:p>
            <a:pPr marL="0" indent="0">
              <a:buNone/>
            </a:pPr>
            <a:r>
              <a:rPr lang="en-US" sz="2400" dirty="0"/>
              <a:t>Should we go to bed at 7.30.?? </a:t>
            </a:r>
          </a:p>
          <a:p>
            <a:pPr marL="0" indent="0">
              <a:buNone/>
            </a:pPr>
            <a:r>
              <a:rPr lang="en-US" sz="2400" dirty="0"/>
              <a:t>We have been discussing whether children should go to bed at 7.30. </a:t>
            </a:r>
          </a:p>
          <a:p>
            <a:pPr marL="0" indent="0">
              <a:buNone/>
            </a:pPr>
            <a:r>
              <a:rPr lang="en-US" sz="2400" dirty="0"/>
              <a:t>Many people believe that children should go to bed at 7.30 because </a:t>
            </a:r>
            <a:r>
              <a:rPr lang="en-US" sz="2400" b="1" dirty="0"/>
              <a:t>firstly</a:t>
            </a:r>
            <a:r>
              <a:rPr lang="en-US" sz="2400" dirty="0"/>
              <a:t> when you are rly </a:t>
            </a:r>
            <a:r>
              <a:rPr lang="en-US" sz="2400" dirty="0" err="1"/>
              <a:t>erly</a:t>
            </a:r>
            <a:r>
              <a:rPr lang="en-US" sz="2400" dirty="0"/>
              <a:t> </a:t>
            </a:r>
            <a:r>
              <a:rPr lang="en-US" sz="2400" dirty="0" err="1"/>
              <a:t>wied</a:t>
            </a:r>
            <a:r>
              <a:rPr lang="en-US" sz="2400" dirty="0"/>
              <a:t> </a:t>
            </a:r>
            <a:r>
              <a:rPr lang="en-US" sz="2400" dirty="0" err="1"/>
              <a:t>erwack</a:t>
            </a:r>
            <a:r>
              <a:rPr lang="en-US" sz="2400" dirty="0"/>
              <a:t> you will not be sleepy. </a:t>
            </a:r>
          </a:p>
          <a:p>
            <a:pPr marL="0" indent="0">
              <a:buNone/>
            </a:pPr>
            <a:r>
              <a:rPr lang="en-US" sz="2400" b="1" dirty="0" err="1"/>
              <a:t>Secndly</a:t>
            </a:r>
            <a:r>
              <a:rPr lang="en-US" sz="2400" dirty="0"/>
              <a:t> </a:t>
            </a:r>
            <a:r>
              <a:rPr lang="en-US" sz="2400" dirty="0" err="1"/>
              <a:t>orso</a:t>
            </a:r>
            <a:r>
              <a:rPr lang="en-US" sz="2400" dirty="0"/>
              <a:t> you will be at school </a:t>
            </a:r>
            <a:r>
              <a:rPr lang="en-US" sz="2400" dirty="0" err="1"/>
              <a:t>erly</a:t>
            </a:r>
            <a:r>
              <a:rPr lang="en-US" sz="2400" dirty="0"/>
              <a:t> in time. </a:t>
            </a:r>
          </a:p>
          <a:p>
            <a:pPr marL="0" indent="0">
              <a:buNone/>
            </a:pPr>
            <a:r>
              <a:rPr lang="en-US" sz="2400" b="1" dirty="0"/>
              <a:t>Lastly</a:t>
            </a:r>
            <a:r>
              <a:rPr lang="en-US" sz="2400" dirty="0"/>
              <a:t> when you </a:t>
            </a:r>
            <a:r>
              <a:rPr lang="en-US" sz="2400" dirty="0" err="1"/>
              <a:t>eriv</a:t>
            </a:r>
            <a:r>
              <a:rPr lang="en-US" sz="2400" dirty="0"/>
              <a:t> you will have a big </a:t>
            </a:r>
            <a:r>
              <a:rPr lang="en-US" sz="2400" dirty="0" err="1"/>
              <a:t>smily</a:t>
            </a:r>
            <a:r>
              <a:rPr lang="en-US" sz="2400" dirty="0"/>
              <a:t> on face and your </a:t>
            </a:r>
            <a:r>
              <a:rPr lang="en-US" sz="2400" dirty="0" err="1"/>
              <a:t>tetcher</a:t>
            </a:r>
            <a:r>
              <a:rPr lang="en-US" sz="2400" dirty="0"/>
              <a:t> will not shalt at you. </a:t>
            </a:r>
          </a:p>
          <a:p>
            <a:pPr marL="0" indent="0">
              <a:buNone/>
            </a:pPr>
            <a:r>
              <a:rPr lang="en-US" sz="2400" b="1" dirty="0"/>
              <a:t>In </a:t>
            </a:r>
            <a:r>
              <a:rPr lang="en-US" sz="2400" b="1" dirty="0" err="1"/>
              <a:t>conclooshen</a:t>
            </a:r>
            <a:r>
              <a:rPr lang="en-US" sz="2400" b="1" dirty="0"/>
              <a:t> </a:t>
            </a:r>
            <a:r>
              <a:rPr lang="en-US" sz="2400" dirty="0" err="1"/>
              <a:t>ther</a:t>
            </a:r>
            <a:r>
              <a:rPr lang="en-US" sz="2400" dirty="0"/>
              <a:t> are </a:t>
            </a:r>
            <a:r>
              <a:rPr lang="en-US" sz="2400" dirty="0" err="1"/>
              <a:t>lotes</a:t>
            </a:r>
            <a:r>
              <a:rPr lang="en-US" sz="2400" dirty="0"/>
              <a:t> </a:t>
            </a:r>
            <a:r>
              <a:rPr lang="en-US" sz="2400" dirty="0" err="1"/>
              <a:t>ov</a:t>
            </a:r>
            <a:r>
              <a:rPr lang="en-US" sz="2400" dirty="0"/>
              <a:t> </a:t>
            </a:r>
            <a:r>
              <a:rPr lang="en-US" sz="2400" dirty="0" err="1"/>
              <a:t>resens</a:t>
            </a:r>
            <a:r>
              <a:rPr lang="en-US" sz="2400" dirty="0"/>
              <a:t> for and </a:t>
            </a:r>
            <a:r>
              <a:rPr lang="en-US" sz="2400" dirty="0" err="1"/>
              <a:t>agnst</a:t>
            </a:r>
            <a:r>
              <a:rPr lang="en-US" sz="2400" dirty="0"/>
              <a:t> </a:t>
            </a:r>
            <a:r>
              <a:rPr lang="en-US" sz="2400" dirty="0" err="1"/>
              <a:t>gowing</a:t>
            </a:r>
            <a:r>
              <a:rPr lang="en-US" sz="2400" dirty="0"/>
              <a:t> to bed at 7.30 because </a:t>
            </a:r>
            <a:r>
              <a:rPr lang="en-US" sz="2400" b="1" dirty="0" err="1"/>
              <a:t>fristly</a:t>
            </a:r>
            <a:r>
              <a:rPr lang="en-US" sz="2400" dirty="0"/>
              <a:t> some people think</a:t>
            </a:r>
          </a:p>
        </p:txBody>
      </p:sp>
    </p:spTree>
    <p:extLst>
      <p:ext uri="{BB962C8B-B14F-4D97-AF65-F5344CB8AC3E}">
        <p14:creationId xmlns:p14="http://schemas.microsoft.com/office/powerpoint/2010/main" val="33804842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C2456F0-B534-E52C-E7D2-CD8F86124211}"/>
              </a:ext>
            </a:extLst>
          </p:cNvPr>
          <p:cNvSpPr>
            <a:spLocks noGrp="1"/>
          </p:cNvSpPr>
          <p:nvPr>
            <p:ph idx="1"/>
          </p:nvPr>
        </p:nvSpPr>
        <p:spPr>
          <a:xfrm>
            <a:off x="556054" y="518985"/>
            <a:ext cx="6902021" cy="5647038"/>
          </a:xfrm>
        </p:spPr>
        <p:txBody>
          <a:bodyPr>
            <a:noAutofit/>
          </a:bodyPr>
          <a:lstStyle/>
          <a:p>
            <a:pPr marL="0" indent="0">
              <a:buNone/>
            </a:pPr>
            <a:endParaRPr lang="en-US" sz="2200" dirty="0"/>
          </a:p>
          <a:p>
            <a:pPr marL="0" indent="0">
              <a:buNone/>
            </a:pPr>
            <a:r>
              <a:rPr lang="en-US" sz="2200" dirty="0"/>
              <a:t>Pour in the bath tub generously because the shiny tap is boiling hot.</a:t>
            </a:r>
          </a:p>
          <a:p>
            <a:pPr marL="0" indent="0">
              <a:buNone/>
            </a:pPr>
            <a:r>
              <a:rPr lang="en-US" sz="2200" dirty="0"/>
              <a:t>Next quickly add bubbles before your furry mammoth gets </a:t>
            </a:r>
            <a:r>
              <a:rPr lang="en-US" sz="2200" dirty="0" err="1"/>
              <a:t>overexited</a:t>
            </a:r>
            <a:r>
              <a:rPr lang="en-US" sz="2200" dirty="0"/>
              <a:t>.</a:t>
            </a:r>
          </a:p>
          <a:p>
            <a:pPr marL="0" indent="0">
              <a:buNone/>
            </a:pPr>
            <a:r>
              <a:rPr lang="en-US" sz="2200" dirty="0"/>
              <a:t>After that get your woolly mammoth into the </a:t>
            </a:r>
            <a:r>
              <a:rPr lang="en-US" sz="2200" dirty="0" err="1"/>
              <a:t>unbakuble</a:t>
            </a:r>
            <a:r>
              <a:rPr lang="en-US" sz="2200" dirty="0"/>
              <a:t> bath. </a:t>
            </a:r>
          </a:p>
          <a:p>
            <a:pPr marL="0" indent="0">
              <a:buNone/>
            </a:pPr>
            <a:r>
              <a:rPr lang="en-US" sz="2200" dirty="0"/>
              <a:t>Then begin to </a:t>
            </a:r>
            <a:r>
              <a:rPr lang="en-US" sz="2200" dirty="0" err="1"/>
              <a:t>srub</a:t>
            </a:r>
            <a:r>
              <a:rPr lang="en-US" sz="2200" dirty="0"/>
              <a:t> your </a:t>
            </a:r>
            <a:r>
              <a:rPr lang="en-US" sz="2200" dirty="0" err="1"/>
              <a:t>tickilish</a:t>
            </a:r>
            <a:r>
              <a:rPr lang="en-US" sz="2200" dirty="0"/>
              <a:t> mammoth until he's clean.</a:t>
            </a:r>
          </a:p>
          <a:p>
            <a:pPr marL="0" indent="0">
              <a:buNone/>
            </a:pPr>
            <a:r>
              <a:rPr lang="en-US" sz="2200" dirty="0"/>
              <a:t>Make a big splash so you </a:t>
            </a:r>
            <a:r>
              <a:rPr lang="en-US" sz="2200" dirty="0" err="1"/>
              <a:t>lorg</a:t>
            </a:r>
            <a:r>
              <a:rPr lang="en-US" sz="2200" dirty="0"/>
              <a:t> mammoth has a lot of FUN!</a:t>
            </a:r>
          </a:p>
          <a:p>
            <a:pPr marL="0" indent="0">
              <a:buNone/>
            </a:pPr>
            <a:r>
              <a:rPr lang="en-US" sz="2200" dirty="0"/>
              <a:t>after wash his hair and </a:t>
            </a:r>
            <a:r>
              <a:rPr lang="en-US" sz="2200" dirty="0" err="1"/>
              <a:t>dont</a:t>
            </a:r>
            <a:r>
              <a:rPr lang="en-US" sz="2200" dirty="0"/>
              <a:t> </a:t>
            </a:r>
            <a:r>
              <a:rPr lang="en-US" sz="2200" dirty="0" err="1"/>
              <a:t>foget</a:t>
            </a:r>
            <a:r>
              <a:rPr lang="en-US" sz="2200" dirty="0"/>
              <a:t> to wash is  hair.</a:t>
            </a:r>
          </a:p>
          <a:p>
            <a:pPr marL="0" indent="0">
              <a:buNone/>
            </a:pPr>
            <a:r>
              <a:rPr lang="en-US" sz="2200" dirty="0"/>
              <a:t>Don't </a:t>
            </a:r>
            <a:r>
              <a:rPr lang="en-US" sz="2200" dirty="0" err="1"/>
              <a:t>fuget</a:t>
            </a:r>
            <a:r>
              <a:rPr lang="en-US" sz="2200" dirty="0"/>
              <a:t> to wash his give fat tummy and his ears. and try not to get any in his eyes</a:t>
            </a:r>
          </a:p>
          <a:p>
            <a:pPr marL="0" indent="0">
              <a:buNone/>
            </a:pPr>
            <a:r>
              <a:rPr lang="en-US" sz="2200" dirty="0"/>
              <a:t>After throw in the </a:t>
            </a:r>
            <a:r>
              <a:rPr lang="en-US" sz="2200" dirty="0" err="1"/>
              <a:t>towl</a:t>
            </a:r>
            <a:r>
              <a:rPr lang="en-US" sz="2200" dirty="0"/>
              <a:t> and snuggle up.</a:t>
            </a:r>
          </a:p>
        </p:txBody>
      </p:sp>
      <p:pic>
        <p:nvPicPr>
          <p:cNvPr id="2050" name="Picture 2" descr="Image">
            <a:extLst>
              <a:ext uri="{FF2B5EF4-FFF2-40B4-BE49-F238E27FC236}">
                <a16:creationId xmlns:a16="http://schemas.microsoft.com/office/drawing/2014/main" id="{E7C980FE-C80A-1F7A-3CE6-9C053688BE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8317" r="4736"/>
          <a:stretch/>
        </p:blipFill>
        <p:spPr bwMode="auto">
          <a:xfrm>
            <a:off x="7458075" y="518985"/>
            <a:ext cx="4330969" cy="5820031"/>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258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3145E-F4DA-6F9A-E687-D8D5EE3E1F6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5FB19FC-8883-2840-2E93-A6BDB58ACABA}"/>
              </a:ext>
            </a:extLst>
          </p:cNvPr>
          <p:cNvSpPr>
            <a:spLocks noGrp="1"/>
          </p:cNvSpPr>
          <p:nvPr>
            <p:ph idx="1"/>
          </p:nvPr>
        </p:nvSpPr>
        <p:spPr>
          <a:xfrm>
            <a:off x="556054" y="518985"/>
            <a:ext cx="6902021" cy="5647038"/>
          </a:xfrm>
        </p:spPr>
        <p:txBody>
          <a:bodyPr>
            <a:noAutofit/>
          </a:bodyPr>
          <a:lstStyle/>
          <a:p>
            <a:pPr marL="0" indent="0">
              <a:buNone/>
            </a:pPr>
            <a:endParaRPr lang="en-US" sz="2200" dirty="0"/>
          </a:p>
          <a:p>
            <a:pPr marL="0" indent="0">
              <a:buNone/>
            </a:pPr>
            <a:r>
              <a:rPr lang="en-US" sz="2200" b="1" dirty="0"/>
              <a:t>Pour</a:t>
            </a:r>
            <a:r>
              <a:rPr lang="en-US" sz="2200" dirty="0"/>
              <a:t> in the bath tub generously because the shiny tap is boiling hot.</a:t>
            </a:r>
          </a:p>
          <a:p>
            <a:pPr marL="0" indent="0">
              <a:buNone/>
            </a:pPr>
            <a:r>
              <a:rPr lang="en-US" sz="2200" dirty="0"/>
              <a:t>Next quickly </a:t>
            </a:r>
            <a:r>
              <a:rPr lang="en-US" sz="2200" b="1" dirty="0"/>
              <a:t>add</a:t>
            </a:r>
            <a:r>
              <a:rPr lang="en-US" sz="2200" dirty="0"/>
              <a:t> bubbles before your furry mammoth gets </a:t>
            </a:r>
            <a:r>
              <a:rPr lang="en-US" sz="2200" dirty="0" err="1"/>
              <a:t>overexited</a:t>
            </a:r>
            <a:r>
              <a:rPr lang="en-US" sz="2200" dirty="0"/>
              <a:t>.</a:t>
            </a:r>
          </a:p>
          <a:p>
            <a:pPr marL="0" indent="0">
              <a:buNone/>
            </a:pPr>
            <a:r>
              <a:rPr lang="en-US" sz="2200" dirty="0"/>
              <a:t>After that </a:t>
            </a:r>
            <a:r>
              <a:rPr lang="en-US" sz="2200" b="1" dirty="0"/>
              <a:t>get</a:t>
            </a:r>
            <a:r>
              <a:rPr lang="en-US" sz="2200" dirty="0"/>
              <a:t> your woolly mammoth into the </a:t>
            </a:r>
            <a:r>
              <a:rPr lang="en-US" sz="2200" dirty="0" err="1"/>
              <a:t>unbakuble</a:t>
            </a:r>
            <a:r>
              <a:rPr lang="en-US" sz="2200" dirty="0"/>
              <a:t> bath. </a:t>
            </a:r>
          </a:p>
          <a:p>
            <a:pPr marL="0" indent="0">
              <a:buNone/>
            </a:pPr>
            <a:r>
              <a:rPr lang="en-US" sz="2200" dirty="0"/>
              <a:t>Then </a:t>
            </a:r>
            <a:r>
              <a:rPr lang="en-US" sz="2200" b="1" dirty="0"/>
              <a:t>begin</a:t>
            </a:r>
            <a:r>
              <a:rPr lang="en-US" sz="2200" dirty="0"/>
              <a:t> to </a:t>
            </a:r>
            <a:r>
              <a:rPr lang="en-US" sz="2200" dirty="0" err="1"/>
              <a:t>srub</a:t>
            </a:r>
            <a:r>
              <a:rPr lang="en-US" sz="2200" dirty="0"/>
              <a:t> your </a:t>
            </a:r>
            <a:r>
              <a:rPr lang="en-US" sz="2200" dirty="0" err="1"/>
              <a:t>tickilish</a:t>
            </a:r>
            <a:r>
              <a:rPr lang="en-US" sz="2200" dirty="0"/>
              <a:t> mammoth until he's clean.</a:t>
            </a:r>
          </a:p>
          <a:p>
            <a:pPr marL="0" indent="0">
              <a:buNone/>
            </a:pPr>
            <a:r>
              <a:rPr lang="en-US" sz="2200" b="1" dirty="0"/>
              <a:t>Make</a:t>
            </a:r>
            <a:r>
              <a:rPr lang="en-US" sz="2200" dirty="0"/>
              <a:t> a big splash so you </a:t>
            </a:r>
            <a:r>
              <a:rPr lang="en-US" sz="2200" dirty="0" err="1"/>
              <a:t>lorg</a:t>
            </a:r>
            <a:r>
              <a:rPr lang="en-US" sz="2200" dirty="0"/>
              <a:t> mammoth has a lot of FUN!</a:t>
            </a:r>
          </a:p>
          <a:p>
            <a:pPr marL="0" indent="0">
              <a:buNone/>
            </a:pPr>
            <a:r>
              <a:rPr lang="en-US" sz="2200" dirty="0"/>
              <a:t>after </a:t>
            </a:r>
            <a:r>
              <a:rPr lang="en-US" sz="2200" b="1" dirty="0"/>
              <a:t>wash</a:t>
            </a:r>
            <a:r>
              <a:rPr lang="en-US" sz="2200" dirty="0"/>
              <a:t> his hair and </a:t>
            </a:r>
            <a:r>
              <a:rPr lang="en-US" sz="2200" b="1" dirty="0" err="1"/>
              <a:t>dont</a:t>
            </a:r>
            <a:r>
              <a:rPr lang="en-US" sz="2200" b="1" dirty="0"/>
              <a:t> </a:t>
            </a:r>
            <a:r>
              <a:rPr lang="en-US" sz="2200" b="1" dirty="0" err="1"/>
              <a:t>foget</a:t>
            </a:r>
            <a:r>
              <a:rPr lang="en-US" sz="2200" b="1" dirty="0"/>
              <a:t> </a:t>
            </a:r>
            <a:r>
              <a:rPr lang="en-US" sz="2200" dirty="0"/>
              <a:t>to wash is  hair.</a:t>
            </a:r>
          </a:p>
          <a:p>
            <a:pPr marL="0" indent="0">
              <a:buNone/>
            </a:pPr>
            <a:r>
              <a:rPr lang="en-US" sz="2200" b="1" dirty="0"/>
              <a:t>Don't </a:t>
            </a:r>
            <a:r>
              <a:rPr lang="en-US" sz="2200" b="1" dirty="0" err="1"/>
              <a:t>fuget</a:t>
            </a:r>
            <a:r>
              <a:rPr lang="en-US" sz="2200" b="1" dirty="0"/>
              <a:t> </a:t>
            </a:r>
            <a:r>
              <a:rPr lang="en-US" sz="2200" dirty="0"/>
              <a:t>to wash his give fat tummy and his ears. and </a:t>
            </a:r>
            <a:r>
              <a:rPr lang="en-US" sz="2200" b="1" dirty="0"/>
              <a:t>try</a:t>
            </a:r>
            <a:r>
              <a:rPr lang="en-US" sz="2200" dirty="0"/>
              <a:t> not to get any in his eyes</a:t>
            </a:r>
          </a:p>
          <a:p>
            <a:pPr marL="0" indent="0">
              <a:buNone/>
            </a:pPr>
            <a:r>
              <a:rPr lang="en-US" sz="2200" dirty="0"/>
              <a:t>After </a:t>
            </a:r>
            <a:r>
              <a:rPr lang="en-US" sz="2200" b="1" dirty="0"/>
              <a:t>throw</a:t>
            </a:r>
            <a:r>
              <a:rPr lang="en-US" sz="2200" dirty="0"/>
              <a:t> in the </a:t>
            </a:r>
            <a:r>
              <a:rPr lang="en-US" sz="2200" dirty="0" err="1"/>
              <a:t>towl</a:t>
            </a:r>
            <a:r>
              <a:rPr lang="en-US" sz="2200" dirty="0"/>
              <a:t> and </a:t>
            </a:r>
            <a:r>
              <a:rPr lang="en-US" sz="2200" b="1" dirty="0"/>
              <a:t>snuggle</a:t>
            </a:r>
            <a:r>
              <a:rPr lang="en-US" sz="2200" dirty="0"/>
              <a:t> up.</a:t>
            </a:r>
          </a:p>
        </p:txBody>
      </p:sp>
      <p:pic>
        <p:nvPicPr>
          <p:cNvPr id="2050" name="Picture 2" descr="Image">
            <a:extLst>
              <a:ext uri="{FF2B5EF4-FFF2-40B4-BE49-F238E27FC236}">
                <a16:creationId xmlns:a16="http://schemas.microsoft.com/office/drawing/2014/main" id="{D7F1CE11-B5E6-2205-0611-BBD95FEEA4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8317" r="4736"/>
          <a:stretch/>
        </p:blipFill>
        <p:spPr bwMode="auto">
          <a:xfrm>
            <a:off x="7458075" y="518985"/>
            <a:ext cx="4330969" cy="5820031"/>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77405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77314E-38FA-219D-5369-71FEA508724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08D55DC-14C4-52F8-0C5F-F766B1C1F7D5}"/>
              </a:ext>
            </a:extLst>
          </p:cNvPr>
          <p:cNvSpPr>
            <a:spLocks noGrp="1"/>
          </p:cNvSpPr>
          <p:nvPr>
            <p:ph idx="1"/>
          </p:nvPr>
        </p:nvSpPr>
        <p:spPr>
          <a:xfrm>
            <a:off x="556054" y="518985"/>
            <a:ext cx="6902021" cy="5647038"/>
          </a:xfrm>
        </p:spPr>
        <p:txBody>
          <a:bodyPr>
            <a:noAutofit/>
          </a:bodyPr>
          <a:lstStyle/>
          <a:p>
            <a:pPr marL="0" indent="0">
              <a:buNone/>
            </a:pPr>
            <a:endParaRPr lang="en-US" sz="2200" dirty="0"/>
          </a:p>
          <a:p>
            <a:pPr marL="0" indent="0">
              <a:buNone/>
            </a:pPr>
            <a:r>
              <a:rPr lang="en-US" sz="2200" dirty="0"/>
              <a:t>Pour in the bath tub generously because the shiny tap is boiling hot.</a:t>
            </a:r>
          </a:p>
          <a:p>
            <a:pPr marL="0" indent="0">
              <a:buNone/>
            </a:pPr>
            <a:r>
              <a:rPr lang="en-US" sz="2200" b="1" dirty="0"/>
              <a:t>Next</a:t>
            </a:r>
            <a:r>
              <a:rPr lang="en-US" sz="2200" dirty="0"/>
              <a:t> quickly add bubbles before your furry mammoth gets </a:t>
            </a:r>
            <a:r>
              <a:rPr lang="en-US" sz="2200" dirty="0" err="1"/>
              <a:t>overexited</a:t>
            </a:r>
            <a:r>
              <a:rPr lang="en-US" sz="2200" dirty="0"/>
              <a:t>.</a:t>
            </a:r>
          </a:p>
          <a:p>
            <a:pPr marL="0" indent="0">
              <a:buNone/>
            </a:pPr>
            <a:r>
              <a:rPr lang="en-US" sz="2200" b="1" dirty="0"/>
              <a:t>After that </a:t>
            </a:r>
            <a:r>
              <a:rPr lang="en-US" sz="2200" dirty="0"/>
              <a:t>get your woolly mammoth into the </a:t>
            </a:r>
            <a:r>
              <a:rPr lang="en-US" sz="2200" dirty="0" err="1"/>
              <a:t>unbakuble</a:t>
            </a:r>
            <a:r>
              <a:rPr lang="en-US" sz="2200" dirty="0"/>
              <a:t> bath. </a:t>
            </a:r>
          </a:p>
          <a:p>
            <a:pPr marL="0" indent="0">
              <a:buNone/>
            </a:pPr>
            <a:r>
              <a:rPr lang="en-US" sz="2200" b="1" dirty="0"/>
              <a:t>Then</a:t>
            </a:r>
            <a:r>
              <a:rPr lang="en-US" sz="2200" dirty="0"/>
              <a:t> begin to </a:t>
            </a:r>
            <a:r>
              <a:rPr lang="en-US" sz="2200" dirty="0" err="1"/>
              <a:t>srub</a:t>
            </a:r>
            <a:r>
              <a:rPr lang="en-US" sz="2200" dirty="0"/>
              <a:t> your </a:t>
            </a:r>
            <a:r>
              <a:rPr lang="en-US" sz="2200" dirty="0" err="1"/>
              <a:t>tickilish</a:t>
            </a:r>
            <a:r>
              <a:rPr lang="en-US" sz="2200" dirty="0"/>
              <a:t> mammoth until he's clean.</a:t>
            </a:r>
          </a:p>
          <a:p>
            <a:pPr marL="0" indent="0">
              <a:buNone/>
            </a:pPr>
            <a:r>
              <a:rPr lang="en-US" sz="2200" b="1" dirty="0"/>
              <a:t>Make</a:t>
            </a:r>
            <a:r>
              <a:rPr lang="en-US" sz="2200" dirty="0"/>
              <a:t> a big splash so you </a:t>
            </a:r>
            <a:r>
              <a:rPr lang="en-US" sz="2200" dirty="0" err="1"/>
              <a:t>lorg</a:t>
            </a:r>
            <a:r>
              <a:rPr lang="en-US" sz="2200" dirty="0"/>
              <a:t> mammoth has a lot of FUN!</a:t>
            </a:r>
          </a:p>
          <a:p>
            <a:pPr marL="0" indent="0">
              <a:buNone/>
            </a:pPr>
            <a:r>
              <a:rPr lang="en-US" sz="2200" b="1" dirty="0"/>
              <a:t>after</a:t>
            </a:r>
            <a:r>
              <a:rPr lang="en-US" sz="2200" dirty="0"/>
              <a:t> wash his hair and </a:t>
            </a:r>
            <a:r>
              <a:rPr lang="en-US" sz="2200" dirty="0" err="1"/>
              <a:t>dont</a:t>
            </a:r>
            <a:r>
              <a:rPr lang="en-US" sz="2200" dirty="0"/>
              <a:t> </a:t>
            </a:r>
            <a:r>
              <a:rPr lang="en-US" sz="2200" dirty="0" err="1"/>
              <a:t>foget</a:t>
            </a:r>
            <a:r>
              <a:rPr lang="en-US" sz="2200" dirty="0"/>
              <a:t> to wash is  hair.</a:t>
            </a:r>
          </a:p>
          <a:p>
            <a:pPr marL="0" indent="0">
              <a:buNone/>
            </a:pPr>
            <a:r>
              <a:rPr lang="en-US" sz="2200" dirty="0"/>
              <a:t>Don't </a:t>
            </a:r>
            <a:r>
              <a:rPr lang="en-US" sz="2200" dirty="0" err="1"/>
              <a:t>fuget</a:t>
            </a:r>
            <a:r>
              <a:rPr lang="en-US" sz="2200" dirty="0"/>
              <a:t> to wash his give fat tummy and his ears. and try not to get any in his eyes</a:t>
            </a:r>
          </a:p>
          <a:p>
            <a:pPr marL="0" indent="0">
              <a:buNone/>
            </a:pPr>
            <a:r>
              <a:rPr lang="en-US" sz="2200" b="1" dirty="0"/>
              <a:t>After</a:t>
            </a:r>
            <a:r>
              <a:rPr lang="en-US" sz="2200" dirty="0"/>
              <a:t> throw in the </a:t>
            </a:r>
            <a:r>
              <a:rPr lang="en-US" sz="2200" dirty="0" err="1"/>
              <a:t>towl</a:t>
            </a:r>
            <a:r>
              <a:rPr lang="en-US" sz="2200" dirty="0"/>
              <a:t> and snuggle up.</a:t>
            </a:r>
          </a:p>
        </p:txBody>
      </p:sp>
      <p:pic>
        <p:nvPicPr>
          <p:cNvPr id="2050" name="Picture 2" descr="Image">
            <a:extLst>
              <a:ext uri="{FF2B5EF4-FFF2-40B4-BE49-F238E27FC236}">
                <a16:creationId xmlns:a16="http://schemas.microsoft.com/office/drawing/2014/main" id="{AC83B810-2E86-5518-2B8F-74D6EC0FDD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8317" r="4736"/>
          <a:stretch/>
        </p:blipFill>
        <p:spPr bwMode="auto">
          <a:xfrm>
            <a:off x="7458075" y="518985"/>
            <a:ext cx="4330969" cy="5820031"/>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45071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5D8F5-AAB6-43B3-E4CB-34E96638F75F}"/>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5072F6FE-B5D1-E233-36BD-9665A0205FC7}"/>
              </a:ext>
            </a:extLst>
          </p:cNvPr>
          <p:cNvSpPr>
            <a:spLocks noGrp="1"/>
          </p:cNvSpPr>
          <p:nvPr>
            <p:ph idx="1"/>
          </p:nvPr>
        </p:nvSpPr>
        <p:spPr/>
        <p:txBody>
          <a:bodyPr/>
          <a:lstStyle/>
          <a:p>
            <a:endParaRPr lang="en-US" dirty="0"/>
          </a:p>
          <a:p>
            <a:pPr marL="0" indent="0">
              <a:buNone/>
            </a:pPr>
            <a:endParaRPr lang="en-US" dirty="0"/>
          </a:p>
          <a:p>
            <a:pPr marL="0" indent="0" algn="ctr">
              <a:buNone/>
            </a:pPr>
            <a:endParaRPr lang="en-US" dirty="0"/>
          </a:p>
          <a:p>
            <a:pPr marL="0" indent="0" algn="ctr">
              <a:buNone/>
            </a:pPr>
            <a:r>
              <a:rPr lang="en-US" dirty="0"/>
              <a:t>Models of academic language need to incorporate task type variation.</a:t>
            </a:r>
          </a:p>
        </p:txBody>
      </p:sp>
    </p:spTree>
    <p:extLst>
      <p:ext uri="{BB962C8B-B14F-4D97-AF65-F5344CB8AC3E}">
        <p14:creationId xmlns:p14="http://schemas.microsoft.com/office/powerpoint/2010/main" val="19505754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956E5-8F7A-B61F-8C54-E3B7AFE1ADE6}"/>
              </a:ext>
            </a:extLst>
          </p:cNvPr>
          <p:cNvSpPr>
            <a:spLocks noGrp="1"/>
          </p:cNvSpPr>
          <p:nvPr>
            <p:ph type="title"/>
          </p:nvPr>
        </p:nvSpPr>
        <p:spPr/>
        <p:txBody>
          <a:bodyPr/>
          <a:lstStyle/>
          <a:p>
            <a:r>
              <a:rPr lang="en-US" dirty="0"/>
              <a:t>Also, educators need to understand how…</a:t>
            </a:r>
          </a:p>
        </p:txBody>
      </p:sp>
      <p:sp>
        <p:nvSpPr>
          <p:cNvPr id="3" name="Content Placeholder 2">
            <a:extLst>
              <a:ext uri="{FF2B5EF4-FFF2-40B4-BE49-F238E27FC236}">
                <a16:creationId xmlns:a16="http://schemas.microsoft.com/office/drawing/2014/main" id="{5C4E560D-CDF3-BB34-B2AF-A5D73285280B}"/>
              </a:ext>
            </a:extLst>
          </p:cNvPr>
          <p:cNvSpPr>
            <a:spLocks noGrp="1"/>
          </p:cNvSpPr>
          <p:nvPr>
            <p:ph idx="1"/>
          </p:nvPr>
        </p:nvSpPr>
        <p:spPr/>
        <p:txBody>
          <a:bodyPr/>
          <a:lstStyle/>
          <a:p>
            <a:endParaRPr lang="en-US" dirty="0"/>
          </a:p>
          <a:p>
            <a:pPr marL="0" indent="0">
              <a:buNone/>
            </a:pPr>
            <a:endParaRPr lang="en-US" dirty="0"/>
          </a:p>
          <a:p>
            <a:r>
              <a:rPr lang="en-US" dirty="0"/>
              <a:t>specific task types pose specific language challenges</a:t>
            </a:r>
          </a:p>
          <a:p>
            <a:r>
              <a:rPr lang="en-US" dirty="0"/>
              <a:t>and offer specific learning opportunities</a:t>
            </a:r>
          </a:p>
          <a:p>
            <a:r>
              <a:rPr lang="en-US" dirty="0"/>
              <a:t>what types are common across year groups / disciplines</a:t>
            </a:r>
          </a:p>
        </p:txBody>
      </p:sp>
    </p:spTree>
    <p:extLst>
      <p:ext uri="{BB962C8B-B14F-4D97-AF65-F5344CB8AC3E}">
        <p14:creationId xmlns:p14="http://schemas.microsoft.com/office/powerpoint/2010/main" val="2848060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73492-DC88-3811-1E86-050C91506A81}"/>
              </a:ext>
            </a:extLst>
          </p:cNvPr>
          <p:cNvSpPr>
            <a:spLocks noGrp="1"/>
          </p:cNvSpPr>
          <p:nvPr>
            <p:ph type="title"/>
          </p:nvPr>
        </p:nvSpPr>
        <p:spPr/>
        <p:txBody>
          <a:bodyPr/>
          <a:lstStyle/>
          <a:p>
            <a:r>
              <a:rPr lang="en-US" dirty="0"/>
              <a:t>But…</a:t>
            </a:r>
          </a:p>
        </p:txBody>
      </p:sp>
      <p:sp>
        <p:nvSpPr>
          <p:cNvPr id="3" name="Content Placeholder 2">
            <a:extLst>
              <a:ext uri="{FF2B5EF4-FFF2-40B4-BE49-F238E27FC236}">
                <a16:creationId xmlns:a16="http://schemas.microsoft.com/office/drawing/2014/main" id="{82C5C6DC-BDAD-C652-0A13-A41D6677AA65}"/>
              </a:ext>
            </a:extLst>
          </p:cNvPr>
          <p:cNvSpPr>
            <a:spLocks noGrp="1"/>
          </p:cNvSpPr>
          <p:nvPr>
            <p:ph idx="1"/>
          </p:nvPr>
        </p:nvSpPr>
        <p:spPr/>
        <p:txBody>
          <a:bodyPr>
            <a:normAutofit/>
          </a:bodyPr>
          <a:lstStyle/>
          <a:p>
            <a:pPr marL="0" indent="0">
              <a:buNone/>
            </a:pPr>
            <a:endParaRPr lang="en-US" dirty="0"/>
          </a:p>
          <a:p>
            <a:pPr marL="0" indent="0">
              <a:buNone/>
            </a:pPr>
            <a:endParaRPr lang="en-US" dirty="0"/>
          </a:p>
          <a:p>
            <a:pPr marL="0" indent="0" algn="ctr">
              <a:buNone/>
            </a:pPr>
            <a:r>
              <a:rPr lang="en-US" i="1" dirty="0"/>
              <a:t>there appears to be little consensus on what counts as central types of student writing or on how listed categories (e.g., ‘report’ or ‘argumentative essay’) ought to be defined.</a:t>
            </a:r>
          </a:p>
          <a:p>
            <a:pPr marL="0" indent="0" algn="r">
              <a:buNone/>
            </a:pPr>
            <a:r>
              <a:rPr lang="en-US" dirty="0" err="1"/>
              <a:t>Römer</a:t>
            </a:r>
            <a:r>
              <a:rPr lang="en-US" dirty="0"/>
              <a:t> &amp; O’Donnell (2011)</a:t>
            </a:r>
          </a:p>
          <a:p>
            <a:pPr marL="0" indent="0" algn="ctr">
              <a:buNone/>
            </a:pPr>
            <a:endParaRPr lang="en-US" i="1" dirty="0"/>
          </a:p>
          <a:p>
            <a:pPr marL="0" indent="0" algn="r">
              <a:buNone/>
            </a:pPr>
            <a:endParaRPr lang="en-US" i="1" dirty="0"/>
          </a:p>
        </p:txBody>
      </p:sp>
    </p:spTree>
    <p:extLst>
      <p:ext uri="{BB962C8B-B14F-4D97-AF65-F5344CB8AC3E}">
        <p14:creationId xmlns:p14="http://schemas.microsoft.com/office/powerpoint/2010/main" val="3073402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5AAA6-F3CA-DD1C-1E99-FD6D9669A3A5}"/>
              </a:ext>
            </a:extLst>
          </p:cNvPr>
          <p:cNvSpPr>
            <a:spLocks noGrp="1"/>
          </p:cNvSpPr>
          <p:nvPr>
            <p:ph type="title"/>
          </p:nvPr>
        </p:nvSpPr>
        <p:spPr/>
        <p:txBody>
          <a:bodyPr/>
          <a:lstStyle/>
          <a:p>
            <a:r>
              <a:rPr lang="en-US" dirty="0"/>
              <a:t>For example: </a:t>
            </a:r>
            <a:r>
              <a:rPr lang="en-US" i="1" dirty="0"/>
              <a:t>expository</a:t>
            </a:r>
            <a:r>
              <a:rPr lang="en-US" dirty="0"/>
              <a:t> writing</a:t>
            </a:r>
          </a:p>
        </p:txBody>
      </p:sp>
      <p:sp>
        <p:nvSpPr>
          <p:cNvPr id="3" name="Content Placeholder 2">
            <a:extLst>
              <a:ext uri="{FF2B5EF4-FFF2-40B4-BE49-F238E27FC236}">
                <a16:creationId xmlns:a16="http://schemas.microsoft.com/office/drawing/2014/main" id="{E89B6EEC-BA34-BE73-6034-9223D079E6C7}"/>
              </a:ext>
            </a:extLst>
          </p:cNvPr>
          <p:cNvSpPr>
            <a:spLocks noGrp="1"/>
          </p:cNvSpPr>
          <p:nvPr>
            <p:ph idx="1"/>
          </p:nvPr>
        </p:nvSpPr>
        <p:spPr/>
        <p:txBody>
          <a:bodyPr>
            <a:normAutofit fontScale="92500" lnSpcReduction="20000"/>
          </a:bodyPr>
          <a:lstStyle/>
          <a:p>
            <a:endParaRPr lang="en-US" dirty="0"/>
          </a:p>
          <a:p>
            <a:r>
              <a:rPr lang="en-US" dirty="0"/>
              <a:t>the child was asked to assume the role of a … nonfiction book scientist-writer and compose … an information report on a familiar topic </a:t>
            </a:r>
            <a:r>
              <a:rPr lang="en-US" sz="2400" dirty="0"/>
              <a:t>(Fang, 2002)</a:t>
            </a:r>
          </a:p>
          <a:p>
            <a:r>
              <a:rPr lang="en-US" dirty="0"/>
              <a:t>Pretend you are a super hero and you are being interviewed on the news. Tell everyone what special powers you would have. Also, explain what you would do with them to help the world </a:t>
            </a:r>
            <a:r>
              <a:rPr lang="en-US" sz="2400" dirty="0"/>
              <a:t>(Hall-Mills &amp; Apel, 2015)</a:t>
            </a:r>
          </a:p>
          <a:p>
            <a:r>
              <a:rPr lang="en-US" dirty="0"/>
              <a:t>Imagine that there is a large undeveloped space in your school yard. Every student in the school has been asked for ideas about what to put there. A committee of teachers and parents will choose the best suggestion </a:t>
            </a:r>
            <a:r>
              <a:rPr lang="en-US" sz="2200" dirty="0"/>
              <a:t>(</a:t>
            </a:r>
            <a:r>
              <a:rPr lang="en-US" sz="2200" dirty="0" err="1"/>
              <a:t>Roessingh</a:t>
            </a:r>
            <a:r>
              <a:rPr lang="en-US" sz="2200" dirty="0"/>
              <a:t>, Elgie, &amp; </a:t>
            </a:r>
            <a:r>
              <a:rPr lang="en-US" sz="2200" dirty="0" err="1"/>
              <a:t>Kover</a:t>
            </a:r>
            <a:r>
              <a:rPr lang="en-US" sz="2200" dirty="0"/>
              <a:t>, 2015)</a:t>
            </a:r>
            <a:endParaRPr lang="en-US" dirty="0"/>
          </a:p>
          <a:p>
            <a:r>
              <a:rPr lang="en-US" dirty="0"/>
              <a:t>I like (person, place, or thing)______ because _______ </a:t>
            </a:r>
            <a:r>
              <a:rPr lang="en-US" sz="2200" dirty="0"/>
              <a:t>(Yates, Berninger, &amp; Abbott, 1995)</a:t>
            </a:r>
          </a:p>
        </p:txBody>
      </p:sp>
    </p:spTree>
    <p:extLst>
      <p:ext uri="{BB962C8B-B14F-4D97-AF65-F5344CB8AC3E}">
        <p14:creationId xmlns:p14="http://schemas.microsoft.com/office/powerpoint/2010/main" val="2055819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775C9-BB34-3EC1-79D7-054A9F28B180}"/>
              </a:ext>
            </a:extLst>
          </p:cNvPr>
          <p:cNvSpPr>
            <a:spLocks noGrp="1"/>
          </p:cNvSpPr>
          <p:nvPr>
            <p:ph type="title"/>
          </p:nvPr>
        </p:nvSpPr>
        <p:spPr/>
        <p:txBody>
          <a:bodyPr/>
          <a:lstStyle/>
          <a:p>
            <a:r>
              <a:rPr lang="en-US" dirty="0"/>
              <a:t>Why is this so difficult to get right?</a:t>
            </a:r>
          </a:p>
        </p:txBody>
      </p:sp>
      <p:sp>
        <p:nvSpPr>
          <p:cNvPr id="3" name="Content Placeholder 2">
            <a:extLst>
              <a:ext uri="{FF2B5EF4-FFF2-40B4-BE49-F238E27FC236}">
                <a16:creationId xmlns:a16="http://schemas.microsoft.com/office/drawing/2014/main" id="{A7578A7E-D820-17E8-B1FB-A8E25158E899}"/>
              </a:ext>
            </a:extLst>
          </p:cNvPr>
          <p:cNvSpPr>
            <a:spLocks noGrp="1"/>
          </p:cNvSpPr>
          <p:nvPr>
            <p:ph idx="1"/>
          </p:nvPr>
        </p:nvSpPr>
        <p:spPr/>
        <p:txBody>
          <a:bodyPr/>
          <a:lstStyle/>
          <a:p>
            <a:pPr marL="0" indent="0">
              <a:buNone/>
            </a:pPr>
            <a:endParaRPr lang="en-US" dirty="0"/>
          </a:p>
          <a:p>
            <a:endParaRPr lang="en-US" dirty="0"/>
          </a:p>
          <a:p>
            <a:r>
              <a:rPr lang="en-US" dirty="0"/>
              <a:t>Text types are dynamic and internally diverse</a:t>
            </a:r>
          </a:p>
          <a:p>
            <a:r>
              <a:rPr lang="en-US" dirty="0"/>
              <a:t>Many real texts don’t belong to a single category</a:t>
            </a:r>
          </a:p>
          <a:p>
            <a:r>
              <a:rPr lang="en-US" dirty="0"/>
              <a:t>Transgressing boundaries/</a:t>
            </a:r>
            <a:r>
              <a:rPr lang="en-US" dirty="0" err="1"/>
              <a:t>hybridisation</a:t>
            </a:r>
            <a:r>
              <a:rPr lang="en-US" dirty="0"/>
              <a:t> can be a marker of maturity</a:t>
            </a:r>
            <a:r>
              <a:rPr lang="en-US" sz="2400" dirty="0"/>
              <a:t> </a:t>
            </a:r>
            <a:r>
              <a:rPr lang="en-GB" sz="2400" dirty="0">
                <a:effectLst/>
                <a:latin typeface="Aptos" panose="020B0004020202020204" pitchFamily="34" charset="0"/>
                <a:ea typeface="Aptos" panose="020B0004020202020204" pitchFamily="34" charset="0"/>
                <a:cs typeface="Times New Roman" panose="02020603050405020304" pitchFamily="18" charset="0"/>
              </a:rPr>
              <a:t>(e.g., Bazerman et al., 2018; Berman &amp; Verhoeven, 2002)</a:t>
            </a:r>
          </a:p>
          <a:p>
            <a:r>
              <a:rPr lang="en-GB" dirty="0">
                <a:latin typeface="Aptos" panose="020B0004020202020204" pitchFamily="34" charset="0"/>
                <a:cs typeface="Times New Roman" panose="02020603050405020304" pitchFamily="18" charset="0"/>
              </a:rPr>
              <a:t>Classification requires complex interpretation</a:t>
            </a:r>
            <a:endParaRPr lang="en-US" dirty="0"/>
          </a:p>
          <a:p>
            <a:endParaRPr lang="en-US" dirty="0"/>
          </a:p>
        </p:txBody>
      </p:sp>
    </p:spTree>
    <p:extLst>
      <p:ext uri="{BB962C8B-B14F-4D97-AF65-F5344CB8AC3E}">
        <p14:creationId xmlns:p14="http://schemas.microsoft.com/office/powerpoint/2010/main" val="1858629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A61A022-2CDB-AFAC-A37F-2CDDE6688AA7}"/>
              </a:ext>
            </a:extLst>
          </p:cNvPr>
          <p:cNvSpPr>
            <a:spLocks noGrp="1"/>
          </p:cNvSpPr>
          <p:nvPr>
            <p:ph type="title"/>
          </p:nvPr>
        </p:nvSpPr>
        <p:spPr/>
        <p:txBody>
          <a:bodyPr/>
          <a:lstStyle/>
          <a:p>
            <a:r>
              <a:rPr lang="en-US" dirty="0"/>
              <a:t>A way forward: </a:t>
            </a:r>
            <a:br>
              <a:rPr lang="en-US" dirty="0"/>
            </a:br>
            <a:r>
              <a:rPr lang="en-US" dirty="0"/>
              <a:t>non-categorical text types</a:t>
            </a:r>
          </a:p>
        </p:txBody>
      </p:sp>
      <p:sp>
        <p:nvSpPr>
          <p:cNvPr id="5" name="Text Placeholder 4">
            <a:extLst>
              <a:ext uri="{FF2B5EF4-FFF2-40B4-BE49-F238E27FC236}">
                <a16:creationId xmlns:a16="http://schemas.microsoft.com/office/drawing/2014/main" id="{D35920DD-8B97-5B45-0D37-8FDE4F51A1EA}"/>
              </a:ext>
            </a:extLst>
          </p:cNvPr>
          <p:cNvSpPr>
            <a:spLocks noGrp="1"/>
          </p:cNvSpPr>
          <p:nvPr>
            <p:ph type="body" idx="1"/>
          </p:nvPr>
        </p:nvSpPr>
        <p:spPr/>
        <p:txBody>
          <a:bodyPr/>
          <a:lstStyle/>
          <a:p>
            <a:r>
              <a:rPr lang="en-US" sz="2800" dirty="0"/>
              <a:t>“We classify at out peril”</a:t>
            </a:r>
            <a:r>
              <a:rPr lang="en-US" dirty="0"/>
              <a:t> </a:t>
            </a:r>
            <a:r>
              <a:rPr lang="en-US" sz="2000" dirty="0"/>
              <a:t>(Britton et al. 1975, p.1)</a:t>
            </a:r>
          </a:p>
        </p:txBody>
      </p:sp>
    </p:spTree>
    <p:extLst>
      <p:ext uri="{BB962C8B-B14F-4D97-AF65-F5344CB8AC3E}">
        <p14:creationId xmlns:p14="http://schemas.microsoft.com/office/powerpoint/2010/main" val="20700230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CA0CCD-1A24-70FF-1870-38A9FFE19F4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0034730-B7A5-A2AC-0823-EF7CC1CEE631}"/>
              </a:ext>
            </a:extLst>
          </p:cNvPr>
          <p:cNvSpPr>
            <a:spLocks noGrp="1"/>
          </p:cNvSpPr>
          <p:nvPr>
            <p:ph idx="1"/>
          </p:nvPr>
        </p:nvSpPr>
        <p:spPr/>
        <p:txBody>
          <a:bodyPr>
            <a:normAutofit/>
          </a:bodyPr>
          <a:lstStyle/>
          <a:p>
            <a:pPr marL="0" indent="0">
              <a:buNone/>
            </a:pPr>
            <a:endParaRPr lang="en-US" i="1" dirty="0"/>
          </a:p>
          <a:p>
            <a:pPr marL="0" indent="0">
              <a:buNone/>
            </a:pPr>
            <a:endParaRPr lang="en-US" i="1" dirty="0"/>
          </a:p>
          <a:p>
            <a:pPr marL="0" indent="0">
              <a:buNone/>
            </a:pPr>
            <a:r>
              <a:rPr lang="en-US" i="1" dirty="0"/>
              <a:t>We see [text] categories not as a set of pigeon holes into one of which any piece of writing can be deposited, but rather as multidimensional, that is a piece of writing can be located at different places on a set of axes </a:t>
            </a:r>
          </a:p>
          <a:p>
            <a:pPr marL="0" indent="0" algn="r">
              <a:buNone/>
            </a:pPr>
            <a:r>
              <a:rPr lang="en-US" dirty="0"/>
              <a:t>(Britton et al. 1975, p.12)</a:t>
            </a:r>
          </a:p>
          <a:p>
            <a:endParaRPr lang="en-US" i="1" dirty="0"/>
          </a:p>
        </p:txBody>
      </p:sp>
      <p:sp>
        <p:nvSpPr>
          <p:cNvPr id="5" name="Title 4">
            <a:extLst>
              <a:ext uri="{FF2B5EF4-FFF2-40B4-BE49-F238E27FC236}">
                <a16:creationId xmlns:a16="http://schemas.microsoft.com/office/drawing/2014/main" id="{51FE9805-5DD8-71A0-C978-0AA8F6A42392}"/>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15145322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BD85B79-2C5B-FFF0-6E47-99AF4EA4CE08}"/>
              </a:ext>
            </a:extLst>
          </p:cNvPr>
          <p:cNvSpPr>
            <a:spLocks noGrp="1"/>
          </p:cNvSpPr>
          <p:nvPr>
            <p:ph idx="1"/>
          </p:nvPr>
        </p:nvSpPr>
        <p:spPr/>
        <p:txBody>
          <a:bodyPr/>
          <a:lstStyle/>
          <a:p>
            <a:pPr marL="0" indent="0">
              <a:buNone/>
            </a:pPr>
            <a:endParaRPr lang="en-US" i="1" dirty="0"/>
          </a:p>
          <a:p>
            <a:pPr marL="0" indent="0">
              <a:buNone/>
            </a:pPr>
            <a:r>
              <a:rPr lang="en-US" i="1" dirty="0"/>
              <a:t>The topological approach…takes into account overlaps and similarities and locates items on gradients of similarity along various functional parameters. Rather than imposing boundaries of difference, such an approach maps degrees of similarity. It models choice in terms of tendencies and degrees rather than with with dichotomous (either/or) terms available within a typological system network </a:t>
            </a:r>
          </a:p>
          <a:p>
            <a:pPr marL="0" indent="0" algn="r">
              <a:buNone/>
            </a:pPr>
            <a:r>
              <a:rPr lang="en-US" dirty="0"/>
              <a:t>(Coffin, 2006, p.46)</a:t>
            </a:r>
          </a:p>
        </p:txBody>
      </p:sp>
      <p:sp>
        <p:nvSpPr>
          <p:cNvPr id="5" name="Title 4">
            <a:extLst>
              <a:ext uri="{FF2B5EF4-FFF2-40B4-BE49-F238E27FC236}">
                <a16:creationId xmlns:a16="http://schemas.microsoft.com/office/drawing/2014/main" id="{EC1A1335-C211-0A34-6B0F-BF875C5F26C5}"/>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19470717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FFAD823-9C65-DFC5-99C2-435C6CCB12F1}"/>
              </a:ext>
            </a:extLst>
          </p:cNvPr>
          <p:cNvSpPr>
            <a:spLocks noGrp="1"/>
          </p:cNvSpPr>
          <p:nvPr>
            <p:ph type="title"/>
          </p:nvPr>
        </p:nvSpPr>
        <p:spPr/>
        <p:txBody>
          <a:bodyPr/>
          <a:lstStyle/>
          <a:p>
            <a:r>
              <a:rPr lang="en-US" dirty="0"/>
              <a:t>Implementing this</a:t>
            </a:r>
          </a:p>
        </p:txBody>
      </p:sp>
      <p:sp>
        <p:nvSpPr>
          <p:cNvPr id="5" name="Text Placeholder 4">
            <a:extLst>
              <a:ext uri="{FF2B5EF4-FFF2-40B4-BE49-F238E27FC236}">
                <a16:creationId xmlns:a16="http://schemas.microsoft.com/office/drawing/2014/main" id="{D89B76D6-D1A3-00D3-A860-74CC60F0166F}"/>
              </a:ext>
            </a:extLst>
          </p:cNvPr>
          <p:cNvSpPr>
            <a:spLocks noGrp="1"/>
          </p:cNvSpPr>
          <p:nvPr>
            <p:ph type="body" idx="1"/>
          </p:nvPr>
        </p:nvSpPr>
        <p:spPr/>
        <p:txBody>
          <a:bodyPr/>
          <a:lstStyle/>
          <a:p>
            <a:r>
              <a:rPr lang="en-US" dirty="0"/>
              <a:t>(inspired by Biber et al. 2020)</a:t>
            </a:r>
          </a:p>
        </p:txBody>
      </p:sp>
      <p:pic>
        <p:nvPicPr>
          <p:cNvPr id="2" name="Content Placeholder 4" descr="A yellow caution sign with black text&#10;&#10;Description automatically generated">
            <a:extLst>
              <a:ext uri="{FF2B5EF4-FFF2-40B4-BE49-F238E27FC236}">
                <a16:creationId xmlns:a16="http://schemas.microsoft.com/office/drawing/2014/main" id="{C062DD5C-64EB-E2A6-CC27-090396CAE9B0}"/>
              </a:ext>
            </a:extLst>
          </p:cNvPr>
          <p:cNvPicPr>
            <a:picLocks noChangeAspect="1"/>
          </p:cNvPicPr>
          <p:nvPr/>
        </p:nvPicPr>
        <p:blipFill>
          <a:blip r:embed="rId2"/>
          <a:stretch>
            <a:fillRect/>
          </a:stretch>
        </p:blipFill>
        <p:spPr>
          <a:xfrm rot="20888002">
            <a:off x="7220743" y="400896"/>
            <a:ext cx="4351338" cy="4351338"/>
          </a:xfrm>
          <a:prstGeom prst="rect">
            <a:avLst/>
          </a:prstGeom>
        </p:spPr>
      </p:pic>
    </p:spTree>
    <p:extLst>
      <p:ext uri="{BB962C8B-B14F-4D97-AF65-F5344CB8AC3E}">
        <p14:creationId xmlns:p14="http://schemas.microsoft.com/office/powerpoint/2010/main" val="23342529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up of a person&#10;&#10;Description automatically generated">
            <a:extLst>
              <a:ext uri="{FF2B5EF4-FFF2-40B4-BE49-F238E27FC236}">
                <a16:creationId xmlns:a16="http://schemas.microsoft.com/office/drawing/2014/main" id="{D78B46A4-20F3-61A8-C1BA-F46331256F49}"/>
              </a:ext>
            </a:extLst>
          </p:cNvPr>
          <p:cNvPicPr>
            <a:picLocks noChangeAspect="1"/>
          </p:cNvPicPr>
          <p:nvPr/>
        </p:nvPicPr>
        <p:blipFill>
          <a:blip r:embed="rId2"/>
          <a:stretch>
            <a:fillRect/>
          </a:stretch>
        </p:blipFill>
        <p:spPr>
          <a:xfrm>
            <a:off x="571818" y="1089764"/>
            <a:ext cx="5737710" cy="2450480"/>
          </a:xfrm>
          <a:prstGeom prst="rect">
            <a:avLst/>
          </a:prstGeom>
        </p:spPr>
      </p:pic>
      <p:pic>
        <p:nvPicPr>
          <p:cNvPr id="10" name="Picture 9" descr="A black and white logo&#10;&#10;Description automatically generated">
            <a:extLst>
              <a:ext uri="{FF2B5EF4-FFF2-40B4-BE49-F238E27FC236}">
                <a16:creationId xmlns:a16="http://schemas.microsoft.com/office/drawing/2014/main" id="{B9A5022D-684A-B71C-1A92-E6CF449AB9E2}"/>
              </a:ext>
            </a:extLst>
          </p:cNvPr>
          <p:cNvPicPr>
            <a:picLocks noChangeAspect="1"/>
          </p:cNvPicPr>
          <p:nvPr/>
        </p:nvPicPr>
        <p:blipFill>
          <a:blip r:embed="rId3"/>
          <a:stretch>
            <a:fillRect/>
          </a:stretch>
        </p:blipFill>
        <p:spPr>
          <a:xfrm>
            <a:off x="5219077" y="3869134"/>
            <a:ext cx="6254764" cy="2066104"/>
          </a:xfrm>
          <a:prstGeom prst="rect">
            <a:avLst/>
          </a:prstGeom>
        </p:spPr>
      </p:pic>
      <p:pic>
        <p:nvPicPr>
          <p:cNvPr id="12" name="Picture 11" descr="A red text on a white background&#10;&#10;Description automatically generated">
            <a:extLst>
              <a:ext uri="{FF2B5EF4-FFF2-40B4-BE49-F238E27FC236}">
                <a16:creationId xmlns:a16="http://schemas.microsoft.com/office/drawing/2014/main" id="{9F4F71E9-FC11-48F9-F914-08AFC8CA8D05}"/>
              </a:ext>
            </a:extLst>
          </p:cNvPr>
          <p:cNvPicPr>
            <a:picLocks noChangeAspect="1"/>
          </p:cNvPicPr>
          <p:nvPr/>
        </p:nvPicPr>
        <p:blipFill>
          <a:blip r:embed="rId4"/>
          <a:stretch>
            <a:fillRect/>
          </a:stretch>
        </p:blipFill>
        <p:spPr>
          <a:xfrm>
            <a:off x="7139836" y="5275523"/>
            <a:ext cx="2928742" cy="988605"/>
          </a:xfrm>
          <a:prstGeom prst="rect">
            <a:avLst/>
          </a:prstGeom>
        </p:spPr>
      </p:pic>
      <p:pic>
        <p:nvPicPr>
          <p:cNvPr id="14" name="Picture 13" descr="A red text on a white background&#10;&#10;Description automatically generated">
            <a:extLst>
              <a:ext uri="{FF2B5EF4-FFF2-40B4-BE49-F238E27FC236}">
                <a16:creationId xmlns:a16="http://schemas.microsoft.com/office/drawing/2014/main" id="{052DE795-33BB-672D-65D6-F14025A2E685}"/>
              </a:ext>
            </a:extLst>
          </p:cNvPr>
          <p:cNvPicPr>
            <a:picLocks noChangeAspect="1"/>
          </p:cNvPicPr>
          <p:nvPr/>
        </p:nvPicPr>
        <p:blipFill>
          <a:blip r:embed="rId5"/>
          <a:stretch>
            <a:fillRect/>
          </a:stretch>
        </p:blipFill>
        <p:spPr>
          <a:xfrm>
            <a:off x="2443723" y="2153171"/>
            <a:ext cx="3050298" cy="990861"/>
          </a:xfrm>
          <a:prstGeom prst="rect">
            <a:avLst/>
          </a:prstGeom>
        </p:spPr>
      </p:pic>
    </p:spTree>
    <p:extLst>
      <p:ext uri="{BB962C8B-B14F-4D97-AF65-F5344CB8AC3E}">
        <p14:creationId xmlns:p14="http://schemas.microsoft.com/office/powerpoint/2010/main" val="32365862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A7464-3C36-9F08-BA8C-50E7E4DA9B88}"/>
              </a:ext>
            </a:extLst>
          </p:cNvPr>
          <p:cNvSpPr>
            <a:spLocks noGrp="1"/>
          </p:cNvSpPr>
          <p:nvPr>
            <p:ph type="title"/>
          </p:nvPr>
        </p:nvSpPr>
        <p:spPr/>
        <p:txBody>
          <a:bodyPr/>
          <a:lstStyle/>
          <a:p>
            <a:r>
              <a:rPr lang="en-US" dirty="0"/>
              <a:t>Step 1: define possible distinctive features</a:t>
            </a:r>
          </a:p>
        </p:txBody>
      </p:sp>
    </p:spTree>
    <p:extLst>
      <p:ext uri="{BB962C8B-B14F-4D97-AF65-F5344CB8AC3E}">
        <p14:creationId xmlns:p14="http://schemas.microsoft.com/office/powerpoint/2010/main" val="31170066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7C8837-3C9F-14C8-6A4A-53AD2A4CCB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5C71F9-0C9E-AC85-FA75-9120D7CD499B}"/>
              </a:ext>
            </a:extLst>
          </p:cNvPr>
          <p:cNvSpPr>
            <a:spLocks noGrp="1"/>
          </p:cNvSpPr>
          <p:nvPr>
            <p:ph type="title"/>
          </p:nvPr>
        </p:nvSpPr>
        <p:spPr/>
        <p:txBody>
          <a:bodyPr/>
          <a:lstStyle/>
          <a:p>
            <a:r>
              <a:rPr lang="en-US" dirty="0"/>
              <a:t>Step 1: define possible distinctive features</a:t>
            </a:r>
          </a:p>
        </p:txBody>
      </p:sp>
      <p:pic>
        <p:nvPicPr>
          <p:cNvPr id="5" name="Content Placeholder 4" descr="A list of text on a white background&#10;&#10;Description automatically generated">
            <a:extLst>
              <a:ext uri="{FF2B5EF4-FFF2-40B4-BE49-F238E27FC236}">
                <a16:creationId xmlns:a16="http://schemas.microsoft.com/office/drawing/2014/main" id="{8129F365-3DD9-65A4-5612-4431271E5199}"/>
              </a:ext>
            </a:extLst>
          </p:cNvPr>
          <p:cNvPicPr>
            <a:picLocks noGrp="1" noChangeAspect="1"/>
          </p:cNvPicPr>
          <p:nvPr>
            <p:ph idx="1"/>
          </p:nvPr>
        </p:nvPicPr>
        <p:blipFill>
          <a:blip r:embed="rId2"/>
          <a:stretch>
            <a:fillRect/>
          </a:stretch>
        </p:blipFill>
        <p:spPr>
          <a:xfrm>
            <a:off x="660399" y="1592263"/>
            <a:ext cx="4322279" cy="4900612"/>
          </a:xfrm>
        </p:spPr>
      </p:pic>
      <p:pic>
        <p:nvPicPr>
          <p:cNvPr id="7" name="Picture 6" descr="A white box with black text&#10;&#10;Description automatically generated">
            <a:extLst>
              <a:ext uri="{FF2B5EF4-FFF2-40B4-BE49-F238E27FC236}">
                <a16:creationId xmlns:a16="http://schemas.microsoft.com/office/drawing/2014/main" id="{9390FD36-65DC-CC4C-9965-B4C1FFF05CD2}"/>
              </a:ext>
            </a:extLst>
          </p:cNvPr>
          <p:cNvPicPr>
            <a:picLocks noChangeAspect="1"/>
          </p:cNvPicPr>
          <p:nvPr/>
        </p:nvPicPr>
        <p:blipFill>
          <a:blip r:embed="rId3"/>
          <a:stretch>
            <a:fillRect/>
          </a:stretch>
        </p:blipFill>
        <p:spPr>
          <a:xfrm>
            <a:off x="5723062" y="1720252"/>
            <a:ext cx="4583702" cy="2089629"/>
          </a:xfrm>
          <a:prstGeom prst="rect">
            <a:avLst/>
          </a:prstGeom>
        </p:spPr>
      </p:pic>
      <p:pic>
        <p:nvPicPr>
          <p:cNvPr id="9" name="Picture 8" descr="A white box with black text&#10;&#10;Description automatically generated">
            <a:extLst>
              <a:ext uri="{FF2B5EF4-FFF2-40B4-BE49-F238E27FC236}">
                <a16:creationId xmlns:a16="http://schemas.microsoft.com/office/drawing/2014/main" id="{CA058214-445F-7F9C-389A-AE2E9F9ED28B}"/>
              </a:ext>
            </a:extLst>
          </p:cNvPr>
          <p:cNvPicPr>
            <a:picLocks noChangeAspect="1"/>
          </p:cNvPicPr>
          <p:nvPr/>
        </p:nvPicPr>
        <p:blipFill>
          <a:blip r:embed="rId4"/>
          <a:stretch>
            <a:fillRect/>
          </a:stretch>
        </p:blipFill>
        <p:spPr>
          <a:xfrm>
            <a:off x="5723062" y="4167765"/>
            <a:ext cx="4583702" cy="2199744"/>
          </a:xfrm>
          <a:prstGeom prst="rect">
            <a:avLst/>
          </a:prstGeom>
        </p:spPr>
      </p:pic>
    </p:spTree>
    <p:extLst>
      <p:ext uri="{BB962C8B-B14F-4D97-AF65-F5344CB8AC3E}">
        <p14:creationId xmlns:p14="http://schemas.microsoft.com/office/powerpoint/2010/main" val="22628761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white rectangular box with black text&#10;&#10;Description automatically generated">
            <a:extLst>
              <a:ext uri="{FF2B5EF4-FFF2-40B4-BE49-F238E27FC236}">
                <a16:creationId xmlns:a16="http://schemas.microsoft.com/office/drawing/2014/main" id="{2F4CBBCE-2315-3EAB-156C-DF8EF1F870B9}"/>
              </a:ext>
            </a:extLst>
          </p:cNvPr>
          <p:cNvPicPr>
            <a:picLocks noGrp="1" noChangeAspect="1"/>
          </p:cNvPicPr>
          <p:nvPr>
            <p:ph idx="1"/>
          </p:nvPr>
        </p:nvPicPr>
        <p:blipFill>
          <a:blip r:embed="rId2"/>
          <a:stretch>
            <a:fillRect/>
          </a:stretch>
        </p:blipFill>
        <p:spPr>
          <a:xfrm>
            <a:off x="733126" y="704116"/>
            <a:ext cx="3581400" cy="1866900"/>
          </a:xfrm>
        </p:spPr>
      </p:pic>
      <p:pic>
        <p:nvPicPr>
          <p:cNvPr id="7" name="Picture 6" descr="A white rectangular box with black text&#10;&#10;Description automatically generated">
            <a:extLst>
              <a:ext uri="{FF2B5EF4-FFF2-40B4-BE49-F238E27FC236}">
                <a16:creationId xmlns:a16="http://schemas.microsoft.com/office/drawing/2014/main" id="{6FD67DA7-36D6-3BB0-616F-E1C6B11AD0FA}"/>
              </a:ext>
            </a:extLst>
          </p:cNvPr>
          <p:cNvPicPr>
            <a:picLocks noChangeAspect="1"/>
          </p:cNvPicPr>
          <p:nvPr/>
        </p:nvPicPr>
        <p:blipFill>
          <a:blip r:embed="rId3"/>
          <a:stretch>
            <a:fillRect/>
          </a:stretch>
        </p:blipFill>
        <p:spPr>
          <a:xfrm>
            <a:off x="4430742" y="704116"/>
            <a:ext cx="4495800" cy="2032000"/>
          </a:xfrm>
          <a:prstGeom prst="rect">
            <a:avLst/>
          </a:prstGeom>
        </p:spPr>
      </p:pic>
      <p:pic>
        <p:nvPicPr>
          <p:cNvPr id="9" name="Picture 8" descr="A white rectangular box with black text&#10;&#10;Description automatically generated">
            <a:extLst>
              <a:ext uri="{FF2B5EF4-FFF2-40B4-BE49-F238E27FC236}">
                <a16:creationId xmlns:a16="http://schemas.microsoft.com/office/drawing/2014/main" id="{C93474B4-0531-410E-223C-529EFB94F1FF}"/>
              </a:ext>
            </a:extLst>
          </p:cNvPr>
          <p:cNvPicPr>
            <a:picLocks noChangeAspect="1"/>
          </p:cNvPicPr>
          <p:nvPr/>
        </p:nvPicPr>
        <p:blipFill>
          <a:blip r:embed="rId4"/>
          <a:stretch>
            <a:fillRect/>
          </a:stretch>
        </p:blipFill>
        <p:spPr>
          <a:xfrm>
            <a:off x="733126" y="3002337"/>
            <a:ext cx="3568700" cy="3022600"/>
          </a:xfrm>
          <a:prstGeom prst="rect">
            <a:avLst/>
          </a:prstGeom>
        </p:spPr>
      </p:pic>
      <p:pic>
        <p:nvPicPr>
          <p:cNvPr id="11" name="Picture 10" descr="A close-up of a questionnaire&#10;&#10;Description automatically generated">
            <a:extLst>
              <a:ext uri="{FF2B5EF4-FFF2-40B4-BE49-F238E27FC236}">
                <a16:creationId xmlns:a16="http://schemas.microsoft.com/office/drawing/2014/main" id="{9C5E4F8F-B90E-9BDC-AB1A-53797A29D9B7}"/>
              </a:ext>
            </a:extLst>
          </p:cNvPr>
          <p:cNvPicPr>
            <a:picLocks noChangeAspect="1"/>
          </p:cNvPicPr>
          <p:nvPr/>
        </p:nvPicPr>
        <p:blipFill>
          <a:blip r:embed="rId5"/>
          <a:stretch>
            <a:fillRect/>
          </a:stretch>
        </p:blipFill>
        <p:spPr>
          <a:xfrm>
            <a:off x="4430742" y="3002337"/>
            <a:ext cx="7505700" cy="2768600"/>
          </a:xfrm>
          <a:prstGeom prst="rect">
            <a:avLst/>
          </a:prstGeom>
        </p:spPr>
      </p:pic>
    </p:spTree>
    <p:extLst>
      <p:ext uri="{BB962C8B-B14F-4D97-AF65-F5344CB8AC3E}">
        <p14:creationId xmlns:p14="http://schemas.microsoft.com/office/powerpoint/2010/main" val="1249183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screenshot of a document&#10;&#10;Description automatically generated">
            <a:extLst>
              <a:ext uri="{FF2B5EF4-FFF2-40B4-BE49-F238E27FC236}">
                <a16:creationId xmlns:a16="http://schemas.microsoft.com/office/drawing/2014/main" id="{A68A2CBC-7516-BAF3-48C0-B85D2FA38B82}"/>
              </a:ext>
            </a:extLst>
          </p:cNvPr>
          <p:cNvPicPr>
            <a:picLocks noGrp="1" noChangeAspect="1"/>
          </p:cNvPicPr>
          <p:nvPr>
            <p:ph idx="1"/>
          </p:nvPr>
        </p:nvPicPr>
        <p:blipFill>
          <a:blip r:embed="rId2"/>
          <a:stretch>
            <a:fillRect/>
          </a:stretch>
        </p:blipFill>
        <p:spPr>
          <a:xfrm>
            <a:off x="520486" y="176616"/>
            <a:ext cx="11151028" cy="6504767"/>
          </a:xfrm>
        </p:spPr>
      </p:pic>
    </p:spTree>
    <p:extLst>
      <p:ext uri="{BB962C8B-B14F-4D97-AF65-F5344CB8AC3E}">
        <p14:creationId xmlns:p14="http://schemas.microsoft.com/office/powerpoint/2010/main" val="35926639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ADD72-BD54-6CEE-C05F-F1FE8249D843}"/>
              </a:ext>
            </a:extLst>
          </p:cNvPr>
          <p:cNvSpPr>
            <a:spLocks noGrp="1"/>
          </p:cNvSpPr>
          <p:nvPr>
            <p:ph type="title"/>
          </p:nvPr>
        </p:nvSpPr>
        <p:spPr/>
        <p:txBody>
          <a:bodyPr/>
          <a:lstStyle/>
          <a:p>
            <a:r>
              <a:rPr lang="en-US" dirty="0"/>
              <a:t>Step 2: Rate texts on each feature</a:t>
            </a:r>
            <a:endParaRPr lang="en-US" i="1" dirty="0"/>
          </a:p>
        </p:txBody>
      </p:sp>
      <p:pic>
        <p:nvPicPr>
          <p:cNvPr id="7" name="Content Placeholder 6" descr="A table with black text&#10;&#10;Description automatically generated">
            <a:extLst>
              <a:ext uri="{FF2B5EF4-FFF2-40B4-BE49-F238E27FC236}">
                <a16:creationId xmlns:a16="http://schemas.microsoft.com/office/drawing/2014/main" id="{F542F46C-EB56-EA59-CB4C-7AA020EE594E}"/>
              </a:ext>
            </a:extLst>
          </p:cNvPr>
          <p:cNvPicPr>
            <a:picLocks noGrp="1" noChangeAspect="1"/>
          </p:cNvPicPr>
          <p:nvPr>
            <p:ph idx="1"/>
          </p:nvPr>
        </p:nvPicPr>
        <p:blipFill>
          <a:blip r:embed="rId2"/>
          <a:stretch>
            <a:fillRect/>
          </a:stretch>
        </p:blipFill>
        <p:spPr>
          <a:xfrm>
            <a:off x="1066800" y="2458244"/>
            <a:ext cx="10058400" cy="3086100"/>
          </a:xfrm>
        </p:spPr>
      </p:pic>
    </p:spTree>
    <p:extLst>
      <p:ext uri="{BB962C8B-B14F-4D97-AF65-F5344CB8AC3E}">
        <p14:creationId xmlns:p14="http://schemas.microsoft.com/office/powerpoint/2010/main" val="15313129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36879-0FA7-4542-BBF7-7B31B4C3C267}"/>
              </a:ext>
            </a:extLst>
          </p:cNvPr>
          <p:cNvSpPr>
            <a:spLocks noGrp="1"/>
          </p:cNvSpPr>
          <p:nvPr>
            <p:ph type="title"/>
          </p:nvPr>
        </p:nvSpPr>
        <p:spPr>
          <a:xfrm>
            <a:off x="838200" y="195308"/>
            <a:ext cx="2257696" cy="5108212"/>
          </a:xfrm>
        </p:spPr>
        <p:txBody>
          <a:bodyPr/>
          <a:lstStyle/>
          <a:p>
            <a:r>
              <a:rPr lang="en-US" dirty="0"/>
              <a:t>Texts sampled from BAWE corpus</a:t>
            </a:r>
          </a:p>
        </p:txBody>
      </p:sp>
      <p:graphicFrame>
        <p:nvGraphicFramePr>
          <p:cNvPr id="4" name="Content Placeholder 3">
            <a:extLst>
              <a:ext uri="{FF2B5EF4-FFF2-40B4-BE49-F238E27FC236}">
                <a16:creationId xmlns:a16="http://schemas.microsoft.com/office/drawing/2014/main" id="{1F733743-3F7A-D91E-2680-7166E697F03E}"/>
              </a:ext>
            </a:extLst>
          </p:cNvPr>
          <p:cNvGraphicFramePr>
            <a:graphicFrameLocks noGrp="1"/>
          </p:cNvGraphicFramePr>
          <p:nvPr>
            <p:ph idx="1"/>
            <p:extLst>
              <p:ext uri="{D42A27DB-BD31-4B8C-83A1-F6EECF244321}">
                <p14:modId xmlns:p14="http://schemas.microsoft.com/office/powerpoint/2010/main" val="1855441340"/>
              </p:ext>
            </p:extLst>
          </p:nvPr>
        </p:nvGraphicFramePr>
        <p:xfrm>
          <a:off x="3553096" y="500652"/>
          <a:ext cx="8257904" cy="5801360"/>
        </p:xfrm>
        <a:graphic>
          <a:graphicData uri="http://schemas.openxmlformats.org/drawingml/2006/table">
            <a:tbl>
              <a:tblPr firstRow="1" bandRow="1">
                <a:tableStyleId>{5C22544A-7EE6-4342-B048-85BDC9FD1C3A}</a:tableStyleId>
              </a:tblPr>
              <a:tblGrid>
                <a:gridCol w="2834641">
                  <a:extLst>
                    <a:ext uri="{9D8B030D-6E8A-4147-A177-3AD203B41FA5}">
                      <a16:colId xmlns:a16="http://schemas.microsoft.com/office/drawing/2014/main" val="3958169078"/>
                    </a:ext>
                  </a:extLst>
                </a:gridCol>
                <a:gridCol w="1110343">
                  <a:extLst>
                    <a:ext uri="{9D8B030D-6E8A-4147-A177-3AD203B41FA5}">
                      <a16:colId xmlns:a16="http://schemas.microsoft.com/office/drawing/2014/main" val="1079415479"/>
                    </a:ext>
                  </a:extLst>
                </a:gridCol>
                <a:gridCol w="1267097">
                  <a:extLst>
                    <a:ext uri="{9D8B030D-6E8A-4147-A177-3AD203B41FA5}">
                      <a16:colId xmlns:a16="http://schemas.microsoft.com/office/drawing/2014/main" val="3242070558"/>
                    </a:ext>
                  </a:extLst>
                </a:gridCol>
                <a:gridCol w="1201783">
                  <a:extLst>
                    <a:ext uri="{9D8B030D-6E8A-4147-A177-3AD203B41FA5}">
                      <a16:colId xmlns:a16="http://schemas.microsoft.com/office/drawing/2014/main" val="2799813652"/>
                    </a:ext>
                  </a:extLst>
                </a:gridCol>
                <a:gridCol w="1134510">
                  <a:extLst>
                    <a:ext uri="{9D8B030D-6E8A-4147-A177-3AD203B41FA5}">
                      <a16:colId xmlns:a16="http://schemas.microsoft.com/office/drawing/2014/main" val="1982853254"/>
                    </a:ext>
                  </a:extLst>
                </a:gridCol>
                <a:gridCol w="709530">
                  <a:extLst>
                    <a:ext uri="{9D8B030D-6E8A-4147-A177-3AD203B41FA5}">
                      <a16:colId xmlns:a16="http://schemas.microsoft.com/office/drawing/2014/main" val="4182915879"/>
                    </a:ext>
                  </a:extLst>
                </a:gridCol>
              </a:tblGrid>
              <a:tr h="370840">
                <a:tc>
                  <a:txBody>
                    <a:bodyPr/>
                    <a:lstStyle/>
                    <a:p>
                      <a:r>
                        <a:rPr lang="en-GB" sz="2000" kern="100" dirty="0">
                          <a:effectLst/>
                          <a:latin typeface="Aptos" panose="020B0004020202020204" pitchFamily="34" charset="0"/>
                          <a:ea typeface="Aptos" panose="020B0004020202020204" pitchFamily="34" charset="0"/>
                          <a:cs typeface="Times New Roman" panose="02020603050405020304" pitchFamily="18" charset="0"/>
                        </a:rPr>
                        <a:t> </a:t>
                      </a:r>
                    </a:p>
                  </a:txBody>
                  <a:tcPr marL="68580" marR="68580" marT="0" marB="0"/>
                </a:tc>
                <a:tc>
                  <a:txBody>
                    <a:bodyPr/>
                    <a:lstStyle/>
                    <a:p>
                      <a:r>
                        <a:rPr lang="en-GB" sz="2000" b="1" kern="100" dirty="0">
                          <a:solidFill>
                            <a:schemeClr val="bg1"/>
                          </a:solidFill>
                          <a:effectLst/>
                          <a:latin typeface="Aptos Narrow" panose="020B0004020202020204" pitchFamily="34" charset="0"/>
                          <a:ea typeface="Aptos" panose="020B0004020202020204" pitchFamily="34" charset="0"/>
                          <a:cs typeface="Times New Roman" panose="02020603050405020304" pitchFamily="18" charset="0"/>
                        </a:rPr>
                        <a:t>Arts &amp; Hums</a:t>
                      </a:r>
                      <a:endParaRPr lang="en-GB"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r>
                        <a:rPr lang="en-GB" sz="2000" b="1" kern="100" dirty="0">
                          <a:solidFill>
                            <a:schemeClr val="bg1"/>
                          </a:solidFill>
                          <a:effectLst/>
                          <a:latin typeface="Aptos Narrow" panose="020B0004020202020204" pitchFamily="34" charset="0"/>
                          <a:ea typeface="Aptos" panose="020B0004020202020204" pitchFamily="34" charset="0"/>
                          <a:cs typeface="Times New Roman" panose="02020603050405020304" pitchFamily="18" charset="0"/>
                        </a:rPr>
                        <a:t>Life Sciences</a:t>
                      </a:r>
                      <a:endParaRPr lang="en-GB"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r>
                        <a:rPr lang="en-GB" sz="2000" b="1" kern="100" dirty="0">
                          <a:solidFill>
                            <a:schemeClr val="bg1"/>
                          </a:solidFill>
                          <a:effectLst/>
                          <a:latin typeface="Aptos Narrow" panose="020B0004020202020204" pitchFamily="34" charset="0"/>
                          <a:ea typeface="Aptos" panose="020B0004020202020204" pitchFamily="34" charset="0"/>
                          <a:cs typeface="Times New Roman" panose="02020603050405020304" pitchFamily="18" charset="0"/>
                        </a:rPr>
                        <a:t>Physical Sciences</a:t>
                      </a:r>
                      <a:endParaRPr lang="en-GB"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r>
                        <a:rPr lang="en-GB" sz="2000" b="1" kern="100" dirty="0">
                          <a:solidFill>
                            <a:schemeClr val="bg1"/>
                          </a:solidFill>
                          <a:effectLst/>
                          <a:latin typeface="Aptos Narrow" panose="020B0004020202020204" pitchFamily="34" charset="0"/>
                          <a:ea typeface="Aptos" panose="020B0004020202020204" pitchFamily="34" charset="0"/>
                          <a:cs typeface="Times New Roman" panose="02020603050405020304" pitchFamily="18" charset="0"/>
                        </a:rPr>
                        <a:t>Social Sciences</a:t>
                      </a:r>
                      <a:endParaRPr lang="en-GB"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r>
                        <a:rPr lang="en-GB" sz="20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Total</a:t>
                      </a:r>
                      <a:endParaRPr lang="en-GB"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322264599"/>
                  </a:ext>
                </a:extLst>
              </a:tr>
              <a:tr h="370840">
                <a:tc>
                  <a:txBody>
                    <a:bodyPr/>
                    <a:lstStyle/>
                    <a:p>
                      <a:r>
                        <a:rPr lang="en-GB" sz="2000" kern="100" dirty="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case study</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0</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dirty="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12</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dirty="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12</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dirty="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12</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36</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131403136"/>
                  </a:ext>
                </a:extLst>
              </a:tr>
              <a:tr h="370840">
                <a:tc>
                  <a:txBody>
                    <a:bodyPr/>
                    <a:lstStyle/>
                    <a:p>
                      <a:r>
                        <a:rPr lang="en-GB" sz="2000"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critique</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dirty="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9</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9</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9</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dirty="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9</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36</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278034173"/>
                  </a:ext>
                </a:extLst>
              </a:tr>
              <a:tr h="370840">
                <a:tc>
                  <a:txBody>
                    <a:bodyPr/>
                    <a:lstStyle/>
                    <a:p>
                      <a:r>
                        <a:rPr lang="en-GB" sz="2000" kern="100" dirty="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design specification</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0</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0</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36</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dirty="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0</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36</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611010745"/>
                  </a:ext>
                </a:extLst>
              </a:tr>
              <a:tr h="370840">
                <a:tc>
                  <a:txBody>
                    <a:bodyPr/>
                    <a:lstStyle/>
                    <a:p>
                      <a:r>
                        <a:rPr lang="en-GB" sz="2000" kern="100" dirty="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empathy writing</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1</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dirty="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19</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9</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3</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dirty="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32</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97724717"/>
                  </a:ext>
                </a:extLst>
              </a:tr>
              <a:tr h="370840">
                <a:tc>
                  <a:txBody>
                    <a:bodyPr/>
                    <a:lstStyle/>
                    <a:p>
                      <a:r>
                        <a:rPr lang="en-GB" sz="2000"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essay</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9</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9</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dirty="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9</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9</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dirty="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36</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620564236"/>
                  </a:ext>
                </a:extLst>
              </a:tr>
              <a:tr h="370840">
                <a:tc>
                  <a:txBody>
                    <a:bodyPr/>
                    <a:lstStyle/>
                    <a:p>
                      <a:r>
                        <a:rPr lang="en-GB" sz="2000"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exercise</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9</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9</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9</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dirty="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9</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36</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28261075"/>
                  </a:ext>
                </a:extLst>
              </a:tr>
              <a:tr h="370840">
                <a:tc>
                  <a:txBody>
                    <a:bodyPr/>
                    <a:lstStyle/>
                    <a:p>
                      <a:r>
                        <a:rPr lang="en-GB" sz="2000"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explanation</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9</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9</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9</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dirty="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9</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dirty="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36</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253472557"/>
                  </a:ext>
                </a:extLst>
              </a:tr>
              <a:tr h="370840">
                <a:tc>
                  <a:txBody>
                    <a:bodyPr/>
                    <a:lstStyle/>
                    <a:p>
                      <a:r>
                        <a:rPr lang="en-GB" sz="2000" kern="100" dirty="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literature survey</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7</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14</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4</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10</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dirty="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35</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605099964"/>
                  </a:ext>
                </a:extLst>
              </a:tr>
              <a:tr h="370840">
                <a:tc>
                  <a:txBody>
                    <a:bodyPr/>
                    <a:lstStyle/>
                    <a:p>
                      <a:r>
                        <a:rPr lang="en-GB" sz="2000"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methodology recount</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9</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9</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9</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9</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dirty="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36</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827396534"/>
                  </a:ext>
                </a:extLst>
              </a:tr>
              <a:tr h="370840">
                <a:tc>
                  <a:txBody>
                    <a:bodyPr/>
                    <a:lstStyle/>
                    <a:p>
                      <a:r>
                        <a:rPr lang="en-GB" sz="2000"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narrative recount</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8</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9</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9</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9</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dirty="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35</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630247633"/>
                  </a:ext>
                </a:extLst>
              </a:tr>
              <a:tr h="370840">
                <a:tc>
                  <a:txBody>
                    <a:bodyPr/>
                    <a:lstStyle/>
                    <a:p>
                      <a:r>
                        <a:rPr lang="en-GB" sz="2000" kern="100" dirty="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problem question</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0</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1</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3</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32</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dirty="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36</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277946641"/>
                  </a:ext>
                </a:extLst>
              </a:tr>
              <a:tr h="370840">
                <a:tc>
                  <a:txBody>
                    <a:bodyPr/>
                    <a:lstStyle/>
                    <a:p>
                      <a:r>
                        <a:rPr lang="en-GB" sz="2000"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proposal</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0</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12</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12</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12</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dirty="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36</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147311023"/>
                  </a:ext>
                </a:extLst>
              </a:tr>
              <a:tr h="370840">
                <a:tc>
                  <a:txBody>
                    <a:bodyPr/>
                    <a:lstStyle/>
                    <a:p>
                      <a:r>
                        <a:rPr lang="en-GB" sz="2000" kern="100" dirty="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research report</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9</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9</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9</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9</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dirty="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36</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839992240"/>
                  </a:ext>
                </a:extLst>
              </a:tr>
              <a:tr h="370840">
                <a:tc>
                  <a:txBody>
                    <a:bodyPr/>
                    <a:lstStyle/>
                    <a:p>
                      <a:r>
                        <a:rPr lang="en-GB" sz="2000" b="1" kern="100" dirty="0">
                          <a:effectLst/>
                          <a:latin typeface="Aptos" panose="020B0004020202020204" pitchFamily="34" charset="0"/>
                          <a:ea typeface="Aptos" panose="020B0004020202020204" pitchFamily="34" charset="0"/>
                          <a:cs typeface="Times New Roman" panose="02020603050405020304" pitchFamily="18" charset="0"/>
                        </a:rPr>
                        <a:t>Total</a:t>
                      </a:r>
                    </a:p>
                  </a:txBody>
                  <a:tcPr marL="68580" marR="68580" marT="0" marB="0" anchor="b"/>
                </a:tc>
                <a:tc>
                  <a:txBody>
                    <a:bodyPr/>
                    <a:lstStyle/>
                    <a:p>
                      <a:pPr algn="r"/>
                      <a:r>
                        <a:rPr lang="en-GB" sz="2000" b="1" kern="100" dirty="0">
                          <a:effectLst/>
                          <a:latin typeface="Aptos" panose="020B0004020202020204" pitchFamily="34" charset="0"/>
                          <a:ea typeface="Aptos" panose="020B0004020202020204" pitchFamily="34" charset="0"/>
                          <a:cs typeface="Times New Roman" panose="02020603050405020304" pitchFamily="18" charset="0"/>
                        </a:rPr>
                        <a:t>70</a:t>
                      </a:r>
                    </a:p>
                  </a:txBody>
                  <a:tcPr marL="68580" marR="68580" marT="0" marB="0" anchor="b"/>
                </a:tc>
                <a:tc>
                  <a:txBody>
                    <a:bodyPr/>
                    <a:lstStyle/>
                    <a:p>
                      <a:pPr algn="r"/>
                      <a:r>
                        <a:rPr lang="en-GB" sz="2000" b="1" kern="100" dirty="0">
                          <a:effectLst/>
                          <a:latin typeface="Aptos" panose="020B0004020202020204" pitchFamily="34" charset="0"/>
                          <a:ea typeface="Aptos" panose="020B0004020202020204" pitchFamily="34" charset="0"/>
                          <a:cs typeface="Times New Roman" panose="02020603050405020304" pitchFamily="18" charset="0"/>
                        </a:rPr>
                        <a:t>121</a:t>
                      </a:r>
                    </a:p>
                  </a:txBody>
                  <a:tcPr marL="68580" marR="68580" marT="0" marB="0" anchor="b"/>
                </a:tc>
                <a:tc>
                  <a:txBody>
                    <a:bodyPr/>
                    <a:lstStyle/>
                    <a:p>
                      <a:pPr algn="r"/>
                      <a:r>
                        <a:rPr lang="en-GB" sz="2000" b="1" kern="100" dirty="0">
                          <a:effectLst/>
                          <a:latin typeface="Aptos" panose="020B0004020202020204" pitchFamily="34" charset="0"/>
                          <a:ea typeface="Aptos" panose="020B0004020202020204" pitchFamily="34" charset="0"/>
                          <a:cs typeface="Times New Roman" panose="02020603050405020304" pitchFamily="18" charset="0"/>
                        </a:rPr>
                        <a:t>139</a:t>
                      </a:r>
                    </a:p>
                  </a:txBody>
                  <a:tcPr marL="68580" marR="68580" marT="0" marB="0" anchor="b"/>
                </a:tc>
                <a:tc>
                  <a:txBody>
                    <a:bodyPr/>
                    <a:lstStyle/>
                    <a:p>
                      <a:pPr algn="r"/>
                      <a:r>
                        <a:rPr lang="en-GB" sz="2000" b="1" kern="100" dirty="0">
                          <a:effectLst/>
                          <a:latin typeface="Aptos" panose="020B0004020202020204" pitchFamily="34" charset="0"/>
                          <a:ea typeface="Aptos" panose="020B0004020202020204" pitchFamily="34" charset="0"/>
                          <a:cs typeface="Times New Roman" panose="02020603050405020304" pitchFamily="18" charset="0"/>
                        </a:rPr>
                        <a:t>132</a:t>
                      </a:r>
                    </a:p>
                  </a:txBody>
                  <a:tcPr marL="68580" marR="68580" marT="0" marB="0" anchor="b"/>
                </a:tc>
                <a:tc>
                  <a:txBody>
                    <a:bodyPr/>
                    <a:lstStyle/>
                    <a:p>
                      <a:pPr algn="r"/>
                      <a:r>
                        <a:rPr lang="en-GB" sz="2000" b="1" kern="100" dirty="0">
                          <a:effectLst/>
                          <a:latin typeface="Aptos" panose="020B0004020202020204" pitchFamily="34" charset="0"/>
                          <a:ea typeface="Aptos" panose="020B0004020202020204" pitchFamily="34" charset="0"/>
                          <a:cs typeface="Times New Roman" panose="02020603050405020304" pitchFamily="18" charset="0"/>
                        </a:rPr>
                        <a:t>462</a:t>
                      </a:r>
                    </a:p>
                  </a:txBody>
                  <a:tcPr marL="68580" marR="68580" marT="0" marB="0" anchor="b"/>
                </a:tc>
                <a:extLst>
                  <a:ext uri="{0D108BD9-81ED-4DB2-BD59-A6C34878D82A}">
                    <a16:rowId xmlns:a16="http://schemas.microsoft.com/office/drawing/2014/main" val="4234833281"/>
                  </a:ext>
                </a:extLst>
              </a:tr>
            </a:tbl>
          </a:graphicData>
        </a:graphic>
      </p:graphicFrame>
    </p:spTree>
    <p:extLst>
      <p:ext uri="{BB962C8B-B14F-4D97-AF65-F5344CB8AC3E}">
        <p14:creationId xmlns:p14="http://schemas.microsoft.com/office/powerpoint/2010/main" val="39217288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26EEB6-5928-5D2A-9D7D-593718E505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5F5A54-31CB-9C8B-5D75-F1B4BCF35B60}"/>
              </a:ext>
            </a:extLst>
          </p:cNvPr>
          <p:cNvSpPr>
            <a:spLocks noGrp="1"/>
          </p:cNvSpPr>
          <p:nvPr>
            <p:ph type="title"/>
          </p:nvPr>
        </p:nvSpPr>
        <p:spPr/>
        <p:txBody>
          <a:bodyPr/>
          <a:lstStyle/>
          <a:p>
            <a:r>
              <a:rPr lang="en-US" dirty="0"/>
              <a:t>Step 3: Factor analysis</a:t>
            </a:r>
          </a:p>
        </p:txBody>
      </p:sp>
      <p:sp>
        <p:nvSpPr>
          <p:cNvPr id="4" name="Content Placeholder 3">
            <a:extLst>
              <a:ext uri="{FF2B5EF4-FFF2-40B4-BE49-F238E27FC236}">
                <a16:creationId xmlns:a16="http://schemas.microsoft.com/office/drawing/2014/main" id="{35B228A7-7BB5-803A-4E58-7BEE0061A7D6}"/>
              </a:ext>
            </a:extLst>
          </p:cNvPr>
          <p:cNvSpPr>
            <a:spLocks noGrp="1"/>
          </p:cNvSpPr>
          <p:nvPr>
            <p:ph idx="1"/>
          </p:nvPr>
        </p:nvSpPr>
        <p:spPr>
          <a:xfrm>
            <a:off x="838200" y="1690688"/>
            <a:ext cx="10515600" cy="4351338"/>
          </a:xfrm>
        </p:spPr>
        <p:txBody>
          <a:bodyPr/>
          <a:lstStyle/>
          <a:p>
            <a:endParaRPr lang="en-US" dirty="0"/>
          </a:p>
          <a:p>
            <a:endParaRPr lang="en-US" dirty="0"/>
          </a:p>
          <a:p>
            <a:r>
              <a:rPr lang="en-US" dirty="0"/>
              <a:t>For 20 parameters found in &gt; 5% texts and with &gt; 70% agreement</a:t>
            </a:r>
          </a:p>
          <a:p>
            <a:r>
              <a:rPr lang="en-US" dirty="0"/>
              <a:t>4 factors explained 38% of variance:</a:t>
            </a:r>
          </a:p>
          <a:p>
            <a:pPr lvl="1"/>
            <a:r>
              <a:rPr lang="en-US" dirty="0"/>
              <a:t>library research vs. short answers (12%)</a:t>
            </a:r>
          </a:p>
          <a:p>
            <a:pPr lvl="1"/>
            <a:r>
              <a:rPr lang="en-US" dirty="0"/>
              <a:t>quantitative research vs. involved writing (11%)</a:t>
            </a:r>
          </a:p>
          <a:p>
            <a:pPr lvl="1"/>
            <a:r>
              <a:rPr lang="en-US" dirty="0"/>
              <a:t>reporting empirical research (9%)</a:t>
            </a:r>
          </a:p>
          <a:p>
            <a:pPr lvl="1"/>
            <a:r>
              <a:rPr lang="en-US" dirty="0"/>
              <a:t>personal informal writing (6%)</a:t>
            </a:r>
          </a:p>
          <a:p>
            <a:pPr marL="0" indent="0">
              <a:buNone/>
            </a:pPr>
            <a:endParaRPr lang="en-US" dirty="0"/>
          </a:p>
          <a:p>
            <a:endParaRPr lang="en-US" dirty="0"/>
          </a:p>
          <a:p>
            <a:pPr lvl="1"/>
            <a:endParaRPr lang="en-US" dirty="0"/>
          </a:p>
          <a:p>
            <a:endParaRPr lang="en-US" dirty="0"/>
          </a:p>
        </p:txBody>
      </p:sp>
    </p:spTree>
    <p:extLst>
      <p:ext uri="{BB962C8B-B14F-4D97-AF65-F5344CB8AC3E}">
        <p14:creationId xmlns:p14="http://schemas.microsoft.com/office/powerpoint/2010/main" val="607204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3591A2-A792-6D63-CDDE-1FE88D2BCE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721111-EC16-213F-213A-FA8DE47BEE65}"/>
              </a:ext>
            </a:extLst>
          </p:cNvPr>
          <p:cNvSpPr>
            <a:spLocks noGrp="1"/>
          </p:cNvSpPr>
          <p:nvPr>
            <p:ph type="title"/>
          </p:nvPr>
        </p:nvSpPr>
        <p:spPr>
          <a:xfrm>
            <a:off x="467820" y="530017"/>
            <a:ext cx="3628869" cy="1208842"/>
          </a:xfrm>
        </p:spPr>
        <p:txBody>
          <a:bodyPr>
            <a:normAutofit/>
          </a:bodyPr>
          <a:lstStyle/>
          <a:p>
            <a:r>
              <a:rPr lang="en-US" b="1" dirty="0"/>
              <a:t>Factor 1: </a:t>
            </a:r>
          </a:p>
        </p:txBody>
      </p:sp>
      <p:graphicFrame>
        <p:nvGraphicFramePr>
          <p:cNvPr id="4" name="Content Placeholder 3">
            <a:extLst>
              <a:ext uri="{FF2B5EF4-FFF2-40B4-BE49-F238E27FC236}">
                <a16:creationId xmlns:a16="http://schemas.microsoft.com/office/drawing/2014/main" id="{3D67BEB8-917D-496A-5FDE-AAFA20F3D235}"/>
              </a:ext>
            </a:extLst>
          </p:cNvPr>
          <p:cNvGraphicFramePr>
            <a:graphicFrameLocks noGrp="1"/>
          </p:cNvGraphicFramePr>
          <p:nvPr>
            <p:ph idx="1"/>
          </p:nvPr>
        </p:nvGraphicFramePr>
        <p:xfrm>
          <a:off x="6205928" y="2352726"/>
          <a:ext cx="5617564" cy="4297680"/>
        </p:xfrm>
        <a:graphic>
          <a:graphicData uri="http://schemas.openxmlformats.org/drawingml/2006/table">
            <a:tbl>
              <a:tblPr firstRow="1" bandRow="1">
                <a:tableStyleId>{5C22544A-7EE6-4342-B048-85BDC9FD1C3A}</a:tableStyleId>
              </a:tblPr>
              <a:tblGrid>
                <a:gridCol w="4456069">
                  <a:extLst>
                    <a:ext uri="{9D8B030D-6E8A-4147-A177-3AD203B41FA5}">
                      <a16:colId xmlns:a16="http://schemas.microsoft.com/office/drawing/2014/main" val="1484988594"/>
                    </a:ext>
                  </a:extLst>
                </a:gridCol>
                <a:gridCol w="1161495">
                  <a:extLst>
                    <a:ext uri="{9D8B030D-6E8A-4147-A177-3AD203B41FA5}">
                      <a16:colId xmlns:a16="http://schemas.microsoft.com/office/drawing/2014/main" val="844462158"/>
                    </a:ext>
                  </a:extLst>
                </a:gridCol>
              </a:tblGrid>
              <a:tr h="626597">
                <a:tc>
                  <a:txBody>
                    <a:bodyPr/>
                    <a:lstStyle/>
                    <a:p>
                      <a:endParaRPr lang="en-US" dirty="0"/>
                    </a:p>
                  </a:txBody>
                  <a:tcPr/>
                </a:tc>
                <a:tc>
                  <a:txBody>
                    <a:bodyPr/>
                    <a:lstStyle/>
                    <a:p>
                      <a:r>
                        <a:rPr lang="en-US" dirty="0"/>
                        <a:t>structure loading</a:t>
                      </a:r>
                    </a:p>
                  </a:txBody>
                  <a:tcPr/>
                </a:tc>
                <a:extLst>
                  <a:ext uri="{0D108BD9-81ED-4DB2-BD59-A6C34878D82A}">
                    <a16:rowId xmlns:a16="http://schemas.microsoft.com/office/drawing/2014/main" val="3931492415"/>
                  </a:ext>
                </a:extLst>
              </a:tr>
              <a:tr h="363029">
                <a:tc>
                  <a:txBody>
                    <a:bodyPr/>
                    <a:lstStyle/>
                    <a:p>
                      <a:r>
                        <a:rPr lang="en-GB" sz="2400"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reviews literature</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400"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.78</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094022993"/>
                  </a:ext>
                </a:extLst>
              </a:tr>
              <a:tr h="363029">
                <a:tc>
                  <a:txBody>
                    <a:bodyPr/>
                    <a:lstStyle/>
                    <a:p>
                      <a:r>
                        <a:rPr lang="en-GB" sz="2400" kern="100" dirty="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summarizes</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400"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.77</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242653255"/>
                  </a:ext>
                </a:extLst>
              </a:tr>
              <a:tr h="363029">
                <a:tc>
                  <a:txBody>
                    <a:bodyPr/>
                    <a:lstStyle/>
                    <a:p>
                      <a:r>
                        <a:rPr lang="en-GB" sz="2400"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source texts</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400"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.71</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434251311"/>
                  </a:ext>
                </a:extLst>
              </a:tr>
              <a:tr h="363029">
                <a:tc>
                  <a:txBody>
                    <a:bodyPr/>
                    <a:lstStyle/>
                    <a:p>
                      <a:r>
                        <a:rPr lang="en-GB" sz="2400"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quotations</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400"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.53</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812265604"/>
                  </a:ext>
                </a:extLst>
              </a:tr>
              <a:tr h="716111">
                <a:tc>
                  <a:txBody>
                    <a:bodyPr/>
                    <a:lstStyle/>
                    <a:p>
                      <a:r>
                        <a:rPr lang="en-GB" sz="2400"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primary research data collected by someone else</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400"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.36</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111609908"/>
                  </a:ext>
                </a:extLst>
              </a:tr>
              <a:tr h="363029">
                <a:tc>
                  <a:txBody>
                    <a:bodyPr/>
                    <a:lstStyle/>
                    <a:p>
                      <a:r>
                        <a:rPr lang="en-GB" sz="2400"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 </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400"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 </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453393341"/>
                  </a:ext>
                </a:extLst>
              </a:tr>
              <a:tr h="716111">
                <a:tc>
                  <a:txBody>
                    <a:bodyPr/>
                    <a:lstStyle/>
                    <a:p>
                      <a:r>
                        <a:rPr lang="en-GB" sz="2400"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requires a series of answers to separate prompts questions</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400"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-.28</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020922787"/>
                  </a:ext>
                </a:extLst>
              </a:tr>
              <a:tr h="363029">
                <a:tc>
                  <a:txBody>
                    <a:bodyPr/>
                    <a:lstStyle/>
                    <a:p>
                      <a:r>
                        <a:rPr lang="en-GB" sz="2400"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non-verbal material </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400" kern="100" dirty="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-.30</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0012670"/>
                  </a:ext>
                </a:extLst>
              </a:tr>
            </a:tbl>
          </a:graphicData>
        </a:graphic>
      </p:graphicFrame>
      <p:sp>
        <p:nvSpPr>
          <p:cNvPr id="5" name="Title 1">
            <a:extLst>
              <a:ext uri="{FF2B5EF4-FFF2-40B4-BE49-F238E27FC236}">
                <a16:creationId xmlns:a16="http://schemas.microsoft.com/office/drawing/2014/main" id="{D738C367-904C-79C1-C973-7F6A32B0AA3F}"/>
              </a:ext>
            </a:extLst>
          </p:cNvPr>
          <p:cNvSpPr txBox="1">
            <a:spLocks/>
          </p:cNvSpPr>
          <p:nvPr/>
        </p:nvSpPr>
        <p:spPr>
          <a:xfrm>
            <a:off x="467820" y="1469036"/>
            <a:ext cx="7816120" cy="232347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Library research </a:t>
            </a:r>
          </a:p>
          <a:p>
            <a:r>
              <a:rPr lang="en-US" dirty="0"/>
              <a:t>vs.</a:t>
            </a:r>
          </a:p>
          <a:p>
            <a:r>
              <a:rPr lang="en-US" dirty="0"/>
              <a:t>Short-answers</a:t>
            </a:r>
          </a:p>
        </p:txBody>
      </p:sp>
      <p:sp>
        <p:nvSpPr>
          <p:cNvPr id="6" name="Title 1">
            <a:extLst>
              <a:ext uri="{FF2B5EF4-FFF2-40B4-BE49-F238E27FC236}">
                <a16:creationId xmlns:a16="http://schemas.microsoft.com/office/drawing/2014/main" id="{7300DFFC-7BD7-482D-C8BC-BBBD2EC335BF}"/>
              </a:ext>
            </a:extLst>
          </p:cNvPr>
          <p:cNvSpPr txBox="1">
            <a:spLocks/>
          </p:cNvSpPr>
          <p:nvPr/>
        </p:nvSpPr>
        <p:spPr>
          <a:xfrm>
            <a:off x="467820" y="3897145"/>
            <a:ext cx="4448954" cy="120884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500" dirty="0"/>
              <a:t>(12% of total variance)</a:t>
            </a:r>
          </a:p>
        </p:txBody>
      </p:sp>
    </p:spTree>
    <p:extLst>
      <p:ext uri="{BB962C8B-B14F-4D97-AF65-F5344CB8AC3E}">
        <p14:creationId xmlns:p14="http://schemas.microsoft.com/office/powerpoint/2010/main" val="26644724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8468A-22AE-C266-7084-F9126020A694}"/>
              </a:ext>
            </a:extLst>
          </p:cNvPr>
          <p:cNvSpPr>
            <a:spLocks noGrp="1"/>
          </p:cNvSpPr>
          <p:nvPr>
            <p:ph type="title"/>
          </p:nvPr>
        </p:nvSpPr>
        <p:spPr/>
        <p:txBody>
          <a:bodyPr/>
          <a:lstStyle/>
          <a:p>
            <a:r>
              <a:rPr lang="en-US" dirty="0"/>
              <a:t>For example…</a:t>
            </a:r>
          </a:p>
        </p:txBody>
      </p:sp>
      <p:sp>
        <p:nvSpPr>
          <p:cNvPr id="3" name="Content Placeholder 2">
            <a:extLst>
              <a:ext uri="{FF2B5EF4-FFF2-40B4-BE49-F238E27FC236}">
                <a16:creationId xmlns:a16="http://schemas.microsoft.com/office/drawing/2014/main" id="{48AD98CA-6946-DBE0-F023-296830CE1A83}"/>
              </a:ext>
            </a:extLst>
          </p:cNvPr>
          <p:cNvSpPr>
            <a:spLocks noGrp="1"/>
          </p:cNvSpPr>
          <p:nvPr>
            <p:ph idx="1"/>
          </p:nvPr>
        </p:nvSpPr>
        <p:spPr/>
        <p:txBody>
          <a:bodyPr/>
          <a:lstStyle/>
          <a:p>
            <a:endParaRPr lang="en-US" dirty="0"/>
          </a:p>
          <a:p>
            <a:endParaRPr lang="en-US" dirty="0"/>
          </a:p>
          <a:p>
            <a:pPr marL="0" indent="0">
              <a:buNone/>
            </a:pPr>
            <a:endParaRPr lang="en-US" dirty="0"/>
          </a:p>
          <a:p>
            <a:pPr marL="0" indent="0">
              <a:buNone/>
            </a:pPr>
            <a:r>
              <a:rPr lang="en-US" dirty="0"/>
              <a:t>“a broad sweep of the most important literature on this topic [Herodotus and Egypt] over time from the late nineteenth century to the present” </a:t>
            </a:r>
          </a:p>
          <a:p>
            <a:pPr marL="0" indent="0" algn="r">
              <a:buNone/>
            </a:pPr>
            <a:r>
              <a:rPr lang="en-US" sz="2400" dirty="0"/>
              <a:t>(Classics, M-level: F1=2.43)</a:t>
            </a:r>
          </a:p>
        </p:txBody>
      </p:sp>
    </p:spTree>
    <p:extLst>
      <p:ext uri="{BB962C8B-B14F-4D97-AF65-F5344CB8AC3E}">
        <p14:creationId xmlns:p14="http://schemas.microsoft.com/office/powerpoint/2010/main" val="38874231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750F5-26A6-C8B2-7592-17A209018F6B}"/>
              </a:ext>
            </a:extLst>
          </p:cNvPr>
          <p:cNvSpPr>
            <a:spLocks noGrp="1"/>
          </p:cNvSpPr>
          <p:nvPr>
            <p:ph type="title"/>
          </p:nvPr>
        </p:nvSpPr>
        <p:spPr/>
        <p:txBody>
          <a:bodyPr/>
          <a:lstStyle/>
          <a:p>
            <a:r>
              <a:rPr lang="en-US" dirty="0"/>
              <a:t>For example…</a:t>
            </a:r>
          </a:p>
        </p:txBody>
      </p:sp>
      <p:sp>
        <p:nvSpPr>
          <p:cNvPr id="3" name="Content Placeholder 2">
            <a:extLst>
              <a:ext uri="{FF2B5EF4-FFF2-40B4-BE49-F238E27FC236}">
                <a16:creationId xmlns:a16="http://schemas.microsoft.com/office/drawing/2014/main" id="{E389240A-3DD0-E0AE-3D7F-2D50860688F3}"/>
              </a:ext>
            </a:extLst>
          </p:cNvPr>
          <p:cNvSpPr>
            <a:spLocks noGrp="1"/>
          </p:cNvSpPr>
          <p:nvPr>
            <p:ph idx="1"/>
          </p:nvPr>
        </p:nvSpPr>
        <p:spPr/>
        <p:txBody>
          <a:bodyPr/>
          <a:lstStyle/>
          <a:p>
            <a:pPr marL="0" indent="0">
              <a:buNone/>
            </a:pPr>
            <a:endParaRPr lang="en-US" dirty="0"/>
          </a:p>
          <a:p>
            <a:pPr marL="0" indent="0">
              <a:buNone/>
            </a:pPr>
            <a:r>
              <a:rPr lang="en-US" dirty="0"/>
              <a:t>Question 2</a:t>
            </a:r>
          </a:p>
          <a:p>
            <a:pPr marL="514350" indent="-514350">
              <a:buAutoNum type="alphaLcParenBoth"/>
            </a:pPr>
            <a:r>
              <a:rPr lang="en-US" dirty="0"/>
              <a:t>Please see attachment - page 2. The series converges to 0.35 (only correct to 2 </a:t>
            </a:r>
            <a:r>
              <a:rPr lang="en-US" dirty="0" err="1"/>
              <a:t>d.p.</a:t>
            </a:r>
            <a:r>
              <a:rPr lang="en-US" dirty="0"/>
              <a:t> with 3000 terms, and 0.3466 with 30000 terms). </a:t>
            </a:r>
          </a:p>
          <a:p>
            <a:pPr marL="514350" indent="-514350">
              <a:buAutoNum type="alphaLcParenBoth"/>
            </a:pPr>
            <a:r>
              <a:rPr lang="en-US" dirty="0"/>
              <a:t>Please see attachment - page 3. The second series added to the graph is:  FORMULA . </a:t>
            </a:r>
          </a:p>
          <a:p>
            <a:pPr marL="0" indent="0" algn="r">
              <a:buNone/>
            </a:pPr>
            <a:r>
              <a:rPr lang="en-US" dirty="0"/>
              <a:t>(Mathematics, Y1, F1 = -1.66)</a:t>
            </a:r>
          </a:p>
        </p:txBody>
      </p:sp>
    </p:spTree>
    <p:extLst>
      <p:ext uri="{BB962C8B-B14F-4D97-AF65-F5344CB8AC3E}">
        <p14:creationId xmlns:p14="http://schemas.microsoft.com/office/powerpoint/2010/main" val="38552133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0D32A1-4ECF-971B-E91D-79F12B64FF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9970CD-3778-5E00-6307-4D79AE58C087}"/>
              </a:ext>
            </a:extLst>
          </p:cNvPr>
          <p:cNvSpPr>
            <a:spLocks noGrp="1"/>
          </p:cNvSpPr>
          <p:nvPr>
            <p:ph type="title"/>
          </p:nvPr>
        </p:nvSpPr>
        <p:spPr>
          <a:xfrm>
            <a:off x="467820" y="530017"/>
            <a:ext cx="3628869" cy="1208842"/>
          </a:xfrm>
        </p:spPr>
        <p:txBody>
          <a:bodyPr>
            <a:normAutofit/>
          </a:bodyPr>
          <a:lstStyle/>
          <a:p>
            <a:r>
              <a:rPr lang="en-US" b="1" dirty="0"/>
              <a:t>Factor 2: </a:t>
            </a:r>
          </a:p>
        </p:txBody>
      </p:sp>
      <p:graphicFrame>
        <p:nvGraphicFramePr>
          <p:cNvPr id="4" name="Content Placeholder 3">
            <a:extLst>
              <a:ext uri="{FF2B5EF4-FFF2-40B4-BE49-F238E27FC236}">
                <a16:creationId xmlns:a16="http://schemas.microsoft.com/office/drawing/2014/main" id="{DE7DE4C2-9A23-4319-3F7A-8AA5BD0026C9}"/>
              </a:ext>
            </a:extLst>
          </p:cNvPr>
          <p:cNvGraphicFramePr>
            <a:graphicFrameLocks noGrp="1"/>
          </p:cNvGraphicFramePr>
          <p:nvPr>
            <p:ph idx="1"/>
          </p:nvPr>
        </p:nvGraphicFramePr>
        <p:xfrm>
          <a:off x="5033572" y="2400618"/>
          <a:ext cx="6906718" cy="4201895"/>
        </p:xfrm>
        <a:graphic>
          <a:graphicData uri="http://schemas.openxmlformats.org/drawingml/2006/table">
            <a:tbl>
              <a:tblPr firstRow="1" bandRow="1">
                <a:tableStyleId>{5C22544A-7EE6-4342-B048-85BDC9FD1C3A}</a:tableStyleId>
              </a:tblPr>
              <a:tblGrid>
                <a:gridCol w="5478676">
                  <a:extLst>
                    <a:ext uri="{9D8B030D-6E8A-4147-A177-3AD203B41FA5}">
                      <a16:colId xmlns:a16="http://schemas.microsoft.com/office/drawing/2014/main" val="1484988594"/>
                    </a:ext>
                  </a:extLst>
                </a:gridCol>
                <a:gridCol w="1428042">
                  <a:extLst>
                    <a:ext uri="{9D8B030D-6E8A-4147-A177-3AD203B41FA5}">
                      <a16:colId xmlns:a16="http://schemas.microsoft.com/office/drawing/2014/main" val="844462158"/>
                    </a:ext>
                  </a:extLst>
                </a:gridCol>
              </a:tblGrid>
              <a:tr h="626597">
                <a:tc>
                  <a:txBody>
                    <a:bodyPr/>
                    <a:lstStyle/>
                    <a:p>
                      <a:endParaRPr lang="en-US" dirty="0"/>
                    </a:p>
                  </a:txBody>
                  <a:tcPr/>
                </a:tc>
                <a:tc>
                  <a:txBody>
                    <a:bodyPr/>
                    <a:lstStyle/>
                    <a:p>
                      <a:r>
                        <a:rPr lang="en-US" dirty="0"/>
                        <a:t>structure loading</a:t>
                      </a:r>
                    </a:p>
                  </a:txBody>
                  <a:tcPr/>
                </a:tc>
                <a:extLst>
                  <a:ext uri="{0D108BD9-81ED-4DB2-BD59-A6C34878D82A}">
                    <a16:rowId xmlns:a16="http://schemas.microsoft.com/office/drawing/2014/main" val="3931492415"/>
                  </a:ext>
                </a:extLst>
              </a:tr>
              <a:tr h="363029">
                <a:tc>
                  <a:txBody>
                    <a:bodyPr/>
                    <a:lstStyle/>
                    <a:p>
                      <a:r>
                        <a:rPr lang="en-GB" sz="2000"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numerical primary research data</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0.78</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094022993"/>
                  </a:ext>
                </a:extLst>
              </a:tr>
              <a:tr h="363029">
                <a:tc>
                  <a:txBody>
                    <a:bodyPr/>
                    <a:lstStyle/>
                    <a:p>
                      <a:r>
                        <a:rPr lang="en-GB" sz="2000"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presents empirical research</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0.54</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242653255"/>
                  </a:ext>
                </a:extLst>
              </a:tr>
              <a:tr h="363029">
                <a:tc>
                  <a:txBody>
                    <a:bodyPr/>
                    <a:lstStyle/>
                    <a:p>
                      <a:r>
                        <a:rPr lang="en-GB" sz="2000"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primary research data collected by someone else</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0.52</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434251311"/>
                  </a:ext>
                </a:extLst>
              </a:tr>
              <a:tr h="363029">
                <a:tc>
                  <a:txBody>
                    <a:bodyPr/>
                    <a:lstStyle/>
                    <a:p>
                      <a:r>
                        <a:rPr lang="en-GB" sz="2000"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non-verbal material </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0.52</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812265604"/>
                  </a:ext>
                </a:extLst>
              </a:tr>
              <a:tr h="351201">
                <a:tc>
                  <a:txBody>
                    <a:bodyPr/>
                    <a:lstStyle/>
                    <a:p>
                      <a:r>
                        <a:rPr lang="en-GB" sz="2000" kern="100" dirty="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compares / contrasts</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0.36</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111609908"/>
                  </a:ext>
                </a:extLst>
              </a:tr>
              <a:tr h="363029">
                <a:tc>
                  <a:txBody>
                    <a:bodyPr/>
                    <a:lstStyle/>
                    <a:p>
                      <a:r>
                        <a:rPr lang="en-GB" sz="2000"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primary research data collected by the writer</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0.32</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453393341"/>
                  </a:ext>
                </a:extLst>
              </a:tr>
              <a:tr h="306382">
                <a:tc>
                  <a:txBody>
                    <a:bodyPr/>
                    <a:lstStyle/>
                    <a:p>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kern="100">
                          <a:effectLst/>
                          <a:latin typeface="Aptos" panose="020B0004020202020204" pitchFamily="34" charset="0"/>
                          <a:ea typeface="Aptos" panose="020B0004020202020204" pitchFamily="34" charset="0"/>
                          <a:cs typeface="Times New Roman" panose="02020603050405020304" pitchFamily="18" charset="0"/>
                        </a:rPr>
                        <a:t> </a:t>
                      </a:r>
                    </a:p>
                  </a:txBody>
                  <a:tcPr marL="68580" marR="68580" marT="0" marB="0" anchor="b"/>
                </a:tc>
                <a:extLst>
                  <a:ext uri="{0D108BD9-81ED-4DB2-BD59-A6C34878D82A}">
                    <a16:rowId xmlns:a16="http://schemas.microsoft.com/office/drawing/2014/main" val="3020922787"/>
                  </a:ext>
                </a:extLst>
              </a:tr>
              <a:tr h="363029">
                <a:tc>
                  <a:txBody>
                    <a:bodyPr/>
                    <a:lstStyle/>
                    <a:p>
                      <a:r>
                        <a:rPr lang="en-GB" sz="2000"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informal</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-0.30</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0012670"/>
                  </a:ext>
                </a:extLst>
              </a:tr>
              <a:tr h="363029">
                <a:tc>
                  <a:txBody>
                    <a:bodyPr/>
                    <a:lstStyle/>
                    <a:p>
                      <a:r>
                        <a:rPr lang="en-GB" sz="2000"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focus on the  imagined  writer</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-0.31</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67321034"/>
                  </a:ext>
                </a:extLst>
              </a:tr>
              <a:tr h="363029">
                <a:tc>
                  <a:txBody>
                    <a:bodyPr/>
                    <a:lstStyle/>
                    <a:p>
                      <a:r>
                        <a:rPr lang="en-GB" sz="2000"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focus on another specific individual (not the writer) </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kern="100" dirty="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-0.36</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690590867"/>
                  </a:ext>
                </a:extLst>
              </a:tr>
            </a:tbl>
          </a:graphicData>
        </a:graphic>
      </p:graphicFrame>
      <p:sp>
        <p:nvSpPr>
          <p:cNvPr id="5" name="Title 1">
            <a:extLst>
              <a:ext uri="{FF2B5EF4-FFF2-40B4-BE49-F238E27FC236}">
                <a16:creationId xmlns:a16="http://schemas.microsoft.com/office/drawing/2014/main" id="{A1E9367C-8B11-563D-ABE6-00E84A2AA054}"/>
              </a:ext>
            </a:extLst>
          </p:cNvPr>
          <p:cNvSpPr txBox="1">
            <a:spLocks/>
          </p:cNvSpPr>
          <p:nvPr/>
        </p:nvSpPr>
        <p:spPr>
          <a:xfrm>
            <a:off x="467820" y="1469036"/>
            <a:ext cx="7816120" cy="232347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Quantitative research</a:t>
            </a:r>
          </a:p>
          <a:p>
            <a:r>
              <a:rPr lang="en-US" dirty="0"/>
              <a:t>vs.</a:t>
            </a:r>
          </a:p>
          <a:p>
            <a:r>
              <a:rPr lang="en-US" dirty="0"/>
              <a:t>Involved writing</a:t>
            </a:r>
          </a:p>
        </p:txBody>
      </p:sp>
      <p:sp>
        <p:nvSpPr>
          <p:cNvPr id="6" name="Title 1">
            <a:extLst>
              <a:ext uri="{FF2B5EF4-FFF2-40B4-BE49-F238E27FC236}">
                <a16:creationId xmlns:a16="http://schemas.microsoft.com/office/drawing/2014/main" id="{86A6CC4E-D3A1-1177-76D4-9ADBEFCD09D2}"/>
              </a:ext>
            </a:extLst>
          </p:cNvPr>
          <p:cNvSpPr txBox="1">
            <a:spLocks/>
          </p:cNvSpPr>
          <p:nvPr/>
        </p:nvSpPr>
        <p:spPr>
          <a:xfrm>
            <a:off x="467820" y="3897145"/>
            <a:ext cx="4448954" cy="120884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500" dirty="0"/>
              <a:t>(11% of total variance)</a:t>
            </a:r>
          </a:p>
        </p:txBody>
      </p:sp>
    </p:spTree>
    <p:extLst>
      <p:ext uri="{BB962C8B-B14F-4D97-AF65-F5344CB8AC3E}">
        <p14:creationId xmlns:p14="http://schemas.microsoft.com/office/powerpoint/2010/main" val="4487963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AD207-B796-996E-8C2A-D6DF4C056740}"/>
              </a:ext>
            </a:extLst>
          </p:cNvPr>
          <p:cNvSpPr>
            <a:spLocks noGrp="1"/>
          </p:cNvSpPr>
          <p:nvPr>
            <p:ph type="title"/>
          </p:nvPr>
        </p:nvSpPr>
        <p:spPr/>
        <p:txBody>
          <a:bodyPr/>
          <a:lstStyle/>
          <a:p>
            <a:r>
              <a:rPr lang="en-US" dirty="0"/>
              <a:t>For example</a:t>
            </a:r>
          </a:p>
        </p:txBody>
      </p:sp>
      <p:sp>
        <p:nvSpPr>
          <p:cNvPr id="3" name="Content Placeholder 2">
            <a:extLst>
              <a:ext uri="{FF2B5EF4-FFF2-40B4-BE49-F238E27FC236}">
                <a16:creationId xmlns:a16="http://schemas.microsoft.com/office/drawing/2014/main" id="{7B74E41B-B137-65AF-475F-DB2874F2193E}"/>
              </a:ext>
            </a:extLst>
          </p:cNvPr>
          <p:cNvSpPr>
            <a:spLocks noGrp="1"/>
          </p:cNvSpPr>
          <p:nvPr>
            <p:ph idx="1"/>
          </p:nvPr>
        </p:nvSpPr>
        <p:spPr/>
        <p:txBody>
          <a:bodyPr>
            <a:normAutofit/>
          </a:bodyPr>
          <a:lstStyle/>
          <a:p>
            <a:endParaRPr lang="en-US" dirty="0"/>
          </a:p>
          <a:p>
            <a:endParaRPr lang="en-US" dirty="0"/>
          </a:p>
          <a:p>
            <a:pPr marL="0" indent="0">
              <a:buNone/>
            </a:pPr>
            <a:r>
              <a:rPr lang="en-US" dirty="0"/>
              <a:t>“a cross sectional data analysis for 40 low to middle income countries” </a:t>
            </a:r>
            <a:r>
              <a:rPr lang="en-US" dirty="0" err="1"/>
              <a:t>analysing</a:t>
            </a:r>
            <a:r>
              <a:rPr lang="en-US" dirty="0"/>
              <a:t> the effects of manufacturing on GDP growth and “what elements determine manufacturing exports and thus what implications these might have on policy making”  </a:t>
            </a:r>
          </a:p>
          <a:p>
            <a:pPr marL="0" indent="0" algn="r">
              <a:buNone/>
            </a:pPr>
            <a:r>
              <a:rPr lang="en-US" dirty="0"/>
              <a:t>(Economics, Y1, F: 2.16)</a:t>
            </a:r>
          </a:p>
          <a:p>
            <a:pPr marL="0" indent="0">
              <a:buNone/>
            </a:pPr>
            <a:endParaRPr lang="en-US" dirty="0"/>
          </a:p>
        </p:txBody>
      </p:sp>
    </p:spTree>
    <p:extLst>
      <p:ext uri="{BB962C8B-B14F-4D97-AF65-F5344CB8AC3E}">
        <p14:creationId xmlns:p14="http://schemas.microsoft.com/office/powerpoint/2010/main" val="28196714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39AE6-82E9-543E-4453-C5C3528DFF15}"/>
              </a:ext>
            </a:extLst>
          </p:cNvPr>
          <p:cNvSpPr>
            <a:spLocks noGrp="1"/>
          </p:cNvSpPr>
          <p:nvPr>
            <p:ph type="title"/>
          </p:nvPr>
        </p:nvSpPr>
        <p:spPr/>
        <p:txBody>
          <a:bodyPr/>
          <a:lstStyle/>
          <a:p>
            <a:r>
              <a:rPr lang="en-US" dirty="0"/>
              <a:t>For example…</a:t>
            </a:r>
          </a:p>
        </p:txBody>
      </p:sp>
      <p:sp>
        <p:nvSpPr>
          <p:cNvPr id="3" name="Content Placeholder 2">
            <a:extLst>
              <a:ext uri="{FF2B5EF4-FFF2-40B4-BE49-F238E27FC236}">
                <a16:creationId xmlns:a16="http://schemas.microsoft.com/office/drawing/2014/main" id="{37784686-04F9-8AE9-5964-0E7489081687}"/>
              </a:ext>
            </a:extLst>
          </p:cNvPr>
          <p:cNvSpPr>
            <a:spLocks noGrp="1"/>
          </p:cNvSpPr>
          <p:nvPr>
            <p:ph idx="1"/>
          </p:nvPr>
        </p:nvSpPr>
        <p:spPr/>
        <p:txBody>
          <a:bodyPr>
            <a:normAutofit/>
          </a:bodyPr>
          <a:lstStyle/>
          <a:p>
            <a:pPr marL="0" indent="0">
              <a:buNone/>
            </a:pPr>
            <a:endParaRPr lang="en-US" dirty="0"/>
          </a:p>
          <a:p>
            <a:pPr marL="0" indent="0">
              <a:buNone/>
            </a:pPr>
            <a:endParaRPr lang="en-US" dirty="0"/>
          </a:p>
          <a:p>
            <a:pPr marL="0" indent="0">
              <a:buNone/>
            </a:pPr>
            <a:r>
              <a:rPr lang="en-US" dirty="0"/>
              <a:t>In order to start your scheme, we should explain several procedures before any construction can begin. To fulfil your requirements for the project we need to develop your ideas into actual plans. These then should submitted to the local authority… </a:t>
            </a:r>
          </a:p>
          <a:p>
            <a:pPr marL="0" indent="0" algn="r">
              <a:buNone/>
            </a:pPr>
            <a:r>
              <a:rPr lang="en-US" dirty="0"/>
              <a:t>(Architecture, Y3, F2 = -1.89)</a:t>
            </a:r>
          </a:p>
        </p:txBody>
      </p:sp>
    </p:spTree>
    <p:extLst>
      <p:ext uri="{BB962C8B-B14F-4D97-AF65-F5344CB8AC3E}">
        <p14:creationId xmlns:p14="http://schemas.microsoft.com/office/powerpoint/2010/main" val="6881792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F27D2EF-2934-7F58-3BC7-A21774FB3C32}"/>
              </a:ext>
            </a:extLst>
          </p:cNvPr>
          <p:cNvSpPr>
            <a:spLocks noGrp="1"/>
          </p:cNvSpPr>
          <p:nvPr>
            <p:ph type="title"/>
          </p:nvPr>
        </p:nvSpPr>
        <p:spPr/>
        <p:txBody>
          <a:bodyPr/>
          <a:lstStyle/>
          <a:p>
            <a:r>
              <a:rPr lang="en-US" dirty="0" err="1"/>
              <a:t>Multidimensionalty</a:t>
            </a:r>
            <a:r>
              <a:rPr lang="en-US" dirty="0"/>
              <a:t>:</a:t>
            </a:r>
            <a:br>
              <a:rPr lang="en-US" dirty="0"/>
            </a:br>
            <a:r>
              <a:rPr lang="en-US" dirty="0"/>
              <a:t>Factor 1 vs Factor 2</a:t>
            </a:r>
          </a:p>
        </p:txBody>
      </p:sp>
      <p:sp>
        <p:nvSpPr>
          <p:cNvPr id="5" name="Text Placeholder 4">
            <a:extLst>
              <a:ext uri="{FF2B5EF4-FFF2-40B4-BE49-F238E27FC236}">
                <a16:creationId xmlns:a16="http://schemas.microsoft.com/office/drawing/2014/main" id="{FAFD00F8-097F-310C-14DB-BBA0A354C1A2}"/>
              </a:ext>
            </a:extLst>
          </p:cNvPr>
          <p:cNvSpPr>
            <a:spLocks noGrp="1"/>
          </p:cNvSpPr>
          <p:nvPr>
            <p:ph type="body" idx="1"/>
          </p:nvPr>
        </p:nvSpPr>
        <p:spPr/>
        <p:txBody>
          <a:bodyPr/>
          <a:lstStyle/>
          <a:p>
            <a:r>
              <a:rPr lang="en-US" dirty="0"/>
              <a:t>(</a:t>
            </a:r>
            <a:r>
              <a:rPr lang="en-US" i="1" dirty="0"/>
              <a:t>r </a:t>
            </a:r>
            <a:r>
              <a:rPr lang="en-US" dirty="0"/>
              <a:t>= -.01)</a:t>
            </a:r>
          </a:p>
        </p:txBody>
      </p:sp>
    </p:spTree>
    <p:extLst>
      <p:ext uri="{BB962C8B-B14F-4D97-AF65-F5344CB8AC3E}">
        <p14:creationId xmlns:p14="http://schemas.microsoft.com/office/powerpoint/2010/main" val="290385055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89004B-80E7-AFD9-D45A-72520548F21C}"/>
            </a:ext>
          </a:extLst>
        </p:cNvPr>
        <p:cNvGrpSpPr/>
        <p:nvPr/>
      </p:nvGrpSpPr>
      <p:grpSpPr>
        <a:xfrm>
          <a:off x="0" y="0"/>
          <a:ext cx="0" cy="0"/>
          <a:chOff x="0" y="0"/>
          <a:chExt cx="0" cy="0"/>
        </a:xfrm>
      </p:grpSpPr>
      <p:pic>
        <p:nvPicPr>
          <p:cNvPr id="10" name="Content Placeholder 9" descr="A diagram showing the different types of research&#10;&#10;AI-generated content may be incorrect.">
            <a:extLst>
              <a:ext uri="{FF2B5EF4-FFF2-40B4-BE49-F238E27FC236}">
                <a16:creationId xmlns:a16="http://schemas.microsoft.com/office/drawing/2014/main" id="{91AE1ED7-676E-9C04-590F-C71352B1E076}"/>
              </a:ext>
            </a:extLst>
          </p:cNvPr>
          <p:cNvPicPr>
            <a:picLocks noGrp="1" noChangeAspect="1"/>
          </p:cNvPicPr>
          <p:nvPr>
            <p:ph idx="1"/>
          </p:nvPr>
        </p:nvPicPr>
        <p:blipFill>
          <a:blip r:embed="rId2"/>
          <a:stretch>
            <a:fillRect/>
          </a:stretch>
        </p:blipFill>
        <p:spPr>
          <a:xfrm>
            <a:off x="0" y="0"/>
            <a:ext cx="12192000" cy="6858000"/>
          </a:xfrm>
        </p:spPr>
      </p:pic>
    </p:spTree>
    <p:extLst>
      <p:ext uri="{BB962C8B-B14F-4D97-AF65-F5344CB8AC3E}">
        <p14:creationId xmlns:p14="http://schemas.microsoft.com/office/powerpoint/2010/main" val="35958737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A11294-0037-11A0-E107-2F7D0B877B84}"/>
            </a:ext>
          </a:extLst>
        </p:cNvPr>
        <p:cNvGrpSpPr/>
        <p:nvPr/>
      </p:nvGrpSpPr>
      <p:grpSpPr>
        <a:xfrm>
          <a:off x="0" y="0"/>
          <a:ext cx="0" cy="0"/>
          <a:chOff x="0" y="0"/>
          <a:chExt cx="0" cy="0"/>
        </a:xfrm>
      </p:grpSpPr>
      <p:pic>
        <p:nvPicPr>
          <p:cNvPr id="10" name="Content Placeholder 9" descr="A diagram showing the different types of research&#10;&#10;AI-generated content may be incorrect.">
            <a:extLst>
              <a:ext uri="{FF2B5EF4-FFF2-40B4-BE49-F238E27FC236}">
                <a16:creationId xmlns:a16="http://schemas.microsoft.com/office/drawing/2014/main" id="{02FBC503-A597-C96D-A479-8D6AB5DEFE44}"/>
              </a:ext>
            </a:extLst>
          </p:cNvPr>
          <p:cNvPicPr>
            <a:picLocks noGrp="1" noChangeAspect="1"/>
          </p:cNvPicPr>
          <p:nvPr>
            <p:ph idx="1"/>
          </p:nvPr>
        </p:nvPicPr>
        <p:blipFill>
          <a:blip r:embed="rId2"/>
          <a:stretch>
            <a:fillRect/>
          </a:stretch>
        </p:blipFill>
        <p:spPr>
          <a:xfrm>
            <a:off x="0" y="0"/>
            <a:ext cx="12192000" cy="6858000"/>
          </a:xfrm>
        </p:spPr>
      </p:pic>
      <p:sp>
        <p:nvSpPr>
          <p:cNvPr id="2" name="Oval 1">
            <a:extLst>
              <a:ext uri="{FF2B5EF4-FFF2-40B4-BE49-F238E27FC236}">
                <a16:creationId xmlns:a16="http://schemas.microsoft.com/office/drawing/2014/main" id="{6984AA79-A7C8-0705-89BA-DB351709EEE1}"/>
              </a:ext>
            </a:extLst>
          </p:cNvPr>
          <p:cNvSpPr/>
          <p:nvPr/>
        </p:nvSpPr>
        <p:spPr>
          <a:xfrm>
            <a:off x="1480931" y="1302026"/>
            <a:ext cx="477078" cy="487017"/>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620506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DD28B-0EE4-82BA-E739-4D502373774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E92B2A4-B4A4-A519-C1DB-B482E43E7E21}"/>
              </a:ext>
            </a:extLst>
          </p:cNvPr>
          <p:cNvSpPr>
            <a:spLocks noGrp="1"/>
          </p:cNvSpPr>
          <p:nvPr>
            <p:ph idx="1"/>
          </p:nvPr>
        </p:nvSpPr>
        <p:spPr/>
        <p:txBody>
          <a:bodyPr/>
          <a:lstStyle/>
          <a:p>
            <a:pPr marL="0" indent="0">
              <a:buNone/>
            </a:pPr>
            <a:endParaRPr lang="en-US" dirty="0"/>
          </a:p>
          <a:p>
            <a:pPr marL="0" indent="0">
              <a:buNone/>
            </a:pPr>
            <a:r>
              <a:rPr lang="en-US" dirty="0"/>
              <a:t>“(</a:t>
            </a:r>
            <a:r>
              <a:rPr lang="en-US" dirty="0" err="1"/>
              <a:t>i</a:t>
            </a:r>
            <a:r>
              <a:rPr lang="en-US" dirty="0"/>
              <a:t>) The graph below shows the daily prices on the New York Stock Exchange of the General Electric common stock from December 1999 to December 2000. This time series consists of 253 values. The series seems to fit pretty well the standard </a:t>
            </a:r>
            <a:r>
              <a:rPr lang="en-US" dirty="0" err="1"/>
              <a:t>behaviour</a:t>
            </a:r>
            <a:r>
              <a:rPr lang="en-US" dirty="0"/>
              <a:t> of a stock price series. The series appears to have a lot of local </a:t>
            </a:r>
            <a:r>
              <a:rPr lang="en-US" dirty="0" err="1"/>
              <a:t>behaviour</a:t>
            </a:r>
            <a:r>
              <a:rPr lang="en-US" dirty="0"/>
              <a:t>, with fluctuations around a local level and drift in level </a:t>
            </a:r>
            <a:r>
              <a:rPr lang="en-US" dirty="0" err="1"/>
              <a:t>behaviour</a:t>
            </a:r>
            <a:r>
              <a:rPr lang="en-US" dirty="0"/>
              <a:t> over the course of the series.”</a:t>
            </a:r>
          </a:p>
          <a:p>
            <a:pPr marL="0" indent="0" algn="r">
              <a:buNone/>
            </a:pPr>
            <a:r>
              <a:rPr lang="en-US" sz="2400" dirty="0"/>
              <a:t>(Mathematics, M-level, F1: -1.33; F2: 1.66)</a:t>
            </a:r>
          </a:p>
          <a:p>
            <a:pPr marL="0" indent="0" algn="r">
              <a:buNone/>
            </a:pPr>
            <a:endParaRPr lang="en-US" dirty="0"/>
          </a:p>
        </p:txBody>
      </p:sp>
    </p:spTree>
    <p:extLst>
      <p:ext uri="{BB962C8B-B14F-4D97-AF65-F5344CB8AC3E}">
        <p14:creationId xmlns:p14="http://schemas.microsoft.com/office/powerpoint/2010/main" val="11145021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descr="A diagram showing the different types of research&#10;&#10;AI-generated content may be incorrect.">
            <a:extLst>
              <a:ext uri="{FF2B5EF4-FFF2-40B4-BE49-F238E27FC236}">
                <a16:creationId xmlns:a16="http://schemas.microsoft.com/office/drawing/2014/main" id="{8C888636-4B9D-EC56-C2AC-A751A59DE190}"/>
              </a:ext>
            </a:extLst>
          </p:cNvPr>
          <p:cNvPicPr>
            <a:picLocks noGrp="1" noChangeAspect="1"/>
          </p:cNvPicPr>
          <p:nvPr>
            <p:ph idx="1"/>
          </p:nvPr>
        </p:nvPicPr>
        <p:blipFill>
          <a:blip r:embed="rId2"/>
          <a:stretch>
            <a:fillRect/>
          </a:stretch>
        </p:blipFill>
        <p:spPr>
          <a:xfrm>
            <a:off x="0" y="0"/>
            <a:ext cx="12192000" cy="6858000"/>
          </a:xfrm>
        </p:spPr>
      </p:pic>
      <p:sp>
        <p:nvSpPr>
          <p:cNvPr id="11" name="Oval 10">
            <a:extLst>
              <a:ext uri="{FF2B5EF4-FFF2-40B4-BE49-F238E27FC236}">
                <a16:creationId xmlns:a16="http://schemas.microsoft.com/office/drawing/2014/main" id="{383278B3-44B8-5937-4239-EA2089D443F0}"/>
              </a:ext>
            </a:extLst>
          </p:cNvPr>
          <p:cNvSpPr/>
          <p:nvPr/>
        </p:nvSpPr>
        <p:spPr>
          <a:xfrm>
            <a:off x="6708914" y="904460"/>
            <a:ext cx="477078" cy="487017"/>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2670573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20C7B-B23C-2954-CE35-C78EF3456111}"/>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E2872A53-64E5-1A47-0535-D29C35169F1C}"/>
              </a:ext>
            </a:extLst>
          </p:cNvPr>
          <p:cNvSpPr>
            <a:spLocks noGrp="1"/>
          </p:cNvSpPr>
          <p:nvPr>
            <p:ph idx="1"/>
          </p:nvPr>
        </p:nvSpPr>
        <p:spPr/>
        <p:txBody>
          <a:bodyPr/>
          <a:lstStyle/>
          <a:p>
            <a:pPr marL="0" indent="0">
              <a:buNone/>
            </a:pPr>
            <a:endParaRPr lang="en-US" dirty="0"/>
          </a:p>
          <a:p>
            <a:pPr marL="0" indent="0">
              <a:buNone/>
            </a:pPr>
            <a:r>
              <a:rPr lang="en-US" dirty="0"/>
              <a:t>“The intention of this paper is move outward from new and old statistical empirical evidence, found on the one hand in the National Archives (PRO) and the RAF Museum Archive, and on the other, in existing secondary literature, and ask what this reveals about British air strategy in the 1920s and 1930s. The methodology used is to take researched evidence, portray it in the form of charts, data bases or spreadsheets, and then use this IT generated information as the foundation for discussion.”</a:t>
            </a:r>
          </a:p>
          <a:p>
            <a:pPr marL="0" indent="0" algn="r">
              <a:buNone/>
            </a:pPr>
            <a:r>
              <a:rPr lang="en-US" sz="2800" dirty="0"/>
              <a:t>(History, M-level, F1: 1.64; F2: 1.93)</a:t>
            </a:r>
          </a:p>
          <a:p>
            <a:pPr marL="0" indent="0" algn="r">
              <a:buNone/>
            </a:pPr>
            <a:endParaRPr lang="en-US" dirty="0"/>
          </a:p>
        </p:txBody>
      </p:sp>
    </p:spTree>
    <p:extLst>
      <p:ext uri="{BB962C8B-B14F-4D97-AF65-F5344CB8AC3E}">
        <p14:creationId xmlns:p14="http://schemas.microsoft.com/office/powerpoint/2010/main" val="322349787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326D5F-A103-159C-3BD6-5E5E06410D1A}"/>
            </a:ext>
          </a:extLst>
        </p:cNvPr>
        <p:cNvGrpSpPr/>
        <p:nvPr/>
      </p:nvGrpSpPr>
      <p:grpSpPr>
        <a:xfrm>
          <a:off x="0" y="0"/>
          <a:ext cx="0" cy="0"/>
          <a:chOff x="0" y="0"/>
          <a:chExt cx="0" cy="0"/>
        </a:xfrm>
      </p:grpSpPr>
      <p:pic>
        <p:nvPicPr>
          <p:cNvPr id="10" name="Content Placeholder 9" descr="A diagram showing the different types of research&#10;&#10;AI-generated content may be incorrect.">
            <a:extLst>
              <a:ext uri="{FF2B5EF4-FFF2-40B4-BE49-F238E27FC236}">
                <a16:creationId xmlns:a16="http://schemas.microsoft.com/office/drawing/2014/main" id="{2700F439-4BED-562F-2DFF-476F3E46C467}"/>
              </a:ext>
            </a:extLst>
          </p:cNvPr>
          <p:cNvPicPr>
            <a:picLocks noGrp="1" noChangeAspect="1"/>
          </p:cNvPicPr>
          <p:nvPr>
            <p:ph idx="1"/>
          </p:nvPr>
        </p:nvPicPr>
        <p:blipFill>
          <a:blip r:embed="rId2"/>
          <a:stretch>
            <a:fillRect/>
          </a:stretch>
        </p:blipFill>
        <p:spPr>
          <a:xfrm>
            <a:off x="0" y="0"/>
            <a:ext cx="12192000" cy="6858000"/>
          </a:xfrm>
        </p:spPr>
      </p:pic>
      <p:sp>
        <p:nvSpPr>
          <p:cNvPr id="2" name="Oval 1">
            <a:extLst>
              <a:ext uri="{FF2B5EF4-FFF2-40B4-BE49-F238E27FC236}">
                <a16:creationId xmlns:a16="http://schemas.microsoft.com/office/drawing/2014/main" id="{D28BF565-FAF0-B367-0C83-42DE07A604D9}"/>
              </a:ext>
            </a:extLst>
          </p:cNvPr>
          <p:cNvSpPr/>
          <p:nvPr/>
        </p:nvSpPr>
        <p:spPr>
          <a:xfrm>
            <a:off x="7871791" y="5416826"/>
            <a:ext cx="477078" cy="487017"/>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0335789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71193-7B4B-281F-DD5B-89D94A57F20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E0ED3BD-4D02-83EB-57D6-75A40882A98D}"/>
              </a:ext>
            </a:extLst>
          </p:cNvPr>
          <p:cNvSpPr>
            <a:spLocks noGrp="1"/>
          </p:cNvSpPr>
          <p:nvPr>
            <p:ph idx="1"/>
          </p:nvPr>
        </p:nvSpPr>
        <p:spPr/>
        <p:txBody>
          <a:bodyPr/>
          <a:lstStyle/>
          <a:p>
            <a:pPr marL="0" indent="0">
              <a:buNone/>
            </a:pPr>
            <a:r>
              <a:rPr lang="en-US" b="1" dirty="0"/>
              <a:t>Critical Review of Barbara Benders paper </a:t>
            </a:r>
            <a:r>
              <a:rPr lang="en-US" b="1" dirty="0" err="1"/>
              <a:t>Theorising</a:t>
            </a:r>
            <a:r>
              <a:rPr lang="en-US" b="1" dirty="0"/>
              <a:t> Landscapes and the Prehistoric Landscapes of Stonehenge.</a:t>
            </a:r>
          </a:p>
          <a:p>
            <a:pPr marL="0" indent="0">
              <a:buNone/>
            </a:pPr>
            <a:r>
              <a:rPr lang="en-US" dirty="0"/>
              <a:t>…Her style is at times confusing and presents her case in an overly complicated manner. She does inspire the reader to look at landscapes and buildings/monuments in a new and exciting way. Her post - processual viewpoint is very obvious and can easily be </a:t>
            </a:r>
            <a:r>
              <a:rPr lang="en-US" dirty="0" err="1"/>
              <a:t>criticised</a:t>
            </a:r>
            <a:r>
              <a:rPr lang="en-US" dirty="0"/>
              <a:t> as it pulls together so many arguments it is not necessarily very concise.</a:t>
            </a:r>
          </a:p>
          <a:p>
            <a:pPr marL="0" indent="0" algn="r">
              <a:buNone/>
            </a:pPr>
            <a:r>
              <a:rPr lang="en-US" dirty="0"/>
              <a:t>(</a:t>
            </a:r>
            <a:r>
              <a:rPr lang="en-US" sz="2800" dirty="0"/>
              <a:t>Archaeology, Y2, F1: 2.3; F2: -1.29)</a:t>
            </a:r>
          </a:p>
        </p:txBody>
      </p:sp>
      <p:sp>
        <p:nvSpPr>
          <p:cNvPr id="4" name="TextBox 3">
            <a:extLst>
              <a:ext uri="{FF2B5EF4-FFF2-40B4-BE49-F238E27FC236}">
                <a16:creationId xmlns:a16="http://schemas.microsoft.com/office/drawing/2014/main" id="{5C30982F-3889-72B2-8CA2-E988492E5AD8}"/>
              </a:ext>
            </a:extLst>
          </p:cNvPr>
          <p:cNvSpPr txBox="1"/>
          <p:nvPr/>
        </p:nvSpPr>
        <p:spPr>
          <a:xfrm>
            <a:off x="5064369" y="6207368"/>
            <a:ext cx="6289432" cy="461665"/>
          </a:xfrm>
          <a:prstGeom prst="rect">
            <a:avLst/>
          </a:prstGeom>
          <a:noFill/>
        </p:spPr>
        <p:txBody>
          <a:bodyPr wrap="square" rtlCol="0">
            <a:spAutoFit/>
          </a:bodyPr>
          <a:lstStyle/>
          <a:p>
            <a:pPr algn="r"/>
            <a:endParaRPr lang="en-US" sz="2400" dirty="0"/>
          </a:p>
        </p:txBody>
      </p:sp>
    </p:spTree>
    <p:extLst>
      <p:ext uri="{BB962C8B-B14F-4D97-AF65-F5344CB8AC3E}">
        <p14:creationId xmlns:p14="http://schemas.microsoft.com/office/powerpoint/2010/main" val="167164793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256AA6-13DB-C1EA-AA4D-4E6F5083703F}"/>
            </a:ext>
          </a:extLst>
        </p:cNvPr>
        <p:cNvGrpSpPr/>
        <p:nvPr/>
      </p:nvGrpSpPr>
      <p:grpSpPr>
        <a:xfrm>
          <a:off x="0" y="0"/>
          <a:ext cx="0" cy="0"/>
          <a:chOff x="0" y="0"/>
          <a:chExt cx="0" cy="0"/>
        </a:xfrm>
      </p:grpSpPr>
      <p:pic>
        <p:nvPicPr>
          <p:cNvPr id="10" name="Content Placeholder 9" descr="A diagram showing the different types of research&#10;&#10;AI-generated content may be incorrect.">
            <a:extLst>
              <a:ext uri="{FF2B5EF4-FFF2-40B4-BE49-F238E27FC236}">
                <a16:creationId xmlns:a16="http://schemas.microsoft.com/office/drawing/2014/main" id="{FC2D6A65-8519-EF41-3BD0-7B9B4EDED082}"/>
              </a:ext>
            </a:extLst>
          </p:cNvPr>
          <p:cNvPicPr>
            <a:picLocks noGrp="1" noChangeAspect="1"/>
          </p:cNvPicPr>
          <p:nvPr>
            <p:ph idx="1"/>
          </p:nvPr>
        </p:nvPicPr>
        <p:blipFill>
          <a:blip r:embed="rId2"/>
          <a:stretch>
            <a:fillRect/>
          </a:stretch>
        </p:blipFill>
        <p:spPr>
          <a:xfrm>
            <a:off x="0" y="0"/>
            <a:ext cx="12192000" cy="6858000"/>
          </a:xfrm>
        </p:spPr>
      </p:pic>
      <p:sp>
        <p:nvSpPr>
          <p:cNvPr id="2" name="Oval 1">
            <a:extLst>
              <a:ext uri="{FF2B5EF4-FFF2-40B4-BE49-F238E27FC236}">
                <a16:creationId xmlns:a16="http://schemas.microsoft.com/office/drawing/2014/main" id="{F282DF7F-0292-D2E5-5E66-AFBBE8CBE725}"/>
              </a:ext>
            </a:extLst>
          </p:cNvPr>
          <p:cNvSpPr/>
          <p:nvPr/>
        </p:nvSpPr>
        <p:spPr>
          <a:xfrm>
            <a:off x="1597169" y="5308338"/>
            <a:ext cx="477078" cy="487017"/>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5260462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94EF3-39F7-EA77-19FF-140DE211678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89E94B3-EDD5-06DC-775B-4E9A3CF7F91E}"/>
              </a:ext>
            </a:extLst>
          </p:cNvPr>
          <p:cNvSpPr>
            <a:spLocks noGrp="1"/>
          </p:cNvSpPr>
          <p:nvPr>
            <p:ph idx="1"/>
          </p:nvPr>
        </p:nvSpPr>
        <p:spPr/>
        <p:txBody>
          <a:bodyPr>
            <a:normAutofit/>
          </a:bodyPr>
          <a:lstStyle/>
          <a:p>
            <a:pPr marL="0" indent="0">
              <a:buNone/>
            </a:pPr>
            <a:r>
              <a:rPr lang="en-US" b="1" dirty="0"/>
              <a:t>Resource Management:</a:t>
            </a:r>
            <a:r>
              <a:rPr lang="en-US" dirty="0"/>
              <a:t> Initially the plan for the second part of the project was to complete the design totally then begin implementation, iterating the analysis, design and implementation as required. Having completed an initial analysis for part one of the project, we felt it would be preferable to…</a:t>
            </a:r>
          </a:p>
          <a:p>
            <a:pPr marL="0" indent="0">
              <a:buNone/>
            </a:pPr>
            <a:r>
              <a:rPr lang="en-US" b="1" dirty="0"/>
              <a:t>Source Code Control:</a:t>
            </a:r>
            <a:r>
              <a:rPr lang="en-US" dirty="0"/>
              <a:t> For the majority of the project (i.e. until integration testing began), our source code was split into two basic parts…</a:t>
            </a:r>
          </a:p>
          <a:p>
            <a:pPr marL="0" indent="0">
              <a:buNone/>
            </a:pPr>
            <a:r>
              <a:rPr lang="en-US" b="1" dirty="0"/>
              <a:t>Installing, Compiling and Executing:</a:t>
            </a:r>
            <a:r>
              <a:rPr lang="en-US" dirty="0"/>
              <a:t> In order to compile the code initially, the code controller first…</a:t>
            </a:r>
          </a:p>
          <a:p>
            <a:pPr marL="0" indent="0" algn="r">
              <a:buNone/>
            </a:pPr>
            <a:endParaRPr lang="en-US" sz="2400" dirty="0"/>
          </a:p>
          <a:p>
            <a:pPr marL="0" indent="0">
              <a:buNone/>
            </a:pPr>
            <a:endParaRPr lang="en-US" dirty="0"/>
          </a:p>
        </p:txBody>
      </p:sp>
      <p:sp>
        <p:nvSpPr>
          <p:cNvPr id="4" name="TextBox 3">
            <a:extLst>
              <a:ext uri="{FF2B5EF4-FFF2-40B4-BE49-F238E27FC236}">
                <a16:creationId xmlns:a16="http://schemas.microsoft.com/office/drawing/2014/main" id="{8A6D002E-BF30-CBBF-5FC3-C8C14CFB6FBA}"/>
              </a:ext>
            </a:extLst>
          </p:cNvPr>
          <p:cNvSpPr txBox="1"/>
          <p:nvPr/>
        </p:nvSpPr>
        <p:spPr>
          <a:xfrm>
            <a:off x="5064369" y="6207368"/>
            <a:ext cx="6289432" cy="461665"/>
          </a:xfrm>
          <a:prstGeom prst="rect">
            <a:avLst/>
          </a:prstGeom>
          <a:noFill/>
        </p:spPr>
        <p:txBody>
          <a:bodyPr wrap="square" rtlCol="0">
            <a:spAutoFit/>
          </a:bodyPr>
          <a:lstStyle/>
          <a:p>
            <a:pPr algn="r"/>
            <a:r>
              <a:rPr lang="en-US" sz="2400" dirty="0"/>
              <a:t>(Computer Science, Y3, F1: -1.26, F2: -1.22)</a:t>
            </a:r>
          </a:p>
        </p:txBody>
      </p:sp>
    </p:spTree>
    <p:extLst>
      <p:ext uri="{BB962C8B-B14F-4D97-AF65-F5344CB8AC3E}">
        <p14:creationId xmlns:p14="http://schemas.microsoft.com/office/powerpoint/2010/main" val="418259101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E0A85A3-18D8-9BE5-E356-D84249B8EF81}"/>
              </a:ext>
            </a:extLst>
          </p:cNvPr>
          <p:cNvSpPr>
            <a:spLocks noGrp="1"/>
          </p:cNvSpPr>
          <p:nvPr>
            <p:ph type="title"/>
          </p:nvPr>
        </p:nvSpPr>
        <p:spPr/>
        <p:txBody>
          <a:bodyPr/>
          <a:lstStyle/>
          <a:p>
            <a:r>
              <a:rPr lang="en-US" dirty="0"/>
              <a:t>Literature Surveys &amp; </a:t>
            </a:r>
            <a:br>
              <a:rPr lang="en-US" dirty="0"/>
            </a:br>
            <a:r>
              <a:rPr lang="en-US" dirty="0"/>
              <a:t>Methodology Recounts</a:t>
            </a:r>
          </a:p>
        </p:txBody>
      </p:sp>
      <p:sp>
        <p:nvSpPr>
          <p:cNvPr id="5" name="Text Placeholder 4">
            <a:extLst>
              <a:ext uri="{FF2B5EF4-FFF2-40B4-BE49-F238E27FC236}">
                <a16:creationId xmlns:a16="http://schemas.microsoft.com/office/drawing/2014/main" id="{9D9F5DAD-27D4-CEFF-D117-B1B67C89419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99500046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42B4A3-D2CE-095D-EA03-E771BBF98BD6}"/>
              </a:ext>
            </a:extLst>
          </p:cNvPr>
          <p:cNvSpPr>
            <a:spLocks noGrp="1"/>
          </p:cNvSpPr>
          <p:nvPr>
            <p:ph type="title"/>
          </p:nvPr>
        </p:nvSpPr>
        <p:spPr/>
        <p:txBody>
          <a:bodyPr/>
          <a:lstStyle/>
          <a:p>
            <a:endParaRPr lang="en-US"/>
          </a:p>
        </p:txBody>
      </p:sp>
      <p:pic>
        <p:nvPicPr>
          <p:cNvPr id="6" name="Content Placeholder 5" descr="A graph showing the different types of scientific research&#10;&#10;AI-generated content may be incorrect.">
            <a:extLst>
              <a:ext uri="{FF2B5EF4-FFF2-40B4-BE49-F238E27FC236}">
                <a16:creationId xmlns:a16="http://schemas.microsoft.com/office/drawing/2014/main" id="{8E70771A-50BE-CF91-E78B-EDF725EDA228}"/>
              </a:ext>
            </a:extLst>
          </p:cNvPr>
          <p:cNvPicPr>
            <a:picLocks noGrp="1" noChangeAspect="1"/>
          </p:cNvPicPr>
          <p:nvPr>
            <p:ph idx="1"/>
          </p:nvPr>
        </p:nvPicPr>
        <p:blipFill>
          <a:blip r:embed="rId2"/>
          <a:stretch>
            <a:fillRect/>
          </a:stretch>
        </p:blipFill>
        <p:spPr>
          <a:xfrm>
            <a:off x="136840" y="0"/>
            <a:ext cx="12055160" cy="6858000"/>
          </a:xfrm>
        </p:spPr>
      </p:pic>
    </p:spTree>
    <p:extLst>
      <p:ext uri="{BB962C8B-B14F-4D97-AF65-F5344CB8AC3E}">
        <p14:creationId xmlns:p14="http://schemas.microsoft.com/office/powerpoint/2010/main" val="319678952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43926-60EF-1EEC-B5D3-68CC4789DB1C}"/>
              </a:ext>
            </a:extLst>
          </p:cNvPr>
          <p:cNvSpPr>
            <a:spLocks noGrp="1"/>
          </p:cNvSpPr>
          <p:nvPr>
            <p:ph type="title"/>
          </p:nvPr>
        </p:nvSpPr>
        <p:spPr/>
        <p:txBody>
          <a:bodyPr/>
          <a:lstStyle/>
          <a:p>
            <a:endParaRPr lang="en-US"/>
          </a:p>
        </p:txBody>
      </p:sp>
      <p:pic>
        <p:nvPicPr>
          <p:cNvPr id="5" name="Content Placeholder 4" descr="A graph showing the results of a research test&#10;&#10;AI-generated content may be incorrect.">
            <a:extLst>
              <a:ext uri="{FF2B5EF4-FFF2-40B4-BE49-F238E27FC236}">
                <a16:creationId xmlns:a16="http://schemas.microsoft.com/office/drawing/2014/main" id="{1A9473AC-CB8B-8B9D-2796-550385D4C6F2}"/>
              </a:ext>
            </a:extLst>
          </p:cNvPr>
          <p:cNvPicPr>
            <a:picLocks noGrp="1" noChangeAspect="1"/>
          </p:cNvPicPr>
          <p:nvPr>
            <p:ph idx="1"/>
          </p:nvPr>
        </p:nvPicPr>
        <p:blipFill>
          <a:blip r:embed="rId2"/>
          <a:stretch>
            <a:fillRect/>
          </a:stretch>
        </p:blipFill>
        <p:spPr>
          <a:xfrm>
            <a:off x="-1" y="0"/>
            <a:ext cx="12192001" cy="6858000"/>
          </a:xfrm>
        </p:spPr>
      </p:pic>
    </p:spTree>
    <p:extLst>
      <p:ext uri="{BB962C8B-B14F-4D97-AF65-F5344CB8AC3E}">
        <p14:creationId xmlns:p14="http://schemas.microsoft.com/office/powerpoint/2010/main" val="5132030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298EA-D831-F760-B7E3-5EB5C936A8AE}"/>
              </a:ext>
            </a:extLst>
          </p:cNvPr>
          <p:cNvSpPr>
            <a:spLocks noGrp="1"/>
          </p:cNvSpPr>
          <p:nvPr>
            <p:ph type="title"/>
          </p:nvPr>
        </p:nvSpPr>
        <p:spPr/>
        <p:txBody>
          <a:bodyPr/>
          <a:lstStyle/>
          <a:p>
            <a:endParaRPr lang="en-US"/>
          </a:p>
        </p:txBody>
      </p:sp>
      <p:pic>
        <p:nvPicPr>
          <p:cNvPr id="7" name="Content Placeholder 6" descr="A graph showing different colored circles&#10;&#10;AI-generated content may be incorrect.">
            <a:extLst>
              <a:ext uri="{FF2B5EF4-FFF2-40B4-BE49-F238E27FC236}">
                <a16:creationId xmlns:a16="http://schemas.microsoft.com/office/drawing/2014/main" id="{CEA3B51B-3145-E896-247D-736663D82BB3}"/>
              </a:ext>
            </a:extLst>
          </p:cNvPr>
          <p:cNvPicPr>
            <a:picLocks noGrp="1" noChangeAspect="1"/>
          </p:cNvPicPr>
          <p:nvPr>
            <p:ph idx="1"/>
          </p:nvPr>
        </p:nvPicPr>
        <p:blipFill>
          <a:blip r:embed="rId2"/>
          <a:stretch>
            <a:fillRect/>
          </a:stretch>
        </p:blipFill>
        <p:spPr>
          <a:xfrm>
            <a:off x="0" y="0"/>
            <a:ext cx="12192000" cy="6858000"/>
          </a:xfrm>
        </p:spPr>
      </p:pic>
    </p:spTree>
    <p:extLst>
      <p:ext uri="{BB962C8B-B14F-4D97-AF65-F5344CB8AC3E}">
        <p14:creationId xmlns:p14="http://schemas.microsoft.com/office/powerpoint/2010/main" val="357288160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7FC4F9-5C55-344B-98DD-D08A78868E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C03DEB-B174-FBE0-AB9B-73C340C2FE41}"/>
              </a:ext>
            </a:extLst>
          </p:cNvPr>
          <p:cNvSpPr>
            <a:spLocks noGrp="1"/>
          </p:cNvSpPr>
          <p:nvPr>
            <p:ph type="title"/>
          </p:nvPr>
        </p:nvSpPr>
        <p:spPr/>
        <p:txBody>
          <a:bodyPr/>
          <a:lstStyle/>
          <a:p>
            <a:endParaRPr lang="en-US"/>
          </a:p>
        </p:txBody>
      </p:sp>
      <p:pic>
        <p:nvPicPr>
          <p:cNvPr id="7" name="Content Placeholder 6" descr="A graph showing different colored circles&#10;&#10;AI-generated content may be incorrect.">
            <a:extLst>
              <a:ext uri="{FF2B5EF4-FFF2-40B4-BE49-F238E27FC236}">
                <a16:creationId xmlns:a16="http://schemas.microsoft.com/office/drawing/2014/main" id="{5F454C48-56C5-E721-E116-133B8B750D0C}"/>
              </a:ext>
            </a:extLst>
          </p:cNvPr>
          <p:cNvPicPr>
            <a:picLocks noGrp="1" noChangeAspect="1"/>
          </p:cNvPicPr>
          <p:nvPr>
            <p:ph idx="1"/>
          </p:nvPr>
        </p:nvPicPr>
        <p:blipFill>
          <a:blip r:embed="rId2"/>
          <a:stretch>
            <a:fillRect/>
          </a:stretch>
        </p:blipFill>
        <p:spPr>
          <a:xfrm>
            <a:off x="0" y="0"/>
            <a:ext cx="12192000" cy="6858000"/>
          </a:xfrm>
        </p:spPr>
      </p:pic>
      <p:sp>
        <p:nvSpPr>
          <p:cNvPr id="3" name="Oval 2">
            <a:extLst>
              <a:ext uri="{FF2B5EF4-FFF2-40B4-BE49-F238E27FC236}">
                <a16:creationId xmlns:a16="http://schemas.microsoft.com/office/drawing/2014/main" id="{9DD2140E-8BAD-76C1-FA79-08AE103B6ABE}"/>
              </a:ext>
            </a:extLst>
          </p:cNvPr>
          <p:cNvSpPr/>
          <p:nvPr/>
        </p:nvSpPr>
        <p:spPr>
          <a:xfrm>
            <a:off x="4746796" y="1849284"/>
            <a:ext cx="541866" cy="592667"/>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254668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F431F-20E3-1645-577E-AC8978840F4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48A7987-58A8-FAB7-0AF8-B5DA43ADE7E5}"/>
              </a:ext>
            </a:extLst>
          </p:cNvPr>
          <p:cNvSpPr>
            <a:spLocks noGrp="1"/>
          </p:cNvSpPr>
          <p:nvPr>
            <p:ph idx="1"/>
          </p:nvPr>
        </p:nvSpPr>
        <p:spPr/>
        <p:txBody>
          <a:bodyPr/>
          <a:lstStyle/>
          <a:p>
            <a:pPr marL="0" indent="0">
              <a:buNone/>
            </a:pPr>
            <a:r>
              <a:rPr lang="en-US" b="1" dirty="0"/>
              <a:t>Milk Proteins</a:t>
            </a:r>
          </a:p>
          <a:p>
            <a:pPr marL="0" indent="0">
              <a:buNone/>
            </a:pPr>
            <a:r>
              <a:rPr lang="en-US" dirty="0"/>
              <a:t>Cow's milk contains about 87% water. The remainder consists of fat (4%), proteins (3.5%), lactose (4.8%) and small quantities of inorganic salts. Basically, milk contains two main types of protein: casein (80%) and whey proteins (20%). Casein and whey proteins are distinguished by their differing solubility at pH 4.6 (at 20°C), caseins are insoluble, whereas whey proteins are soluble (Clark, 2004). </a:t>
            </a:r>
          </a:p>
          <a:p>
            <a:pPr marL="0" indent="0" algn="r">
              <a:buNone/>
            </a:pPr>
            <a:r>
              <a:rPr lang="en-US" dirty="0"/>
              <a:t>(Food Sciences, Y3, F1: .54; F2: 1.09)</a:t>
            </a:r>
          </a:p>
        </p:txBody>
      </p:sp>
    </p:spTree>
    <p:extLst>
      <p:ext uri="{BB962C8B-B14F-4D97-AF65-F5344CB8AC3E}">
        <p14:creationId xmlns:p14="http://schemas.microsoft.com/office/powerpoint/2010/main" val="110706564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7FC2A-CE53-0820-6CBC-B7F8CC56A0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FF7CCE-FC80-1BD5-3AF0-FB2F83115581}"/>
              </a:ext>
            </a:extLst>
          </p:cNvPr>
          <p:cNvSpPr>
            <a:spLocks noGrp="1"/>
          </p:cNvSpPr>
          <p:nvPr>
            <p:ph type="title"/>
          </p:nvPr>
        </p:nvSpPr>
        <p:spPr/>
        <p:txBody>
          <a:bodyPr/>
          <a:lstStyle/>
          <a:p>
            <a:endParaRPr lang="en-US"/>
          </a:p>
        </p:txBody>
      </p:sp>
      <p:pic>
        <p:nvPicPr>
          <p:cNvPr id="7" name="Content Placeholder 6" descr="A graph showing different colored circles&#10;&#10;AI-generated content may be incorrect.">
            <a:extLst>
              <a:ext uri="{FF2B5EF4-FFF2-40B4-BE49-F238E27FC236}">
                <a16:creationId xmlns:a16="http://schemas.microsoft.com/office/drawing/2014/main" id="{55A0DFBF-DF79-3B5D-CC61-3B8DA79A1E74}"/>
              </a:ext>
            </a:extLst>
          </p:cNvPr>
          <p:cNvPicPr>
            <a:picLocks noGrp="1" noChangeAspect="1"/>
          </p:cNvPicPr>
          <p:nvPr>
            <p:ph idx="1"/>
          </p:nvPr>
        </p:nvPicPr>
        <p:blipFill>
          <a:blip r:embed="rId2"/>
          <a:stretch>
            <a:fillRect/>
          </a:stretch>
        </p:blipFill>
        <p:spPr>
          <a:xfrm>
            <a:off x="0" y="0"/>
            <a:ext cx="12192000" cy="6858000"/>
          </a:xfrm>
        </p:spPr>
      </p:pic>
      <p:sp>
        <p:nvSpPr>
          <p:cNvPr id="3" name="Oval 2">
            <a:extLst>
              <a:ext uri="{FF2B5EF4-FFF2-40B4-BE49-F238E27FC236}">
                <a16:creationId xmlns:a16="http://schemas.microsoft.com/office/drawing/2014/main" id="{EC8ACC6F-8130-D2D0-B192-5A6687F061AA}"/>
              </a:ext>
            </a:extLst>
          </p:cNvPr>
          <p:cNvSpPr/>
          <p:nvPr/>
        </p:nvSpPr>
        <p:spPr>
          <a:xfrm>
            <a:off x="6231039" y="4234675"/>
            <a:ext cx="541866" cy="592667"/>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5918725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B24D3-6A51-AF02-FAC9-EEB7503F819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6E08FA6-CC56-3152-3EF9-09FC2E9AEEB1}"/>
              </a:ext>
            </a:extLst>
          </p:cNvPr>
          <p:cNvSpPr>
            <a:spLocks noGrp="1"/>
          </p:cNvSpPr>
          <p:nvPr>
            <p:ph idx="1"/>
          </p:nvPr>
        </p:nvSpPr>
        <p:spPr/>
        <p:txBody>
          <a:bodyPr>
            <a:normAutofit fontScale="92500" lnSpcReduction="20000"/>
          </a:bodyPr>
          <a:lstStyle/>
          <a:p>
            <a:pPr marL="0" indent="0">
              <a:buNone/>
            </a:pPr>
            <a:r>
              <a:rPr lang="en-US" dirty="0"/>
              <a:t>I suggest that the papers to be reviewed can be sorted into three sections; morphology, evolution and applications. This has been done because the articles appear to approach the subject of the genetic control of plant morphology from these three different angles. </a:t>
            </a:r>
          </a:p>
          <a:p>
            <a:pPr marL="0" indent="0">
              <a:buNone/>
            </a:pPr>
            <a:endParaRPr lang="en-US" b="1" dirty="0"/>
          </a:p>
          <a:p>
            <a:pPr marL="0" indent="0">
              <a:buNone/>
            </a:pPr>
            <a:r>
              <a:rPr lang="en-US" b="1" dirty="0"/>
              <a:t>MORPHOLOGY</a:t>
            </a:r>
          </a:p>
          <a:p>
            <a:pPr marL="0" indent="0">
              <a:buNone/>
            </a:pPr>
            <a:r>
              <a:rPr lang="en-US" dirty="0"/>
              <a:t>In this section, three papers which investigate the specific effects of genes on morphology in chronological order are first reviewed, (</a:t>
            </a:r>
            <a:r>
              <a:rPr lang="en-US" dirty="0" err="1"/>
              <a:t>Harevenal</a:t>
            </a:r>
            <a:r>
              <a:rPr lang="en-US" dirty="0"/>
              <a:t>. 1996, </a:t>
            </a:r>
            <a:r>
              <a:rPr lang="en-US" dirty="0" err="1"/>
              <a:t>Kimal</a:t>
            </a:r>
            <a:r>
              <a:rPr lang="en-US" dirty="0"/>
              <a:t>. 1999 and </a:t>
            </a:r>
            <a:r>
              <a:rPr lang="en-US" dirty="0" err="1"/>
              <a:t>Petschal</a:t>
            </a:r>
            <a:r>
              <a:rPr lang="en-US" dirty="0"/>
              <a:t>. 2005). The more general report overviews of the genetic control of flowering time was then reviewed to conclude the section. </a:t>
            </a:r>
          </a:p>
          <a:p>
            <a:pPr marL="0" indent="0" algn="r">
              <a:buNone/>
            </a:pPr>
            <a:r>
              <a:rPr lang="en-US" dirty="0"/>
              <a:t>(Biological Sciences, M-level, F1: 1.38; F2: -.49)</a:t>
            </a:r>
          </a:p>
        </p:txBody>
      </p:sp>
    </p:spTree>
    <p:extLst>
      <p:ext uri="{BB962C8B-B14F-4D97-AF65-F5344CB8AC3E}">
        <p14:creationId xmlns:p14="http://schemas.microsoft.com/office/powerpoint/2010/main" val="144626573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7286B52-03C2-7417-F7E6-F743001D6D0E}"/>
              </a:ext>
            </a:extLst>
          </p:cNvPr>
          <p:cNvSpPr>
            <a:spLocks noGrp="1"/>
          </p:cNvSpPr>
          <p:nvPr>
            <p:ph type="title"/>
          </p:nvPr>
        </p:nvSpPr>
        <p:spPr/>
        <p:txBody>
          <a:bodyPr/>
          <a:lstStyle/>
          <a:p>
            <a:r>
              <a:rPr lang="en-US" dirty="0"/>
              <a:t>Conclusions</a:t>
            </a:r>
          </a:p>
        </p:txBody>
      </p:sp>
      <p:sp>
        <p:nvSpPr>
          <p:cNvPr id="5" name="Text Placeholder 4">
            <a:extLst>
              <a:ext uri="{FF2B5EF4-FFF2-40B4-BE49-F238E27FC236}">
                <a16:creationId xmlns:a16="http://schemas.microsoft.com/office/drawing/2014/main" id="{1A04581F-4962-C710-3E8C-1BB188CB6530}"/>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11555098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468D395-AC81-73D9-5CC8-E2C6B1CDF267}"/>
              </a:ext>
            </a:extLst>
          </p:cNvPr>
          <p:cNvSpPr>
            <a:spLocks noGrp="1"/>
          </p:cNvSpPr>
          <p:nvPr>
            <p:ph type="title"/>
          </p:nvPr>
        </p:nvSpPr>
        <p:spPr/>
        <p:txBody>
          <a:bodyPr/>
          <a:lstStyle/>
          <a:p>
            <a:endParaRPr lang="en-US" dirty="0"/>
          </a:p>
        </p:txBody>
      </p:sp>
      <p:sp>
        <p:nvSpPr>
          <p:cNvPr id="5" name="Content Placeholder 4">
            <a:extLst>
              <a:ext uri="{FF2B5EF4-FFF2-40B4-BE49-F238E27FC236}">
                <a16:creationId xmlns:a16="http://schemas.microsoft.com/office/drawing/2014/main" id="{715677F9-0069-C8A3-EC4D-F0B5B4896796}"/>
              </a:ext>
            </a:extLst>
          </p:cNvPr>
          <p:cNvSpPr>
            <a:spLocks noGrp="1"/>
          </p:cNvSpPr>
          <p:nvPr>
            <p:ph idx="1"/>
          </p:nvPr>
        </p:nvSpPr>
        <p:spPr/>
        <p:txBody>
          <a:bodyPr/>
          <a:lstStyle/>
          <a:p>
            <a:pPr marL="0" indent="0">
              <a:buNone/>
            </a:pPr>
            <a:endParaRPr lang="en-US" dirty="0"/>
          </a:p>
          <a:p>
            <a:r>
              <a:rPr lang="en-US" dirty="0"/>
              <a:t>Text types are heterogeneous and overlapping.</a:t>
            </a:r>
          </a:p>
          <a:p>
            <a:r>
              <a:rPr lang="en-US" dirty="0"/>
              <a:t>“culturally-recognized categories that can be described, not scientific categories that can be defined”</a:t>
            </a:r>
            <a:r>
              <a:rPr lang="en-US" sz="2400" dirty="0"/>
              <a:t> (Biber &amp; Egbert, 2023: 19)</a:t>
            </a:r>
          </a:p>
          <a:p>
            <a:r>
              <a:rPr lang="en-US" dirty="0"/>
              <a:t>We can complement categorization by mapping texts in continuous multidimensional space.</a:t>
            </a:r>
          </a:p>
          <a:p>
            <a:r>
              <a:rPr lang="en-US" dirty="0"/>
              <a:t>This highlights similarities and differences across categories.</a:t>
            </a:r>
          </a:p>
          <a:p>
            <a:r>
              <a:rPr lang="en-US" dirty="0"/>
              <a:t>And shows key principles underlying variation.</a:t>
            </a:r>
          </a:p>
        </p:txBody>
      </p:sp>
    </p:spTree>
    <p:extLst>
      <p:ext uri="{BB962C8B-B14F-4D97-AF65-F5344CB8AC3E}">
        <p14:creationId xmlns:p14="http://schemas.microsoft.com/office/powerpoint/2010/main" val="1643842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21B13-8454-3F79-3939-F07F1F6CEB9A}"/>
              </a:ext>
            </a:extLst>
          </p:cNvPr>
          <p:cNvSpPr>
            <a:spLocks noGrp="1"/>
          </p:cNvSpPr>
          <p:nvPr>
            <p:ph type="title"/>
          </p:nvPr>
        </p:nvSpPr>
        <p:spPr/>
        <p:txBody>
          <a:bodyPr/>
          <a:lstStyle/>
          <a:p>
            <a:r>
              <a:rPr lang="en-US" dirty="0"/>
              <a:t>Developing this…</a:t>
            </a:r>
          </a:p>
        </p:txBody>
      </p:sp>
      <p:sp>
        <p:nvSpPr>
          <p:cNvPr id="3" name="Content Placeholder 2">
            <a:extLst>
              <a:ext uri="{FF2B5EF4-FFF2-40B4-BE49-F238E27FC236}">
                <a16:creationId xmlns:a16="http://schemas.microsoft.com/office/drawing/2014/main" id="{1EE0C0EB-317A-0139-B612-B2D182C2D4D4}"/>
              </a:ext>
            </a:extLst>
          </p:cNvPr>
          <p:cNvSpPr>
            <a:spLocks noGrp="1"/>
          </p:cNvSpPr>
          <p:nvPr>
            <p:ph idx="1"/>
          </p:nvPr>
        </p:nvSpPr>
        <p:spPr/>
        <p:txBody>
          <a:bodyPr/>
          <a:lstStyle/>
          <a:p>
            <a:pPr marL="0" indent="0">
              <a:buNone/>
            </a:pPr>
            <a:endParaRPr lang="en-US" dirty="0"/>
          </a:p>
          <a:p>
            <a:endParaRPr lang="en-US" dirty="0"/>
          </a:p>
          <a:p>
            <a:r>
              <a:rPr lang="en-US" dirty="0"/>
              <a:t>Continuing to develop parameters</a:t>
            </a:r>
          </a:p>
          <a:p>
            <a:r>
              <a:rPr lang="en-US" dirty="0"/>
              <a:t>Understanding how teachers / students interpret text types</a:t>
            </a:r>
          </a:p>
          <a:p>
            <a:r>
              <a:rPr lang="en-US" dirty="0"/>
              <a:t>Mapping texts across educational levels</a:t>
            </a:r>
          </a:p>
          <a:p>
            <a:r>
              <a:rPr lang="en-US" dirty="0"/>
              <a:t>Correlating text type variation to features of language…</a:t>
            </a:r>
          </a:p>
          <a:p>
            <a:r>
              <a:rPr lang="en-US" dirty="0"/>
              <a:t>…across subject areas / educational levels</a:t>
            </a:r>
          </a:p>
          <a:p>
            <a:endParaRPr lang="en-US" dirty="0"/>
          </a:p>
        </p:txBody>
      </p:sp>
    </p:spTree>
    <p:extLst>
      <p:ext uri="{BB962C8B-B14F-4D97-AF65-F5344CB8AC3E}">
        <p14:creationId xmlns:p14="http://schemas.microsoft.com/office/powerpoint/2010/main" val="3710172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4D4A0D-6107-7689-D175-C46176DA811E}"/>
              </a:ext>
            </a:extLst>
          </p:cNvPr>
          <p:cNvSpPr>
            <a:spLocks noGrp="1"/>
          </p:cNvSpPr>
          <p:nvPr>
            <p:ph type="title"/>
          </p:nvPr>
        </p:nvSpPr>
        <p:spPr/>
        <p:txBody>
          <a:bodyPr/>
          <a:lstStyle/>
          <a:p>
            <a:r>
              <a:rPr lang="en-US" dirty="0"/>
              <a:t>Thank you!</a:t>
            </a:r>
          </a:p>
        </p:txBody>
      </p:sp>
      <p:sp>
        <p:nvSpPr>
          <p:cNvPr id="5" name="Text Placeholder 4">
            <a:extLst>
              <a:ext uri="{FF2B5EF4-FFF2-40B4-BE49-F238E27FC236}">
                <a16:creationId xmlns:a16="http://schemas.microsoft.com/office/drawing/2014/main" id="{6B079B62-D64C-653E-0E3C-BAB3E6F27D9B}"/>
              </a:ext>
            </a:extLst>
          </p:cNvPr>
          <p:cNvSpPr>
            <a:spLocks noGrp="1"/>
          </p:cNvSpPr>
          <p:nvPr>
            <p:ph type="body" idx="1"/>
          </p:nvPr>
        </p:nvSpPr>
        <p:spPr/>
        <p:txBody>
          <a:bodyPr/>
          <a:lstStyle/>
          <a:p>
            <a:r>
              <a:rPr lang="en-US" dirty="0"/>
              <a:t>p.l.durrant@exeter.ac.uk</a:t>
            </a:r>
          </a:p>
          <a:p>
            <a:r>
              <a:rPr lang="en-US" dirty="0"/>
              <a:t>@phil-</a:t>
            </a:r>
            <a:r>
              <a:rPr lang="en-US" dirty="0" err="1"/>
              <a:t>durrant.bsky.social</a:t>
            </a:r>
            <a:endParaRPr lang="en-US" dirty="0"/>
          </a:p>
        </p:txBody>
      </p:sp>
    </p:spTree>
    <p:extLst>
      <p:ext uri="{BB962C8B-B14F-4D97-AF65-F5344CB8AC3E}">
        <p14:creationId xmlns:p14="http://schemas.microsoft.com/office/powerpoint/2010/main" val="106094234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54F0E-130D-F14C-FCA9-AFE1582EBB17}"/>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B4685155-5508-7D98-152A-A6E1017684CB}"/>
              </a:ext>
            </a:extLst>
          </p:cNvPr>
          <p:cNvSpPr>
            <a:spLocks noGrp="1"/>
          </p:cNvSpPr>
          <p:nvPr>
            <p:ph idx="1"/>
          </p:nvPr>
        </p:nvSpPr>
        <p:spPr/>
        <p:txBody>
          <a:bodyPr>
            <a:normAutofit fontScale="77500" lnSpcReduction="20000"/>
          </a:bodyPr>
          <a:lstStyle/>
          <a:p>
            <a:pPr marL="0" indent="-457200">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Biber, D. </a:t>
            </a:r>
            <a:r>
              <a:rPr lang="en-US" sz="1800" kern="100">
                <a:effectLst/>
                <a:latin typeface="Aptos" panose="020B0004020202020204" pitchFamily="34" charset="0"/>
                <a:ea typeface="Aptos" panose="020B0004020202020204" pitchFamily="34" charset="0"/>
                <a:cs typeface="Times New Roman" panose="02020603050405020304" pitchFamily="18" charset="0"/>
              </a:rPr>
              <a:t>&amp; Egbert, J.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2023. What is a register? Accounting for linguistic and situational variation within–and outside of–textual varieties. Register Studies 5(1). 1–22.</a:t>
            </a:r>
          </a:p>
          <a:p>
            <a:pPr marL="0" indent="-457200">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Biber, D., Egbert, J., &amp; Keller, D. (2020). Reconceptualizing register in a continuous situational space. </a:t>
            </a:r>
            <a:r>
              <a:rPr lang="en-US" sz="1800" i="1" kern="100" dirty="0">
                <a:effectLst/>
                <a:latin typeface="Aptos" panose="020B0004020202020204" pitchFamily="34" charset="0"/>
                <a:ea typeface="Aptos" panose="020B0004020202020204" pitchFamily="34" charset="0"/>
                <a:cs typeface="Times New Roman" panose="02020603050405020304" pitchFamily="18" charset="0"/>
              </a:rPr>
              <a:t>Corpus linguistics and linguistic theory, 16</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(3), 581-616.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457200">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Biber, D., Johansson, S., Leech, G., Conrad, S., &amp; Finegan, E. (2021). </a:t>
            </a:r>
            <a:r>
              <a:rPr lang="en-US" sz="1800" i="1" kern="100" dirty="0">
                <a:effectLst/>
                <a:latin typeface="Aptos" panose="020B0004020202020204" pitchFamily="34" charset="0"/>
                <a:ea typeface="Aptos" panose="020B0004020202020204" pitchFamily="34" charset="0"/>
                <a:cs typeface="Times New Roman" panose="02020603050405020304" pitchFamily="18" charset="0"/>
              </a:rPr>
              <a:t>Grammar of spoken and written English</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Amsterdam: John Benjamins Publishing Company.</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457200">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Britton, J., Burgess, T., Martin, N., &amp; Rosen, H. (1975). </a:t>
            </a:r>
            <a:r>
              <a:rPr lang="en-US" sz="1800" i="1" kern="100" dirty="0">
                <a:effectLst/>
                <a:latin typeface="Aptos" panose="020B0004020202020204" pitchFamily="34" charset="0"/>
                <a:ea typeface="Aptos" panose="020B0004020202020204" pitchFamily="34" charset="0"/>
                <a:cs typeface="Times New Roman" panose="02020603050405020304" pitchFamily="18" charset="0"/>
              </a:rPr>
              <a:t>The development of writing abilities 11-18</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Macmillan.</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457200">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Coffin, C. (2006). </a:t>
            </a:r>
            <a:r>
              <a:rPr lang="en-US" sz="1800" i="1" kern="100" dirty="0">
                <a:effectLst/>
                <a:latin typeface="Aptos" panose="020B0004020202020204" pitchFamily="34" charset="0"/>
                <a:ea typeface="Aptos" panose="020B0004020202020204" pitchFamily="34" charset="0"/>
                <a:cs typeface="Times New Roman" panose="02020603050405020304" pitchFamily="18" charset="0"/>
              </a:rPr>
              <a:t>Historical Discourse: The Language of Time, Cause and Evaluation</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London: Continuum.</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457200">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Durrant, P. (2022). Studying children’s writing development with a corpus. </a:t>
            </a:r>
            <a:r>
              <a:rPr lang="en-US" sz="1800" i="1" kern="100" dirty="0">
                <a:effectLst/>
                <a:latin typeface="Aptos" panose="020B0004020202020204" pitchFamily="34" charset="0"/>
                <a:ea typeface="Aptos" panose="020B0004020202020204" pitchFamily="34" charset="0"/>
                <a:cs typeface="Times New Roman" panose="02020603050405020304" pitchFamily="18" charset="0"/>
              </a:rPr>
              <a:t>Applied Corpus Linguistics</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457200">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Durrant, P., &amp; Brenchley, M. (2023). Development of noun phrase complexity across genres in children’s writing. </a:t>
            </a:r>
            <a:r>
              <a:rPr lang="en-US" sz="1800" i="1" kern="100" dirty="0">
                <a:effectLst/>
                <a:latin typeface="Aptos" panose="020B0004020202020204" pitchFamily="34" charset="0"/>
                <a:ea typeface="Aptos" panose="020B0004020202020204" pitchFamily="34" charset="0"/>
                <a:cs typeface="Times New Roman" panose="02020603050405020304" pitchFamily="18" charset="0"/>
              </a:rPr>
              <a:t>Applied Linguistics, 44</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(2), 239 - 264.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457200">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Durrant, P., Brenchley, M., &amp; Clarkson, R. (2020). Syntactic development across genres in children's writing: The case of adverbial clauses. </a:t>
            </a:r>
            <a:r>
              <a:rPr lang="en-US" sz="1800" i="1" kern="100" dirty="0">
                <a:effectLst/>
                <a:latin typeface="Aptos" panose="020B0004020202020204" pitchFamily="34" charset="0"/>
                <a:ea typeface="Aptos" panose="020B0004020202020204" pitchFamily="34" charset="0"/>
                <a:cs typeface="Times New Roman" panose="02020603050405020304" pitchFamily="18" charset="0"/>
              </a:rPr>
              <a:t>Journal of Writing Research, 12</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(2), 419-452.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457200">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Durrant, P., Brenchley, M., &amp; McCallum, L. (2021). </a:t>
            </a:r>
            <a:r>
              <a:rPr lang="en-US" sz="1800" i="1" kern="100" dirty="0">
                <a:effectLst/>
                <a:latin typeface="Aptos" panose="020B0004020202020204" pitchFamily="34" charset="0"/>
                <a:ea typeface="Aptos" panose="020B0004020202020204" pitchFamily="34" charset="0"/>
                <a:cs typeface="Times New Roman" panose="02020603050405020304" pitchFamily="18" charset="0"/>
              </a:rPr>
              <a:t>Understanding development and proficiency in writing: quantitative corpus linguistic approaches</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Cambridge: Cambridge University Press.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457200">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Rivera, C. (2007).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Foreward</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In A. L. Bailey (Ed.), </a:t>
            </a:r>
            <a:r>
              <a:rPr lang="en-US" sz="1800" i="1" kern="100" dirty="0">
                <a:effectLst/>
                <a:latin typeface="Aptos" panose="020B0004020202020204" pitchFamily="34" charset="0"/>
                <a:ea typeface="Aptos" panose="020B0004020202020204" pitchFamily="34" charset="0"/>
                <a:cs typeface="Times New Roman" panose="02020603050405020304" pitchFamily="18" charset="0"/>
              </a:rPr>
              <a:t>The Language Demands of School: Putting academic English to the test</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New Haven &amp; London: Yale University Press.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457200">
              <a:buNone/>
            </a:pP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Römer</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U., &amp; O’Donnell, M. B. (2011). From student hard drive to web corpus (part 1): the design, compilation and genre classification of the Michigan Corpus of Upper-level Student Papers (MICUSP). </a:t>
            </a:r>
            <a:r>
              <a:rPr lang="en-US" sz="1800" i="1" kern="100" dirty="0">
                <a:effectLst/>
                <a:latin typeface="Aptos" panose="020B0004020202020204" pitchFamily="34" charset="0"/>
                <a:ea typeface="Aptos" panose="020B0004020202020204" pitchFamily="34" charset="0"/>
                <a:cs typeface="Times New Roman" panose="02020603050405020304" pitchFamily="18" charset="0"/>
              </a:rPr>
              <a:t>Corpora, 6</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(2), 159-177.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56925275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386E8D9-13D8-AC97-B4FA-E2F43F289DC7}"/>
              </a:ext>
            </a:extLst>
          </p:cNvPr>
          <p:cNvSpPr>
            <a:spLocks noGrp="1"/>
          </p:cNvSpPr>
          <p:nvPr>
            <p:ph type="title"/>
          </p:nvPr>
        </p:nvSpPr>
        <p:spPr/>
        <p:txBody>
          <a:bodyPr/>
          <a:lstStyle/>
          <a:p>
            <a:r>
              <a:rPr lang="en-US" dirty="0"/>
              <a:t>Extras…</a:t>
            </a:r>
          </a:p>
        </p:txBody>
      </p:sp>
      <p:sp>
        <p:nvSpPr>
          <p:cNvPr id="5" name="Text Placeholder 4">
            <a:extLst>
              <a:ext uri="{FF2B5EF4-FFF2-40B4-BE49-F238E27FC236}">
                <a16:creationId xmlns:a16="http://schemas.microsoft.com/office/drawing/2014/main" id="{FBC903CD-443D-2092-64D9-22DFE7E57AF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9132509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7BB41-D203-EC8D-E613-D6D3464EEDD3}"/>
              </a:ext>
            </a:extLst>
          </p:cNvPr>
          <p:cNvSpPr>
            <a:spLocks noGrp="1"/>
          </p:cNvSpPr>
          <p:nvPr>
            <p:ph type="title"/>
          </p:nvPr>
        </p:nvSpPr>
        <p:spPr/>
        <p:txBody>
          <a:bodyPr/>
          <a:lstStyle/>
          <a:p>
            <a:r>
              <a:rPr lang="en-US" dirty="0"/>
              <a:t>Evaluating codes</a:t>
            </a:r>
          </a:p>
        </p:txBody>
      </p:sp>
      <p:pic>
        <p:nvPicPr>
          <p:cNvPr id="5" name="Content Placeholder 4" descr="A list of writing on a white background&#10;&#10;Description automatically generated">
            <a:extLst>
              <a:ext uri="{FF2B5EF4-FFF2-40B4-BE49-F238E27FC236}">
                <a16:creationId xmlns:a16="http://schemas.microsoft.com/office/drawing/2014/main" id="{D457D8BA-1BCA-1B63-C527-D8B7DC1DCE4F}"/>
              </a:ext>
            </a:extLst>
          </p:cNvPr>
          <p:cNvPicPr>
            <a:picLocks noGrp="1" noChangeAspect="1"/>
          </p:cNvPicPr>
          <p:nvPr>
            <p:ph idx="1"/>
          </p:nvPr>
        </p:nvPicPr>
        <p:blipFill>
          <a:blip r:embed="rId2"/>
          <a:stretch>
            <a:fillRect/>
          </a:stretch>
        </p:blipFill>
        <p:spPr>
          <a:xfrm>
            <a:off x="691910" y="1690688"/>
            <a:ext cx="6667500" cy="1651000"/>
          </a:xfrm>
        </p:spPr>
      </p:pic>
      <p:pic>
        <p:nvPicPr>
          <p:cNvPr id="7" name="Picture 6">
            <a:extLst>
              <a:ext uri="{FF2B5EF4-FFF2-40B4-BE49-F238E27FC236}">
                <a16:creationId xmlns:a16="http://schemas.microsoft.com/office/drawing/2014/main" id="{55BC9C3C-F3DC-A02E-D130-AB61FC83EAF8}"/>
              </a:ext>
            </a:extLst>
          </p:cNvPr>
          <p:cNvPicPr>
            <a:picLocks noChangeAspect="1"/>
          </p:cNvPicPr>
          <p:nvPr/>
        </p:nvPicPr>
        <p:blipFill>
          <a:blip r:embed="rId3"/>
          <a:stretch>
            <a:fillRect/>
          </a:stretch>
        </p:blipFill>
        <p:spPr>
          <a:xfrm>
            <a:off x="691910" y="3587751"/>
            <a:ext cx="7353300" cy="2159000"/>
          </a:xfrm>
          <a:prstGeom prst="rect">
            <a:avLst/>
          </a:prstGeom>
        </p:spPr>
      </p:pic>
      <p:sp>
        <p:nvSpPr>
          <p:cNvPr id="8" name="TextBox 7">
            <a:extLst>
              <a:ext uri="{FF2B5EF4-FFF2-40B4-BE49-F238E27FC236}">
                <a16:creationId xmlns:a16="http://schemas.microsoft.com/office/drawing/2014/main" id="{160CDBDB-B297-1BEE-E2A0-0A818E1FA11B}"/>
              </a:ext>
            </a:extLst>
          </p:cNvPr>
          <p:cNvSpPr txBox="1"/>
          <p:nvPr/>
        </p:nvSpPr>
        <p:spPr>
          <a:xfrm>
            <a:off x="7170948" y="5846544"/>
            <a:ext cx="4572000" cy="646331"/>
          </a:xfrm>
          <a:prstGeom prst="rect">
            <a:avLst/>
          </a:prstGeom>
          <a:noFill/>
        </p:spPr>
        <p:txBody>
          <a:bodyPr wrap="square" rtlCol="0">
            <a:spAutoFit/>
          </a:bodyPr>
          <a:lstStyle/>
          <a:p>
            <a:r>
              <a:rPr lang="en-US" i="1" dirty="0"/>
              <a:t>Frequency</a:t>
            </a:r>
            <a:r>
              <a:rPr lang="en-US" dirty="0"/>
              <a:t> = % texts in which feature occurs</a:t>
            </a:r>
          </a:p>
          <a:p>
            <a:r>
              <a:rPr lang="en-US" i="1" dirty="0"/>
              <a:t>Agreement</a:t>
            </a:r>
            <a:r>
              <a:rPr lang="en-US" dirty="0"/>
              <a:t> = % identical codes</a:t>
            </a:r>
          </a:p>
        </p:txBody>
      </p:sp>
    </p:spTree>
    <p:extLst>
      <p:ext uri="{BB962C8B-B14F-4D97-AF65-F5344CB8AC3E}">
        <p14:creationId xmlns:p14="http://schemas.microsoft.com/office/powerpoint/2010/main" val="64913952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E2009-52B6-0BA3-BA60-20371B7609E4}"/>
              </a:ext>
            </a:extLst>
          </p:cNvPr>
          <p:cNvSpPr>
            <a:spLocks noGrp="1"/>
          </p:cNvSpPr>
          <p:nvPr>
            <p:ph type="title"/>
          </p:nvPr>
        </p:nvSpPr>
        <p:spPr/>
        <p:txBody>
          <a:bodyPr/>
          <a:lstStyle/>
          <a:p>
            <a:r>
              <a:rPr lang="en-US" dirty="0"/>
              <a:t>Evaluating codes</a:t>
            </a:r>
          </a:p>
        </p:txBody>
      </p:sp>
      <p:sp>
        <p:nvSpPr>
          <p:cNvPr id="6" name="TextBox 5">
            <a:extLst>
              <a:ext uri="{FF2B5EF4-FFF2-40B4-BE49-F238E27FC236}">
                <a16:creationId xmlns:a16="http://schemas.microsoft.com/office/drawing/2014/main" id="{BDE54AE8-C649-7500-19B0-8EC74ABD72AA}"/>
              </a:ext>
            </a:extLst>
          </p:cNvPr>
          <p:cNvSpPr txBox="1"/>
          <p:nvPr/>
        </p:nvSpPr>
        <p:spPr>
          <a:xfrm>
            <a:off x="7188200" y="5700495"/>
            <a:ext cx="4572000" cy="646331"/>
          </a:xfrm>
          <a:prstGeom prst="rect">
            <a:avLst/>
          </a:prstGeom>
          <a:noFill/>
        </p:spPr>
        <p:txBody>
          <a:bodyPr wrap="square" rtlCol="0">
            <a:spAutoFit/>
          </a:bodyPr>
          <a:lstStyle/>
          <a:p>
            <a:r>
              <a:rPr lang="en-US" i="1" dirty="0"/>
              <a:t>Frequency</a:t>
            </a:r>
            <a:r>
              <a:rPr lang="en-US" dirty="0"/>
              <a:t> = % texts in which feature occurs</a:t>
            </a:r>
          </a:p>
          <a:p>
            <a:r>
              <a:rPr lang="en-US" i="1" dirty="0"/>
              <a:t>Agreement</a:t>
            </a:r>
            <a:r>
              <a:rPr lang="en-US" dirty="0"/>
              <a:t> = % cases within one band</a:t>
            </a:r>
          </a:p>
        </p:txBody>
      </p:sp>
      <p:pic>
        <p:nvPicPr>
          <p:cNvPr id="14" name="Content Placeholder 13" descr="A table with a number of words&#10;&#10;Description automatically generated">
            <a:extLst>
              <a:ext uri="{FF2B5EF4-FFF2-40B4-BE49-F238E27FC236}">
                <a16:creationId xmlns:a16="http://schemas.microsoft.com/office/drawing/2014/main" id="{E481B66C-A3C3-4AD8-F320-531A0016A487}"/>
              </a:ext>
            </a:extLst>
          </p:cNvPr>
          <p:cNvPicPr>
            <a:picLocks noGrp="1" noChangeAspect="1"/>
          </p:cNvPicPr>
          <p:nvPr>
            <p:ph idx="1"/>
          </p:nvPr>
        </p:nvPicPr>
        <p:blipFill>
          <a:blip r:embed="rId2"/>
          <a:stretch>
            <a:fillRect/>
          </a:stretch>
        </p:blipFill>
        <p:spPr>
          <a:xfrm>
            <a:off x="838200" y="1532325"/>
            <a:ext cx="6022690" cy="4960549"/>
          </a:xfrm>
        </p:spPr>
      </p:pic>
    </p:spTree>
    <p:extLst>
      <p:ext uri="{BB962C8B-B14F-4D97-AF65-F5344CB8AC3E}">
        <p14:creationId xmlns:p14="http://schemas.microsoft.com/office/powerpoint/2010/main" val="69412870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34150-4609-D997-A810-E1D46B94B48C}"/>
              </a:ext>
            </a:extLst>
          </p:cNvPr>
          <p:cNvSpPr>
            <a:spLocks noGrp="1"/>
          </p:cNvSpPr>
          <p:nvPr>
            <p:ph type="title"/>
          </p:nvPr>
        </p:nvSpPr>
        <p:spPr/>
        <p:txBody>
          <a:bodyPr/>
          <a:lstStyle/>
          <a:p>
            <a:r>
              <a:rPr lang="en-US" dirty="0"/>
              <a:t>Evaluating codes</a:t>
            </a:r>
          </a:p>
        </p:txBody>
      </p:sp>
      <p:pic>
        <p:nvPicPr>
          <p:cNvPr id="5" name="Content Placeholder 4" descr="A table with numbers and text&#10;&#10;Description automatically generated">
            <a:extLst>
              <a:ext uri="{FF2B5EF4-FFF2-40B4-BE49-F238E27FC236}">
                <a16:creationId xmlns:a16="http://schemas.microsoft.com/office/drawing/2014/main" id="{7D9C1BEE-8C30-324E-12CA-E38FAD17B2C3}"/>
              </a:ext>
            </a:extLst>
          </p:cNvPr>
          <p:cNvPicPr>
            <a:picLocks noGrp="1" noChangeAspect="1"/>
          </p:cNvPicPr>
          <p:nvPr>
            <p:ph idx="1"/>
          </p:nvPr>
        </p:nvPicPr>
        <p:blipFill>
          <a:blip r:embed="rId2"/>
          <a:stretch>
            <a:fillRect/>
          </a:stretch>
        </p:blipFill>
        <p:spPr>
          <a:xfrm>
            <a:off x="838200" y="2030278"/>
            <a:ext cx="5461000" cy="2527300"/>
          </a:xfrm>
        </p:spPr>
      </p:pic>
      <p:sp>
        <p:nvSpPr>
          <p:cNvPr id="6" name="TextBox 5">
            <a:extLst>
              <a:ext uri="{FF2B5EF4-FFF2-40B4-BE49-F238E27FC236}">
                <a16:creationId xmlns:a16="http://schemas.microsoft.com/office/drawing/2014/main" id="{48E8AE5A-9D1B-02CC-7056-2D07582C0C0A}"/>
              </a:ext>
            </a:extLst>
          </p:cNvPr>
          <p:cNvSpPr txBox="1"/>
          <p:nvPr/>
        </p:nvSpPr>
        <p:spPr>
          <a:xfrm>
            <a:off x="7170948" y="5846544"/>
            <a:ext cx="4572000" cy="646331"/>
          </a:xfrm>
          <a:prstGeom prst="rect">
            <a:avLst/>
          </a:prstGeom>
          <a:noFill/>
        </p:spPr>
        <p:txBody>
          <a:bodyPr wrap="square" rtlCol="0">
            <a:spAutoFit/>
          </a:bodyPr>
          <a:lstStyle/>
          <a:p>
            <a:r>
              <a:rPr lang="en-US" i="1" dirty="0"/>
              <a:t>Frequency</a:t>
            </a:r>
            <a:r>
              <a:rPr lang="en-US" dirty="0"/>
              <a:t> = % texts in which feature occurs</a:t>
            </a:r>
          </a:p>
          <a:p>
            <a:r>
              <a:rPr lang="en-US" i="1" dirty="0"/>
              <a:t>Agreement</a:t>
            </a:r>
            <a:r>
              <a:rPr lang="en-US" dirty="0"/>
              <a:t> = % identical codes</a:t>
            </a:r>
          </a:p>
        </p:txBody>
      </p:sp>
    </p:spTree>
    <p:extLst>
      <p:ext uri="{BB962C8B-B14F-4D97-AF65-F5344CB8AC3E}">
        <p14:creationId xmlns:p14="http://schemas.microsoft.com/office/powerpoint/2010/main" val="10271605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27570</TotalTime>
  <Words>3112</Words>
  <Application>Microsoft Macintosh PowerPoint</Application>
  <PresentationFormat>Widescreen</PresentationFormat>
  <Paragraphs>380</Paragraphs>
  <Slides>68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68</vt:i4>
      </vt:variant>
    </vt:vector>
  </HeadingPairs>
  <TitlesOfParts>
    <vt:vector size="75" baseType="lpstr">
      <vt:lpstr>Aptos</vt:lpstr>
      <vt:lpstr>Aptos Display</vt:lpstr>
      <vt:lpstr>Aptos Narrow</vt:lpstr>
      <vt:lpstr>Arial</vt:lpstr>
      <vt:lpstr>Calibri</vt:lpstr>
      <vt:lpstr>Outfit</vt:lpstr>
      <vt:lpstr>Office Theme</vt:lpstr>
      <vt:lpstr>Mapping text types in academic writing</vt:lpstr>
      <vt:lpstr>Academic language as gatekeeper</vt:lpstr>
      <vt:lpstr>So what can applied linguists do?</vt:lpstr>
      <vt:lpstr>1. Create explicit knowledge of</vt:lpstr>
      <vt:lpstr>So that we can…</vt:lpstr>
      <vt:lpstr>2. Show the big picture…</vt:lpstr>
      <vt:lpstr>So that we can…</vt:lpstr>
      <vt:lpstr> 3. Create explicit knowledge of…</vt:lpstr>
      <vt:lpstr>So that we can…</vt:lpstr>
      <vt:lpstr>And we should be curious about…</vt:lpstr>
      <vt:lpstr>A key challenge: Understanding text type variation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Also, educators need to understand how…</vt:lpstr>
      <vt:lpstr>But…</vt:lpstr>
      <vt:lpstr>For example: expository writing</vt:lpstr>
      <vt:lpstr>Why is this so difficult to get right?</vt:lpstr>
      <vt:lpstr>A way forward:  non-categorical text types</vt:lpstr>
      <vt:lpstr>PowerPoint Presentation</vt:lpstr>
      <vt:lpstr>PowerPoint Presentation</vt:lpstr>
      <vt:lpstr>Implementing this</vt:lpstr>
      <vt:lpstr>PowerPoint Presentation</vt:lpstr>
      <vt:lpstr>Step 1: define possible distinctive features</vt:lpstr>
      <vt:lpstr>Step 1: define possible distinctive features</vt:lpstr>
      <vt:lpstr>PowerPoint Presentation</vt:lpstr>
      <vt:lpstr>PowerPoint Presentation</vt:lpstr>
      <vt:lpstr>Step 2: Rate texts on each feature</vt:lpstr>
      <vt:lpstr>Texts sampled from BAWE corpus</vt:lpstr>
      <vt:lpstr>Step 3: Factor analysis</vt:lpstr>
      <vt:lpstr>Factor 1: </vt:lpstr>
      <vt:lpstr>For example…</vt:lpstr>
      <vt:lpstr>For example…</vt:lpstr>
      <vt:lpstr>Factor 2: </vt:lpstr>
      <vt:lpstr>For example</vt:lpstr>
      <vt:lpstr>For example…</vt:lpstr>
      <vt:lpstr>Multidimensionalty: Factor 1 vs Factor 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Literature Surveys &amp;  Methodology Recounts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Conclusions</vt:lpstr>
      <vt:lpstr>PowerPoint Presentation</vt:lpstr>
      <vt:lpstr>Developing this…</vt:lpstr>
      <vt:lpstr>Thank you!</vt:lpstr>
      <vt:lpstr>References</vt:lpstr>
      <vt:lpstr>Extras…</vt:lpstr>
      <vt:lpstr>Evaluating codes</vt:lpstr>
      <vt:lpstr>Evaluating codes</vt:lpstr>
      <vt:lpstr>Evaluating codes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Durrant, Philip</dc:creator>
  <cp:lastModifiedBy>Durrant, Philip</cp:lastModifiedBy>
  <cp:revision>172</cp:revision>
  <dcterms:created xsi:type="dcterms:W3CDTF">2024-07-10T14:49:36Z</dcterms:created>
  <dcterms:modified xsi:type="dcterms:W3CDTF">2025-02-18T10:12:26Z</dcterms:modified>
</cp:coreProperties>
</file>