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765" r:id="rId2"/>
    <p:sldId id="833" r:id="rId3"/>
    <p:sldId id="853" r:id="rId4"/>
    <p:sldId id="855" r:id="rId5"/>
    <p:sldId id="854" r:id="rId6"/>
    <p:sldId id="687" r:id="rId7"/>
    <p:sldId id="857" r:id="rId8"/>
    <p:sldId id="858" r:id="rId9"/>
    <p:sldId id="761" r:id="rId10"/>
    <p:sldId id="815" r:id="rId11"/>
    <p:sldId id="987" r:id="rId12"/>
    <p:sldId id="716" r:id="rId13"/>
    <p:sldId id="745" r:id="rId14"/>
    <p:sldId id="859" r:id="rId15"/>
    <p:sldId id="847" r:id="rId16"/>
    <p:sldId id="824" r:id="rId17"/>
    <p:sldId id="860" r:id="rId18"/>
    <p:sldId id="889" r:id="rId19"/>
    <p:sldId id="821" r:id="rId20"/>
    <p:sldId id="894" r:id="rId21"/>
    <p:sldId id="895" r:id="rId22"/>
    <p:sldId id="896" r:id="rId23"/>
    <p:sldId id="818" r:id="rId24"/>
    <p:sldId id="958" r:id="rId25"/>
    <p:sldId id="834" r:id="rId26"/>
    <p:sldId id="918" r:id="rId27"/>
    <p:sldId id="911" r:id="rId28"/>
    <p:sldId id="997" r:id="rId29"/>
    <p:sldId id="919" r:id="rId30"/>
    <p:sldId id="916" r:id="rId31"/>
    <p:sldId id="920" r:id="rId32"/>
    <p:sldId id="1001" r:id="rId33"/>
    <p:sldId id="946" r:id="rId34"/>
    <p:sldId id="972" r:id="rId35"/>
    <p:sldId id="988" r:id="rId36"/>
    <p:sldId id="989" r:id="rId37"/>
    <p:sldId id="990" r:id="rId38"/>
    <p:sldId id="991" r:id="rId39"/>
    <p:sldId id="996" r:id="rId40"/>
    <p:sldId id="995" r:id="rId41"/>
    <p:sldId id="998" r:id="rId42"/>
    <p:sldId id="999" r:id="rId43"/>
    <p:sldId id="1000" r:id="rId44"/>
    <p:sldId id="992" r:id="rId45"/>
    <p:sldId id="993" r:id="rId46"/>
    <p:sldId id="954" r:id="rId47"/>
    <p:sldId id="974" r:id="rId48"/>
    <p:sldId id="840" r:id="rId49"/>
    <p:sldId id="842" r:id="rId50"/>
    <p:sldId id="841" r:id="rId51"/>
    <p:sldId id="928" r:id="rId52"/>
    <p:sldId id="898" r:id="rId53"/>
    <p:sldId id="897" r:id="rId54"/>
    <p:sldId id="89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C8E0"/>
    <a:srgbClr val="34C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71"/>
    <p:restoredTop sz="94472"/>
  </p:normalViewPr>
  <p:slideViewPr>
    <p:cSldViewPr snapToGrid="0">
      <p:cViewPr varScale="1">
        <p:scale>
          <a:sx n="65" d="100"/>
          <a:sy n="65" d="100"/>
        </p:scale>
        <p:origin x="216" y="9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432F-EA2D-B2C0-8EC4-3475F5BE8E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B3794FE-D322-2163-3002-E2DAEF00E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5552CA2-CC5B-D271-3C05-F8573E896AD9}"/>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5" name="Footer Placeholder 4">
            <a:extLst>
              <a:ext uri="{FF2B5EF4-FFF2-40B4-BE49-F238E27FC236}">
                <a16:creationId xmlns:a16="http://schemas.microsoft.com/office/drawing/2014/main" id="{E9288965-2284-F672-5BEB-917E64F128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D192C-D730-B7C2-B083-394DF3B6BBA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68102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2D9F-EC66-44F6-BA21-2CF0082B76E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14D6EBE-72F9-0AC5-4DBA-559DAAE87B5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A44121-80A3-D76A-EFCD-C19884958083}"/>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5" name="Footer Placeholder 4">
            <a:extLst>
              <a:ext uri="{FF2B5EF4-FFF2-40B4-BE49-F238E27FC236}">
                <a16:creationId xmlns:a16="http://schemas.microsoft.com/office/drawing/2014/main" id="{73B95E80-7086-9EC0-F2C4-A82C3920C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862BC-8482-B748-DBED-217C1C590ADB}"/>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113143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F4D1-937F-CF7C-F27E-D76694F1216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A48FA4-684B-2630-0A12-9A57FA05E5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8FCCA9C-ECBC-7D5C-40E7-99C8D9157043}"/>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5" name="Footer Placeholder 4">
            <a:extLst>
              <a:ext uri="{FF2B5EF4-FFF2-40B4-BE49-F238E27FC236}">
                <a16:creationId xmlns:a16="http://schemas.microsoft.com/office/drawing/2014/main" id="{0D146531-0B52-87A8-4CE8-D884B7EDC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47E28-760C-CD9E-4547-65D5E26F393B}"/>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5852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3AB1-88FB-ABDE-4CB7-C949549EA6E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755260B-7A02-2B36-4084-85BF4B2D540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0C50000-A118-E4AF-39F4-41CAF57967C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637F2B8-4CEA-55D3-DBB3-43F38C8BB4CA}"/>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6" name="Footer Placeholder 5">
            <a:extLst>
              <a:ext uri="{FF2B5EF4-FFF2-40B4-BE49-F238E27FC236}">
                <a16:creationId xmlns:a16="http://schemas.microsoft.com/office/drawing/2014/main" id="{CB6C367F-3194-E3DA-4C03-7FE43B3992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DB716-DDE3-CDAA-FD71-BFE2589F678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4069450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BA1D-323F-DC59-4BFE-573A4F4F8B3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52FFE97-440C-DC6E-CA3E-BECF26A960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7B82D3D-0883-6500-995B-4C5875BC07A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05E7B94-A86F-7E8D-A5D2-1596799BFC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BEF8A99-B857-C98E-175B-4F12363B294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A726554-589C-9855-F6C2-1AEA252BBBA4}"/>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8" name="Footer Placeholder 7">
            <a:extLst>
              <a:ext uri="{FF2B5EF4-FFF2-40B4-BE49-F238E27FC236}">
                <a16:creationId xmlns:a16="http://schemas.microsoft.com/office/drawing/2014/main" id="{B3375CB2-654A-A07F-EF59-CAF0BD2E52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CE9007-231B-E1AD-878E-62548B37EDA5}"/>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625885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DD94-3023-7B77-DF01-498F470EE0E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AC734C8-867B-CC69-47E7-86EE940D4294}"/>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4" name="Footer Placeholder 3">
            <a:extLst>
              <a:ext uri="{FF2B5EF4-FFF2-40B4-BE49-F238E27FC236}">
                <a16:creationId xmlns:a16="http://schemas.microsoft.com/office/drawing/2014/main" id="{9C674433-5F2F-36FF-B34F-213AD9CCCE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363EF5-A967-D2C3-9E97-6556A3D5411A}"/>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234982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678A34-2DDD-F993-3F9E-3B64655881AC}"/>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3" name="Footer Placeholder 2">
            <a:extLst>
              <a:ext uri="{FF2B5EF4-FFF2-40B4-BE49-F238E27FC236}">
                <a16:creationId xmlns:a16="http://schemas.microsoft.com/office/drawing/2014/main" id="{BB3FC332-E90A-B69F-2376-2B9E9314AA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1E70D4-C11B-2518-CF4D-4175F1C5865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397663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603C-3659-4810-33EC-E4CBFFFE19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12837EF-B324-5167-B366-E2D04CD28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1097627-D8E9-25CD-F099-6579E4B93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D12630-78F6-8248-37B2-871409ACE237}"/>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6" name="Footer Placeholder 5">
            <a:extLst>
              <a:ext uri="{FF2B5EF4-FFF2-40B4-BE49-F238E27FC236}">
                <a16:creationId xmlns:a16="http://schemas.microsoft.com/office/drawing/2014/main" id="{F1D135B7-C1A2-2673-349F-930728D55B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951AB-E90D-41D2-64D2-230C3F89B4F7}"/>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247392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13E-0591-7833-DD0B-644F25566D6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0E721B3-27D0-D2C6-40DF-47E357F4B6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7D5E6B-D023-43E6-771F-02E804A2D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46201A-34ED-F261-24E0-DD2815531A04}"/>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6" name="Footer Placeholder 5">
            <a:extLst>
              <a:ext uri="{FF2B5EF4-FFF2-40B4-BE49-F238E27FC236}">
                <a16:creationId xmlns:a16="http://schemas.microsoft.com/office/drawing/2014/main" id="{0F49D1C3-824D-444D-C43F-A1F9343C80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38C36F-3990-E8EF-2185-BE19A011529D}"/>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60174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4D0D-647F-2F93-2B4D-776259ECF6F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FCB9E5-0720-43E2-B2B1-8BB20C9D716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A42069-A71C-251B-DD5D-15223F432EDD}"/>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5" name="Footer Placeholder 4">
            <a:extLst>
              <a:ext uri="{FF2B5EF4-FFF2-40B4-BE49-F238E27FC236}">
                <a16:creationId xmlns:a16="http://schemas.microsoft.com/office/drawing/2014/main" id="{2857BBD6-8B76-DDCA-EE14-FADEC80C97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BC861-DC2F-52EB-EE7C-5F3724D5F30D}"/>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191420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EE060E-6FDE-66AD-CBCE-4644137D00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5A51F9D-CF45-2CEA-7C92-F53A0753A1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50F353-FBAE-AEA5-CDC3-7AF8AFB03560}"/>
              </a:ext>
            </a:extLst>
          </p:cNvPr>
          <p:cNvSpPr>
            <a:spLocks noGrp="1"/>
          </p:cNvSpPr>
          <p:nvPr>
            <p:ph type="dt" sz="half" idx="10"/>
          </p:nvPr>
        </p:nvSpPr>
        <p:spPr/>
        <p:txBody>
          <a:bodyPr/>
          <a:lstStyle/>
          <a:p>
            <a:fld id="{E709A646-CA9E-7C4E-B7B5-2E5E964D5147}" type="datetimeFigureOut">
              <a:rPr lang="en-US" smtClean="0"/>
              <a:t>6/26/25</a:t>
            </a:fld>
            <a:endParaRPr lang="en-US"/>
          </a:p>
        </p:txBody>
      </p:sp>
      <p:sp>
        <p:nvSpPr>
          <p:cNvPr id="5" name="Footer Placeholder 4">
            <a:extLst>
              <a:ext uri="{FF2B5EF4-FFF2-40B4-BE49-F238E27FC236}">
                <a16:creationId xmlns:a16="http://schemas.microsoft.com/office/drawing/2014/main" id="{C4F461B8-3485-82CF-8115-9090EC30D2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27A11F-7090-2CE2-9557-B0FEEC863F53}"/>
              </a:ext>
            </a:extLst>
          </p:cNvPr>
          <p:cNvSpPr>
            <a:spLocks noGrp="1"/>
          </p:cNvSpPr>
          <p:nvPr>
            <p:ph type="sldNum" sz="quarter" idx="12"/>
          </p:nvPr>
        </p:nvSpPr>
        <p:spPr/>
        <p:txBody>
          <a:bodyPr/>
          <a:lstStyle/>
          <a:p>
            <a:fld id="{6B1902EC-9341-CA4D-8F07-0DC2B6C202FB}" type="slidenum">
              <a:rPr lang="en-US" smtClean="0"/>
              <a:t>‹#›</a:t>
            </a:fld>
            <a:endParaRPr lang="en-US"/>
          </a:p>
        </p:txBody>
      </p:sp>
    </p:spTree>
    <p:extLst>
      <p:ext uri="{BB962C8B-B14F-4D97-AF65-F5344CB8AC3E}">
        <p14:creationId xmlns:p14="http://schemas.microsoft.com/office/powerpoint/2010/main" val="406876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Slide_green_opt2">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73FC7192-5640-E4D1-6D94-EF9E536C58AD}"/>
              </a:ext>
            </a:extLst>
          </p:cNvPr>
          <p:cNvSpPr/>
          <p:nvPr userDrawn="1"/>
        </p:nvSpPr>
        <p:spPr>
          <a:xfrm>
            <a:off x="2" y="0"/>
            <a:ext cx="12191999" cy="6858000"/>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3C3B"/>
          </a:solidFill>
        </p:spPr>
        <p:txBody>
          <a:bodyPr wrap="square" lIns="0" tIns="0" rIns="0" bIns="0" rtlCol="0"/>
          <a:lstStyle/>
          <a:p>
            <a:endParaRPr sz="2400"/>
          </a:p>
        </p:txBody>
      </p:sp>
      <p:pic>
        <p:nvPicPr>
          <p:cNvPr id="3" name="Picture 2" descr="Logo&#10;&#10;Description automatically generated">
            <a:extLst>
              <a:ext uri="{FF2B5EF4-FFF2-40B4-BE49-F238E27FC236}">
                <a16:creationId xmlns:a16="http://schemas.microsoft.com/office/drawing/2014/main" id="{8D4224B5-A0CB-32E5-E19F-DD77DD820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095" y="136616"/>
            <a:ext cx="2190567" cy="1441723"/>
          </a:xfrm>
          <a:prstGeom prst="rect">
            <a:avLst/>
          </a:prstGeom>
        </p:spPr>
      </p:pic>
      <p:sp>
        <p:nvSpPr>
          <p:cNvPr id="7" name="Subtitle 2">
            <a:extLst>
              <a:ext uri="{FF2B5EF4-FFF2-40B4-BE49-F238E27FC236}">
                <a16:creationId xmlns:a16="http://schemas.microsoft.com/office/drawing/2014/main" id="{A30411B7-870E-526A-63C0-7491D2653195}"/>
              </a:ext>
            </a:extLst>
          </p:cNvPr>
          <p:cNvSpPr>
            <a:spLocks noGrp="1"/>
          </p:cNvSpPr>
          <p:nvPr>
            <p:ph type="subTitle" idx="1"/>
          </p:nvPr>
        </p:nvSpPr>
        <p:spPr>
          <a:xfrm>
            <a:off x="518878" y="4957301"/>
            <a:ext cx="5271441" cy="567655"/>
          </a:xfrm>
          <a:prstGeom prst="rect">
            <a:avLst/>
          </a:prstGeom>
        </p:spPr>
        <p:txBody>
          <a:bodyPr/>
          <a:lstStyle>
            <a:lvl1pPr marL="0" indent="0" algn="l">
              <a:buNone/>
              <a:defRPr sz="1940">
                <a:solidFill>
                  <a:schemeClr val="bg1"/>
                </a:solidFill>
                <a:latin typeface="Outfit" pitchFamily="2" charset="0"/>
              </a:defRPr>
            </a:lvl1pPr>
            <a:lvl2pPr marL="277240" indent="0" algn="ctr">
              <a:buNone/>
              <a:defRPr sz="1213"/>
            </a:lvl2pPr>
            <a:lvl3pPr marL="554478" indent="0" algn="ctr">
              <a:buNone/>
              <a:defRPr sz="1092"/>
            </a:lvl3pPr>
            <a:lvl4pPr marL="831718" indent="0" algn="ctr">
              <a:buNone/>
              <a:defRPr sz="971"/>
            </a:lvl4pPr>
            <a:lvl5pPr marL="1108956" indent="0" algn="ctr">
              <a:buNone/>
              <a:defRPr sz="971"/>
            </a:lvl5pPr>
            <a:lvl6pPr marL="1386196" indent="0" algn="ctr">
              <a:buNone/>
              <a:defRPr sz="971"/>
            </a:lvl6pPr>
            <a:lvl7pPr marL="1663434" indent="0" algn="ctr">
              <a:buNone/>
              <a:defRPr sz="971"/>
            </a:lvl7pPr>
            <a:lvl8pPr marL="1940674" indent="0" algn="ctr">
              <a:buNone/>
              <a:defRPr sz="971"/>
            </a:lvl8pPr>
            <a:lvl9pPr marL="2217913" indent="0" algn="ctr">
              <a:buNone/>
              <a:defRPr sz="971"/>
            </a:lvl9pPr>
          </a:lstStyle>
          <a:p>
            <a:r>
              <a:rPr lang="en-GB"/>
              <a:t>Click to edit Master subtitle style</a:t>
            </a:r>
            <a:endParaRPr lang="en-US"/>
          </a:p>
        </p:txBody>
      </p:sp>
      <p:pic>
        <p:nvPicPr>
          <p:cNvPr id="11" name="Picture 10" descr="Icon&#10;&#10;Description automatically generated">
            <a:extLst>
              <a:ext uri="{FF2B5EF4-FFF2-40B4-BE49-F238E27FC236}">
                <a16:creationId xmlns:a16="http://schemas.microsoft.com/office/drawing/2014/main" id="{55362597-C858-FCD7-A727-9D8CE81A8D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27939" y="0"/>
            <a:ext cx="5864061" cy="6857519"/>
          </a:xfrm>
          <a:prstGeom prst="rect">
            <a:avLst/>
          </a:prstGeom>
        </p:spPr>
      </p:pic>
      <p:sp>
        <p:nvSpPr>
          <p:cNvPr id="14" name="Title Placeholder 1">
            <a:extLst>
              <a:ext uri="{FF2B5EF4-FFF2-40B4-BE49-F238E27FC236}">
                <a16:creationId xmlns:a16="http://schemas.microsoft.com/office/drawing/2014/main" id="{3D6B1C71-2C1E-E168-354C-EF9EBB1819C2}"/>
              </a:ext>
            </a:extLst>
          </p:cNvPr>
          <p:cNvSpPr>
            <a:spLocks noGrp="1"/>
          </p:cNvSpPr>
          <p:nvPr>
            <p:ph type="title" hasCustomPrompt="1"/>
          </p:nvPr>
        </p:nvSpPr>
        <p:spPr>
          <a:xfrm>
            <a:off x="518877" y="2036695"/>
            <a:ext cx="4267060" cy="2286128"/>
          </a:xfrm>
          <a:prstGeom prst="rect">
            <a:avLst/>
          </a:prstGeom>
        </p:spPr>
        <p:txBody>
          <a:bodyPr vert="horz" lIns="91440" tIns="45720" rIns="91440" bIns="45720" rtlCol="0" anchor="t">
            <a:noAutofit/>
          </a:bodyPr>
          <a:lstStyle>
            <a:lvl1pPr>
              <a:defRPr sz="4367" b="1" i="0">
                <a:solidFill>
                  <a:schemeClr val="bg1"/>
                </a:solidFill>
                <a:latin typeface="Outfit" pitchFamily="2" charset="0"/>
              </a:defRPr>
            </a:lvl1pPr>
          </a:lstStyle>
          <a:p>
            <a:r>
              <a:rPr lang="en-GB"/>
              <a:t>Cover Slide</a:t>
            </a:r>
            <a:br>
              <a:rPr lang="en-GB"/>
            </a:br>
            <a:r>
              <a:rPr lang="en-GB"/>
              <a:t>title maximum of 4 lines </a:t>
            </a:r>
            <a:endParaRPr lang="en-US"/>
          </a:p>
        </p:txBody>
      </p:sp>
    </p:spTree>
    <p:extLst>
      <p:ext uri="{BB962C8B-B14F-4D97-AF65-F5344CB8AC3E}">
        <p14:creationId xmlns:p14="http://schemas.microsoft.com/office/powerpoint/2010/main" val="37192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FB814-4FBF-7139-3771-D86C2FD944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550571A-E6DB-6BE9-DFD3-F6F7383DD1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3B91FF-889A-ACFC-B2F3-308153D1BD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09A646-CA9E-7C4E-B7B5-2E5E964D5147}" type="datetimeFigureOut">
              <a:rPr lang="en-US" smtClean="0"/>
              <a:t>6/26/25</a:t>
            </a:fld>
            <a:endParaRPr lang="en-US"/>
          </a:p>
        </p:txBody>
      </p:sp>
      <p:sp>
        <p:nvSpPr>
          <p:cNvPr id="5" name="Footer Placeholder 4">
            <a:extLst>
              <a:ext uri="{FF2B5EF4-FFF2-40B4-BE49-F238E27FC236}">
                <a16:creationId xmlns:a16="http://schemas.microsoft.com/office/drawing/2014/main" id="{C4AEF2EB-35E8-81EE-AC5E-A06FD686F1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8DB051-5A62-E1DA-AEDF-B4A4532ECF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1902EC-9341-CA4D-8F07-0DC2B6C202FB}" type="slidenum">
              <a:rPr lang="en-US" smtClean="0"/>
              <a:t>‹#›</a:t>
            </a:fld>
            <a:endParaRPr lang="en-US"/>
          </a:p>
        </p:txBody>
      </p:sp>
    </p:spTree>
    <p:extLst>
      <p:ext uri="{BB962C8B-B14F-4D97-AF65-F5344CB8AC3E}">
        <p14:creationId xmlns:p14="http://schemas.microsoft.com/office/powerpoint/2010/main" val="249600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8C71B8E-5C5F-BE99-3DC6-832FE49F1F9F}"/>
              </a:ext>
            </a:extLst>
          </p:cNvPr>
          <p:cNvSpPr>
            <a:spLocks noGrp="1"/>
          </p:cNvSpPr>
          <p:nvPr>
            <p:ph type="subTitle" idx="1"/>
          </p:nvPr>
        </p:nvSpPr>
        <p:spPr>
          <a:xfrm>
            <a:off x="518878" y="4957301"/>
            <a:ext cx="5271441" cy="1047260"/>
          </a:xfrm>
        </p:spPr>
        <p:txBody>
          <a:bodyPr/>
          <a:lstStyle/>
          <a:p>
            <a:r>
              <a:rPr lang="en-GB" sz="2133" dirty="0"/>
              <a:t>Phil </a:t>
            </a:r>
            <a:r>
              <a:rPr lang="en-GB" sz="2133" dirty="0" err="1"/>
              <a:t>Durrant</a:t>
            </a:r>
            <a:endParaRPr lang="en-GB" sz="2133" dirty="0"/>
          </a:p>
        </p:txBody>
      </p:sp>
      <p:sp>
        <p:nvSpPr>
          <p:cNvPr id="3" name="Title 2">
            <a:extLst>
              <a:ext uri="{FF2B5EF4-FFF2-40B4-BE49-F238E27FC236}">
                <a16:creationId xmlns:a16="http://schemas.microsoft.com/office/drawing/2014/main" id="{9ACC8A0A-7CBE-C42B-BC9F-6114913062FF}"/>
              </a:ext>
            </a:extLst>
          </p:cNvPr>
          <p:cNvSpPr>
            <a:spLocks noGrp="1"/>
          </p:cNvSpPr>
          <p:nvPr>
            <p:ph type="title"/>
          </p:nvPr>
        </p:nvSpPr>
        <p:spPr>
          <a:xfrm>
            <a:off x="518876" y="2036694"/>
            <a:ext cx="5869397" cy="2636905"/>
          </a:xfrm>
        </p:spPr>
        <p:txBody>
          <a:bodyPr/>
          <a:lstStyle/>
          <a:p>
            <a:pPr>
              <a:lnSpc>
                <a:spcPct val="100000"/>
              </a:lnSpc>
            </a:pPr>
            <a:r>
              <a:rPr lang="en-GB" dirty="0"/>
              <a:t>Text types and disciplinary literacy</a:t>
            </a:r>
          </a:p>
        </p:txBody>
      </p:sp>
    </p:spTree>
    <p:extLst>
      <p:ext uri="{BB962C8B-B14F-4D97-AF65-F5344CB8AC3E}">
        <p14:creationId xmlns:p14="http://schemas.microsoft.com/office/powerpoint/2010/main" val="874692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1A0D38-1622-CED9-E538-E8FF49919B01}"/>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567D9437-7A04-6B3D-6434-3F734B0FC4A3}"/>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dirty="0"/>
              <a:t>Should we go to bed at 7.30.?? </a:t>
            </a:r>
          </a:p>
          <a:p>
            <a:pPr marL="0" indent="0">
              <a:buNone/>
            </a:pPr>
            <a:r>
              <a:rPr lang="en-US" sz="2400" dirty="0"/>
              <a:t>We have been discussing whether children should go to bed at 7.30. </a:t>
            </a:r>
          </a:p>
          <a:p>
            <a:pPr marL="0" indent="0">
              <a:buNone/>
            </a:pPr>
            <a:r>
              <a:rPr lang="en-US" sz="2400" dirty="0"/>
              <a:t>Many people believe that children should go to bed at 7.30 because firstly when you are rly </a:t>
            </a:r>
            <a:r>
              <a:rPr lang="en-US" sz="2400" dirty="0" err="1"/>
              <a:t>erly</a:t>
            </a:r>
            <a:r>
              <a:rPr lang="en-US" sz="2400" dirty="0"/>
              <a:t> </a:t>
            </a:r>
            <a:r>
              <a:rPr lang="en-US" sz="2400" dirty="0" err="1"/>
              <a:t>wied</a:t>
            </a:r>
            <a:r>
              <a:rPr lang="en-US" sz="2400" dirty="0"/>
              <a:t> </a:t>
            </a:r>
            <a:r>
              <a:rPr lang="en-US" sz="2400" dirty="0" err="1"/>
              <a:t>erwack</a:t>
            </a:r>
            <a:r>
              <a:rPr lang="en-US" sz="2400" dirty="0"/>
              <a:t> you will not be sleepy. </a:t>
            </a:r>
          </a:p>
          <a:p>
            <a:pPr marL="0" indent="0">
              <a:buNone/>
            </a:pPr>
            <a:r>
              <a:rPr lang="en-US" sz="2400" dirty="0" err="1"/>
              <a:t>Secndly</a:t>
            </a:r>
            <a:r>
              <a:rPr lang="en-US" sz="2400" dirty="0"/>
              <a:t> </a:t>
            </a:r>
            <a:r>
              <a:rPr lang="en-US" sz="2400" dirty="0" err="1"/>
              <a:t>orso</a:t>
            </a:r>
            <a:r>
              <a:rPr lang="en-US" sz="2400" dirty="0"/>
              <a:t> you will be at school </a:t>
            </a:r>
            <a:r>
              <a:rPr lang="en-US" sz="2400" dirty="0" err="1"/>
              <a:t>erly</a:t>
            </a:r>
            <a:r>
              <a:rPr lang="en-US" sz="2400" dirty="0"/>
              <a:t> in time. </a:t>
            </a:r>
          </a:p>
          <a:p>
            <a:pPr marL="0" indent="0">
              <a:buNone/>
            </a:pPr>
            <a:r>
              <a:rPr lang="en-US" sz="2400" dirty="0"/>
              <a:t>Lastly when you </a:t>
            </a:r>
            <a:r>
              <a:rPr lang="en-US" sz="2400" dirty="0" err="1"/>
              <a:t>eriv</a:t>
            </a:r>
            <a:r>
              <a:rPr lang="en-US" sz="2400" dirty="0"/>
              <a:t> you will have a big </a:t>
            </a:r>
            <a:r>
              <a:rPr lang="en-US" sz="2400" dirty="0" err="1"/>
              <a:t>smily</a:t>
            </a:r>
            <a:r>
              <a:rPr lang="en-US" sz="2400" dirty="0"/>
              <a:t> on face and your </a:t>
            </a:r>
            <a:r>
              <a:rPr lang="en-US" sz="2400" dirty="0" err="1"/>
              <a:t>tetcher</a:t>
            </a:r>
            <a:r>
              <a:rPr lang="en-US" sz="2400" dirty="0"/>
              <a:t> will not shalt at you. </a:t>
            </a:r>
          </a:p>
          <a:p>
            <a:pPr marL="0" indent="0">
              <a:buNone/>
            </a:pPr>
            <a:r>
              <a:rPr lang="en-US" sz="2400" dirty="0"/>
              <a:t>In </a:t>
            </a:r>
            <a:r>
              <a:rPr lang="en-US" sz="2400" dirty="0" err="1"/>
              <a:t>conclooshen</a:t>
            </a:r>
            <a:r>
              <a:rPr lang="en-US" sz="2400" dirty="0"/>
              <a:t> </a:t>
            </a:r>
            <a:r>
              <a:rPr lang="en-US" sz="2400" dirty="0" err="1"/>
              <a:t>ther</a:t>
            </a:r>
            <a:r>
              <a:rPr lang="en-US" sz="2400" dirty="0"/>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because </a:t>
            </a:r>
            <a:r>
              <a:rPr lang="en-US" sz="2400" dirty="0" err="1"/>
              <a:t>fristly</a:t>
            </a:r>
            <a:r>
              <a:rPr lang="en-US" sz="2400" dirty="0"/>
              <a:t> some people think</a:t>
            </a:r>
          </a:p>
        </p:txBody>
      </p:sp>
    </p:spTree>
    <p:extLst>
      <p:ext uri="{BB962C8B-B14F-4D97-AF65-F5344CB8AC3E}">
        <p14:creationId xmlns:p14="http://schemas.microsoft.com/office/powerpoint/2010/main" val="2920317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EC29-3CBB-6A65-A5FB-2AFDC3CCEF1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CAE45D6-EA3E-85C9-EFD2-E62A6A30438A}"/>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D38F0384-3414-849D-B05D-FCA47AE27070}"/>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b="1" dirty="0"/>
              <a:t>Should</a:t>
            </a:r>
            <a:r>
              <a:rPr lang="en-US" sz="2400" dirty="0"/>
              <a:t> we go to bed at 7.30.?? </a:t>
            </a:r>
          </a:p>
          <a:p>
            <a:pPr marL="0" indent="0">
              <a:buNone/>
            </a:pPr>
            <a:r>
              <a:rPr lang="en-US" sz="2400" dirty="0"/>
              <a:t>We </a:t>
            </a:r>
            <a:r>
              <a:rPr lang="en-US" sz="2400" b="1" dirty="0">
                <a:solidFill>
                  <a:srgbClr val="FF0000"/>
                </a:solidFill>
              </a:rPr>
              <a:t>have </a:t>
            </a:r>
            <a:r>
              <a:rPr lang="en-US" sz="2400" dirty="0"/>
              <a:t>been discussing whether children </a:t>
            </a:r>
            <a:r>
              <a:rPr lang="en-US" sz="2400" b="1" dirty="0"/>
              <a:t>should</a:t>
            </a:r>
            <a:r>
              <a:rPr lang="en-US" sz="2400" dirty="0"/>
              <a:t> go to bed at 7.30. </a:t>
            </a:r>
          </a:p>
          <a:p>
            <a:pPr marL="0" indent="0">
              <a:buNone/>
            </a:pPr>
            <a:r>
              <a:rPr lang="en-US" sz="2400" dirty="0"/>
              <a:t>Many people </a:t>
            </a:r>
            <a:r>
              <a:rPr lang="en-US" sz="2400" b="1" dirty="0">
                <a:solidFill>
                  <a:srgbClr val="FF0000"/>
                </a:solidFill>
              </a:rPr>
              <a:t>believe</a:t>
            </a:r>
            <a:r>
              <a:rPr lang="en-US" sz="2400" dirty="0"/>
              <a:t> that children </a:t>
            </a:r>
            <a:r>
              <a:rPr lang="en-US" sz="2400" b="1" dirty="0"/>
              <a:t>should</a:t>
            </a:r>
            <a:r>
              <a:rPr lang="en-US" sz="2400" dirty="0"/>
              <a:t> go to bed at 7.30 because firstly when you </a:t>
            </a:r>
            <a:r>
              <a:rPr lang="en-US" sz="2400" b="1" dirty="0">
                <a:solidFill>
                  <a:srgbClr val="FF0000"/>
                </a:solidFill>
              </a:rPr>
              <a:t>are</a:t>
            </a:r>
            <a:r>
              <a:rPr lang="en-US" sz="2400" dirty="0"/>
              <a:t> rly </a:t>
            </a:r>
            <a:r>
              <a:rPr lang="en-US" sz="2400" dirty="0" err="1"/>
              <a:t>erly</a:t>
            </a:r>
            <a:r>
              <a:rPr lang="en-US" sz="2400" dirty="0"/>
              <a:t> </a:t>
            </a:r>
            <a:r>
              <a:rPr lang="en-US" sz="2400" dirty="0" err="1"/>
              <a:t>wied</a:t>
            </a:r>
            <a:r>
              <a:rPr lang="en-US" sz="2400" dirty="0"/>
              <a:t> </a:t>
            </a:r>
            <a:r>
              <a:rPr lang="en-US" sz="2400" dirty="0" err="1"/>
              <a:t>erwack</a:t>
            </a:r>
            <a:r>
              <a:rPr lang="en-US" sz="2400" dirty="0"/>
              <a:t> you </a:t>
            </a:r>
            <a:r>
              <a:rPr lang="en-US" sz="2400" b="1" dirty="0"/>
              <a:t>will</a:t>
            </a:r>
            <a:r>
              <a:rPr lang="en-US" sz="2400" dirty="0"/>
              <a:t> not be sleepy. </a:t>
            </a:r>
          </a:p>
          <a:p>
            <a:pPr marL="0" indent="0">
              <a:buNone/>
            </a:pPr>
            <a:r>
              <a:rPr lang="en-US" sz="2400" dirty="0" err="1"/>
              <a:t>Secndly</a:t>
            </a:r>
            <a:r>
              <a:rPr lang="en-US" sz="2400" dirty="0"/>
              <a:t> </a:t>
            </a:r>
            <a:r>
              <a:rPr lang="en-US" sz="2400" dirty="0" err="1"/>
              <a:t>orso</a:t>
            </a:r>
            <a:r>
              <a:rPr lang="en-US" sz="2400" dirty="0"/>
              <a:t> you </a:t>
            </a:r>
            <a:r>
              <a:rPr lang="en-US" sz="2400" b="1" dirty="0"/>
              <a:t>will</a:t>
            </a:r>
            <a:r>
              <a:rPr lang="en-US" sz="2400" dirty="0"/>
              <a:t> be at school </a:t>
            </a:r>
            <a:r>
              <a:rPr lang="en-US" sz="2400" dirty="0" err="1"/>
              <a:t>erly</a:t>
            </a:r>
            <a:r>
              <a:rPr lang="en-US" sz="2400" dirty="0"/>
              <a:t> in time. </a:t>
            </a:r>
          </a:p>
          <a:p>
            <a:pPr marL="0" indent="0">
              <a:buNone/>
            </a:pPr>
            <a:r>
              <a:rPr lang="en-US" sz="2400" dirty="0"/>
              <a:t>Lastly when you </a:t>
            </a:r>
            <a:r>
              <a:rPr lang="en-US" sz="2400" b="1" dirty="0" err="1">
                <a:solidFill>
                  <a:srgbClr val="FF0000"/>
                </a:solidFill>
              </a:rPr>
              <a:t>eriv</a:t>
            </a:r>
            <a:r>
              <a:rPr lang="en-US" sz="2400" dirty="0"/>
              <a:t> you </a:t>
            </a:r>
            <a:r>
              <a:rPr lang="en-US" sz="2400" b="1" dirty="0"/>
              <a:t>will</a:t>
            </a:r>
            <a:r>
              <a:rPr lang="en-US" sz="2400" dirty="0"/>
              <a:t> have a big </a:t>
            </a:r>
            <a:r>
              <a:rPr lang="en-US" sz="2400" dirty="0" err="1"/>
              <a:t>smily</a:t>
            </a:r>
            <a:r>
              <a:rPr lang="en-US" sz="2400" dirty="0"/>
              <a:t> on face and your </a:t>
            </a:r>
            <a:r>
              <a:rPr lang="en-US" sz="2400" dirty="0" err="1"/>
              <a:t>tetcher</a:t>
            </a:r>
            <a:r>
              <a:rPr lang="en-US" sz="2400" dirty="0"/>
              <a:t> </a:t>
            </a:r>
            <a:r>
              <a:rPr lang="en-US" sz="2400" b="1" dirty="0"/>
              <a:t>will</a:t>
            </a:r>
            <a:r>
              <a:rPr lang="en-US" sz="2400" dirty="0"/>
              <a:t> not shalt at you. </a:t>
            </a:r>
          </a:p>
          <a:p>
            <a:pPr marL="0" indent="0">
              <a:buNone/>
            </a:pPr>
            <a:r>
              <a:rPr lang="en-US" sz="2400" dirty="0"/>
              <a:t>In </a:t>
            </a:r>
            <a:r>
              <a:rPr lang="en-US" sz="2400" dirty="0" err="1"/>
              <a:t>conclooshen</a:t>
            </a:r>
            <a:r>
              <a:rPr lang="en-US" sz="2400" dirty="0"/>
              <a:t> </a:t>
            </a:r>
            <a:r>
              <a:rPr lang="en-US" sz="2400" dirty="0" err="1"/>
              <a:t>ther</a:t>
            </a:r>
            <a:r>
              <a:rPr lang="en-US" sz="2400" b="1" dirty="0">
                <a:solidFill>
                  <a:srgbClr val="FF0000"/>
                </a:solidFill>
              </a:rPr>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because </a:t>
            </a:r>
            <a:r>
              <a:rPr lang="en-US" sz="2400" dirty="0" err="1"/>
              <a:t>fristly</a:t>
            </a:r>
            <a:r>
              <a:rPr lang="en-US" sz="2400" dirty="0"/>
              <a:t> some people </a:t>
            </a:r>
            <a:r>
              <a:rPr lang="en-US" sz="2400" b="1" dirty="0">
                <a:solidFill>
                  <a:srgbClr val="FF0000"/>
                </a:solidFill>
              </a:rPr>
              <a:t>think</a:t>
            </a:r>
          </a:p>
        </p:txBody>
      </p:sp>
    </p:spTree>
    <p:extLst>
      <p:ext uri="{BB962C8B-B14F-4D97-AF65-F5344CB8AC3E}">
        <p14:creationId xmlns:p14="http://schemas.microsoft.com/office/powerpoint/2010/main" val="3524902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332E5-1520-01DE-5CBF-897E075C03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7BE5C5A-217E-75B5-C45E-6414015DECD5}"/>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8479119-D35B-5EB0-96C1-5A74022FC5E0}"/>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dirty="0"/>
              <a:t>Should we go to bed at 7.30.?? </a:t>
            </a:r>
          </a:p>
          <a:p>
            <a:pPr marL="0" indent="0">
              <a:buNone/>
            </a:pPr>
            <a:r>
              <a:rPr lang="en-US" sz="2400" dirty="0"/>
              <a:t>We have been discussing </a:t>
            </a:r>
            <a:r>
              <a:rPr lang="en-US" sz="2400" b="1" dirty="0"/>
              <a:t>whether children should go to bed at 7.30</a:t>
            </a:r>
            <a:r>
              <a:rPr lang="en-US" sz="2400" dirty="0"/>
              <a:t>. </a:t>
            </a:r>
          </a:p>
          <a:p>
            <a:pPr marL="0" indent="0">
              <a:buNone/>
            </a:pPr>
            <a:r>
              <a:rPr lang="en-US" sz="2400" dirty="0"/>
              <a:t>Many people believe </a:t>
            </a:r>
            <a:r>
              <a:rPr lang="en-US" sz="2400" b="1" dirty="0"/>
              <a:t>that children should go to bed at 7.30</a:t>
            </a:r>
            <a:r>
              <a:rPr lang="en-US" sz="2400" dirty="0"/>
              <a:t> </a:t>
            </a:r>
            <a:r>
              <a:rPr lang="en-US" sz="2400" b="1" dirty="0"/>
              <a:t>because firstly when you are rly </a:t>
            </a:r>
            <a:r>
              <a:rPr lang="en-US" sz="2400" b="1" dirty="0" err="1"/>
              <a:t>erly</a:t>
            </a:r>
            <a:r>
              <a:rPr lang="en-US" sz="2400" b="1" dirty="0"/>
              <a:t> </a:t>
            </a:r>
            <a:r>
              <a:rPr lang="en-US" sz="2400" b="1" dirty="0" err="1"/>
              <a:t>wied</a:t>
            </a:r>
            <a:r>
              <a:rPr lang="en-US" sz="2400" b="1" dirty="0"/>
              <a:t> </a:t>
            </a:r>
            <a:r>
              <a:rPr lang="en-US" sz="2400" b="1" dirty="0" err="1"/>
              <a:t>erwack</a:t>
            </a:r>
            <a:r>
              <a:rPr lang="en-US" sz="2400" b="1" dirty="0"/>
              <a:t> you will not be sleepy. </a:t>
            </a:r>
          </a:p>
          <a:p>
            <a:pPr marL="0" indent="0">
              <a:buNone/>
            </a:pPr>
            <a:r>
              <a:rPr lang="en-US" sz="2400" dirty="0" err="1"/>
              <a:t>Secndly</a:t>
            </a:r>
            <a:r>
              <a:rPr lang="en-US" sz="2400" dirty="0"/>
              <a:t> </a:t>
            </a:r>
            <a:r>
              <a:rPr lang="en-US" sz="2400" dirty="0" err="1"/>
              <a:t>orso</a:t>
            </a:r>
            <a:r>
              <a:rPr lang="en-US" sz="2400" dirty="0"/>
              <a:t> you will be at school </a:t>
            </a:r>
            <a:r>
              <a:rPr lang="en-US" sz="2400" dirty="0" err="1"/>
              <a:t>erly</a:t>
            </a:r>
            <a:r>
              <a:rPr lang="en-US" sz="2400" dirty="0"/>
              <a:t> in time. </a:t>
            </a:r>
          </a:p>
          <a:p>
            <a:pPr marL="0" indent="0">
              <a:buNone/>
            </a:pPr>
            <a:r>
              <a:rPr lang="en-US" sz="2400" dirty="0"/>
              <a:t>Lastly </a:t>
            </a:r>
            <a:r>
              <a:rPr lang="en-US" sz="2400" b="1" dirty="0"/>
              <a:t>when you </a:t>
            </a:r>
            <a:r>
              <a:rPr lang="en-US" sz="2400" b="1" dirty="0" err="1"/>
              <a:t>eriv</a:t>
            </a:r>
            <a:r>
              <a:rPr lang="en-US" sz="2400" b="1" dirty="0"/>
              <a:t> </a:t>
            </a:r>
            <a:r>
              <a:rPr lang="en-US" sz="2400" dirty="0"/>
              <a:t>you will have a big </a:t>
            </a:r>
            <a:r>
              <a:rPr lang="en-US" sz="2400" dirty="0" err="1"/>
              <a:t>smily</a:t>
            </a:r>
            <a:r>
              <a:rPr lang="en-US" sz="2400" dirty="0"/>
              <a:t> on face and your </a:t>
            </a:r>
            <a:r>
              <a:rPr lang="en-US" sz="2400" dirty="0" err="1"/>
              <a:t>tetcher</a:t>
            </a:r>
            <a:r>
              <a:rPr lang="en-US" sz="2400" dirty="0"/>
              <a:t> will not shalt at you. </a:t>
            </a:r>
          </a:p>
          <a:p>
            <a:pPr marL="0" indent="0">
              <a:buNone/>
            </a:pPr>
            <a:r>
              <a:rPr lang="en-US" sz="2400" dirty="0"/>
              <a:t>In </a:t>
            </a:r>
            <a:r>
              <a:rPr lang="en-US" sz="2400" dirty="0" err="1"/>
              <a:t>conclooshen</a:t>
            </a:r>
            <a:r>
              <a:rPr lang="en-US" sz="2400" dirty="0"/>
              <a:t> </a:t>
            </a:r>
            <a:r>
              <a:rPr lang="en-US" sz="2400" dirty="0" err="1"/>
              <a:t>ther</a:t>
            </a:r>
            <a:r>
              <a:rPr lang="en-US" sz="2400" dirty="0"/>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a:t>
            </a:r>
            <a:r>
              <a:rPr lang="en-US" sz="2400" b="1" dirty="0"/>
              <a:t>because </a:t>
            </a:r>
            <a:r>
              <a:rPr lang="en-US" sz="2400" b="1" dirty="0" err="1"/>
              <a:t>fristly</a:t>
            </a:r>
            <a:r>
              <a:rPr lang="en-US" sz="2400" b="1" dirty="0"/>
              <a:t> some people think</a:t>
            </a:r>
          </a:p>
        </p:txBody>
      </p:sp>
    </p:spTree>
    <p:extLst>
      <p:ext uri="{BB962C8B-B14F-4D97-AF65-F5344CB8AC3E}">
        <p14:creationId xmlns:p14="http://schemas.microsoft.com/office/powerpoint/2010/main" val="1250691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D4E3C-9AF1-9C2A-30C0-40663A4FB9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9D3B2C0-8A0D-C0E3-F796-B7CCCC655352}"/>
              </a:ext>
            </a:extLst>
          </p:cNvPr>
          <p:cNvPicPr>
            <a:picLocks noChangeAspect="1"/>
          </p:cNvPicPr>
          <p:nvPr/>
        </p:nvPicPr>
        <p:blipFill>
          <a:blip r:embed="rId2"/>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2749A827-3388-C708-4F09-029F328B233B}"/>
              </a:ext>
            </a:extLst>
          </p:cNvPr>
          <p:cNvSpPr>
            <a:spLocks noGrp="1"/>
          </p:cNvSpPr>
          <p:nvPr>
            <p:ph idx="1"/>
          </p:nvPr>
        </p:nvSpPr>
        <p:spPr>
          <a:xfrm>
            <a:off x="6094476" y="261610"/>
            <a:ext cx="5849874" cy="3843666"/>
          </a:xfrm>
        </p:spPr>
        <p:txBody>
          <a:bodyPr>
            <a:noAutofit/>
          </a:bodyPr>
          <a:lstStyle/>
          <a:p>
            <a:pPr marL="0" indent="0">
              <a:buNone/>
            </a:pPr>
            <a:endParaRPr lang="en-US" sz="2400" dirty="0"/>
          </a:p>
          <a:p>
            <a:pPr marL="0" indent="0">
              <a:buNone/>
            </a:pPr>
            <a:r>
              <a:rPr lang="en-US" sz="2400" dirty="0"/>
              <a:t>Should we go to bed at 7.30.?? </a:t>
            </a:r>
          </a:p>
          <a:p>
            <a:pPr marL="0" indent="0">
              <a:buNone/>
            </a:pPr>
            <a:r>
              <a:rPr lang="en-US" sz="2400" dirty="0"/>
              <a:t>We have been discussing whether children should go to bed at 7.30. </a:t>
            </a:r>
          </a:p>
          <a:p>
            <a:pPr marL="0" indent="0">
              <a:buNone/>
            </a:pPr>
            <a:r>
              <a:rPr lang="en-US" sz="2400" dirty="0"/>
              <a:t>Many people believe that children should go to bed at 7.30 because </a:t>
            </a:r>
            <a:r>
              <a:rPr lang="en-US" sz="2400" b="1" dirty="0"/>
              <a:t>firstly</a:t>
            </a:r>
            <a:r>
              <a:rPr lang="en-US" sz="2400" dirty="0"/>
              <a:t> when you are rly </a:t>
            </a:r>
            <a:r>
              <a:rPr lang="en-US" sz="2400" dirty="0" err="1"/>
              <a:t>erly</a:t>
            </a:r>
            <a:r>
              <a:rPr lang="en-US" sz="2400" dirty="0"/>
              <a:t> </a:t>
            </a:r>
            <a:r>
              <a:rPr lang="en-US" sz="2400" dirty="0" err="1"/>
              <a:t>wied</a:t>
            </a:r>
            <a:r>
              <a:rPr lang="en-US" sz="2400" dirty="0"/>
              <a:t> </a:t>
            </a:r>
            <a:r>
              <a:rPr lang="en-US" sz="2400" dirty="0" err="1"/>
              <a:t>erwack</a:t>
            </a:r>
            <a:r>
              <a:rPr lang="en-US" sz="2400" dirty="0"/>
              <a:t> you will not be sleepy. </a:t>
            </a:r>
          </a:p>
          <a:p>
            <a:pPr marL="0" indent="0">
              <a:buNone/>
            </a:pPr>
            <a:r>
              <a:rPr lang="en-US" sz="2400" b="1" dirty="0" err="1"/>
              <a:t>Secndly</a:t>
            </a:r>
            <a:r>
              <a:rPr lang="en-US" sz="2400" dirty="0"/>
              <a:t> </a:t>
            </a:r>
            <a:r>
              <a:rPr lang="en-US" sz="2400" dirty="0" err="1"/>
              <a:t>orso</a:t>
            </a:r>
            <a:r>
              <a:rPr lang="en-US" sz="2400" dirty="0"/>
              <a:t> you will be at school </a:t>
            </a:r>
            <a:r>
              <a:rPr lang="en-US" sz="2400" dirty="0" err="1"/>
              <a:t>erly</a:t>
            </a:r>
            <a:r>
              <a:rPr lang="en-US" sz="2400" dirty="0"/>
              <a:t> in time. </a:t>
            </a:r>
          </a:p>
          <a:p>
            <a:pPr marL="0" indent="0">
              <a:buNone/>
            </a:pPr>
            <a:r>
              <a:rPr lang="en-US" sz="2400" b="1" dirty="0"/>
              <a:t>Lastly</a:t>
            </a:r>
            <a:r>
              <a:rPr lang="en-US" sz="2400" dirty="0"/>
              <a:t> when you </a:t>
            </a:r>
            <a:r>
              <a:rPr lang="en-US" sz="2400" dirty="0" err="1"/>
              <a:t>eriv</a:t>
            </a:r>
            <a:r>
              <a:rPr lang="en-US" sz="2400" dirty="0"/>
              <a:t> you will have a big </a:t>
            </a:r>
            <a:r>
              <a:rPr lang="en-US" sz="2400" dirty="0" err="1"/>
              <a:t>smily</a:t>
            </a:r>
            <a:r>
              <a:rPr lang="en-US" sz="2400" dirty="0"/>
              <a:t> on face and your </a:t>
            </a:r>
            <a:r>
              <a:rPr lang="en-US" sz="2400" dirty="0" err="1"/>
              <a:t>tetcher</a:t>
            </a:r>
            <a:r>
              <a:rPr lang="en-US" sz="2400" dirty="0"/>
              <a:t> will not shalt at you. </a:t>
            </a:r>
          </a:p>
          <a:p>
            <a:pPr marL="0" indent="0">
              <a:buNone/>
            </a:pPr>
            <a:r>
              <a:rPr lang="en-US" sz="2400" b="1" dirty="0"/>
              <a:t>In </a:t>
            </a:r>
            <a:r>
              <a:rPr lang="en-US" sz="2400" b="1" dirty="0" err="1"/>
              <a:t>conclooshen</a:t>
            </a:r>
            <a:r>
              <a:rPr lang="en-US" sz="2400" b="1" dirty="0"/>
              <a:t> </a:t>
            </a:r>
            <a:r>
              <a:rPr lang="en-US" sz="2400" dirty="0" err="1"/>
              <a:t>ther</a:t>
            </a:r>
            <a:r>
              <a:rPr lang="en-US" sz="2400" dirty="0"/>
              <a:t> are </a:t>
            </a:r>
            <a:r>
              <a:rPr lang="en-US" sz="2400" dirty="0" err="1"/>
              <a:t>lotes</a:t>
            </a:r>
            <a:r>
              <a:rPr lang="en-US" sz="2400" dirty="0"/>
              <a:t> </a:t>
            </a:r>
            <a:r>
              <a:rPr lang="en-US" sz="2400" dirty="0" err="1"/>
              <a:t>ov</a:t>
            </a:r>
            <a:r>
              <a:rPr lang="en-US" sz="2400" dirty="0"/>
              <a:t> </a:t>
            </a:r>
            <a:r>
              <a:rPr lang="en-US" sz="2400" dirty="0" err="1"/>
              <a:t>resens</a:t>
            </a:r>
            <a:r>
              <a:rPr lang="en-US" sz="2400" dirty="0"/>
              <a:t> for and </a:t>
            </a:r>
            <a:r>
              <a:rPr lang="en-US" sz="2400" dirty="0" err="1"/>
              <a:t>agnst</a:t>
            </a:r>
            <a:r>
              <a:rPr lang="en-US" sz="2400" dirty="0"/>
              <a:t> </a:t>
            </a:r>
            <a:r>
              <a:rPr lang="en-US" sz="2400" dirty="0" err="1"/>
              <a:t>gowing</a:t>
            </a:r>
            <a:r>
              <a:rPr lang="en-US" sz="2400" dirty="0"/>
              <a:t> to bed at 7.30 because </a:t>
            </a:r>
            <a:r>
              <a:rPr lang="en-US" sz="2400" b="1" dirty="0" err="1"/>
              <a:t>fristly</a:t>
            </a:r>
            <a:r>
              <a:rPr lang="en-US" sz="2400" dirty="0"/>
              <a:t> some people think</a:t>
            </a:r>
          </a:p>
        </p:txBody>
      </p:sp>
    </p:spTree>
    <p:extLst>
      <p:ext uri="{BB962C8B-B14F-4D97-AF65-F5344CB8AC3E}">
        <p14:creationId xmlns:p14="http://schemas.microsoft.com/office/powerpoint/2010/main" val="3380484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2456F0-B534-E52C-E7D2-CD8F86124211}"/>
              </a:ext>
            </a:extLst>
          </p:cNvPr>
          <p:cNvSpPr>
            <a:spLocks noGrp="1"/>
          </p:cNvSpPr>
          <p:nvPr>
            <p:ph idx="1"/>
          </p:nvPr>
        </p:nvSpPr>
        <p:spPr>
          <a:xfrm>
            <a:off x="556054" y="518985"/>
            <a:ext cx="6902021" cy="5647038"/>
          </a:xfrm>
        </p:spPr>
        <p:txBody>
          <a:bodyPr>
            <a:noAutofit/>
          </a:bodyPr>
          <a:lstStyle/>
          <a:p>
            <a:pPr marL="0" indent="0">
              <a:buNone/>
            </a:pPr>
            <a:endParaRPr lang="en-US" sz="2200" dirty="0"/>
          </a:p>
          <a:p>
            <a:pPr marL="0" indent="0">
              <a:buNone/>
            </a:pPr>
            <a:r>
              <a:rPr lang="en-US" sz="2200" dirty="0"/>
              <a:t>Pour in the bath tub generously because the shiny tap is boiling hot.</a:t>
            </a:r>
          </a:p>
          <a:p>
            <a:pPr marL="0" indent="0">
              <a:buNone/>
            </a:pPr>
            <a:r>
              <a:rPr lang="en-US" sz="2200" dirty="0"/>
              <a:t>Next quickly add bubbles before your furry mammoth gets </a:t>
            </a:r>
            <a:r>
              <a:rPr lang="en-US" sz="2200" dirty="0" err="1"/>
              <a:t>overexited</a:t>
            </a:r>
            <a:r>
              <a:rPr lang="en-US" sz="2200" dirty="0"/>
              <a:t>.</a:t>
            </a:r>
          </a:p>
          <a:p>
            <a:pPr marL="0" indent="0">
              <a:buNone/>
            </a:pPr>
            <a:r>
              <a:rPr lang="en-US" sz="2200" dirty="0"/>
              <a:t>After that get your woolly mammoth into the </a:t>
            </a:r>
            <a:r>
              <a:rPr lang="en-US" sz="2200" dirty="0" err="1"/>
              <a:t>unbakuble</a:t>
            </a:r>
            <a:r>
              <a:rPr lang="en-US" sz="2200" dirty="0"/>
              <a:t> bath. </a:t>
            </a:r>
          </a:p>
          <a:p>
            <a:pPr marL="0" indent="0">
              <a:buNone/>
            </a:pPr>
            <a:r>
              <a:rPr lang="en-US" sz="2200" dirty="0"/>
              <a:t>Then begin to </a:t>
            </a:r>
            <a:r>
              <a:rPr lang="en-US" sz="2200" dirty="0" err="1"/>
              <a:t>srub</a:t>
            </a:r>
            <a:r>
              <a:rPr lang="en-US" sz="2200" dirty="0"/>
              <a:t> your </a:t>
            </a:r>
            <a:r>
              <a:rPr lang="en-US" sz="2200" dirty="0" err="1"/>
              <a:t>tickilish</a:t>
            </a:r>
            <a:r>
              <a:rPr lang="en-US" sz="2200" dirty="0"/>
              <a:t> mammoth until he's clean.</a:t>
            </a:r>
          </a:p>
          <a:p>
            <a:pPr marL="0" indent="0">
              <a:buNone/>
            </a:pPr>
            <a:r>
              <a:rPr lang="en-US" sz="2200" dirty="0"/>
              <a:t>Make a big splash so you </a:t>
            </a:r>
            <a:r>
              <a:rPr lang="en-US" sz="2200" dirty="0" err="1"/>
              <a:t>lorg</a:t>
            </a:r>
            <a:r>
              <a:rPr lang="en-US" sz="2200" dirty="0"/>
              <a:t> mammoth has a lot of FUN!</a:t>
            </a:r>
          </a:p>
          <a:p>
            <a:pPr marL="0" indent="0">
              <a:buNone/>
            </a:pPr>
            <a:r>
              <a:rPr lang="en-US" sz="2200" dirty="0"/>
              <a:t>after wash his hair and </a:t>
            </a:r>
            <a:r>
              <a:rPr lang="en-US" sz="2200" dirty="0" err="1"/>
              <a:t>dont</a:t>
            </a:r>
            <a:r>
              <a:rPr lang="en-US" sz="2200" dirty="0"/>
              <a:t> </a:t>
            </a:r>
            <a:r>
              <a:rPr lang="en-US" sz="2200" dirty="0" err="1"/>
              <a:t>foget</a:t>
            </a:r>
            <a:r>
              <a:rPr lang="en-US" sz="2200" dirty="0"/>
              <a:t> to wash is  hair.</a:t>
            </a:r>
          </a:p>
          <a:p>
            <a:pPr marL="0" indent="0">
              <a:buNone/>
            </a:pPr>
            <a:r>
              <a:rPr lang="en-US" sz="2200" dirty="0"/>
              <a:t>Don't </a:t>
            </a:r>
            <a:r>
              <a:rPr lang="en-US" sz="2200" dirty="0" err="1"/>
              <a:t>fuget</a:t>
            </a:r>
            <a:r>
              <a:rPr lang="en-US" sz="2200" dirty="0"/>
              <a:t> to wash his give fat tummy and his ears. and try not to get any in his eyes</a:t>
            </a:r>
          </a:p>
          <a:p>
            <a:pPr marL="0" indent="0">
              <a:buNone/>
            </a:pPr>
            <a:r>
              <a:rPr lang="en-US" sz="2200" dirty="0"/>
              <a:t>After throw in the </a:t>
            </a:r>
            <a:r>
              <a:rPr lang="en-US" sz="2200" dirty="0" err="1"/>
              <a:t>towl</a:t>
            </a:r>
            <a:r>
              <a:rPr lang="en-US" sz="2200" dirty="0"/>
              <a:t> and snuggle up.</a:t>
            </a:r>
          </a:p>
        </p:txBody>
      </p:sp>
      <p:pic>
        <p:nvPicPr>
          <p:cNvPr id="2050" name="Picture 2" descr="Image">
            <a:extLst>
              <a:ext uri="{FF2B5EF4-FFF2-40B4-BE49-F238E27FC236}">
                <a16:creationId xmlns:a16="http://schemas.microsoft.com/office/drawing/2014/main" id="{E7C980FE-C80A-1F7A-3CE6-9C053688B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17" r="4736"/>
          <a:stretch/>
        </p:blipFill>
        <p:spPr bwMode="auto">
          <a:xfrm>
            <a:off x="7458075" y="518985"/>
            <a:ext cx="4330969" cy="58200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5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3145E-F4DA-6F9A-E687-D8D5EE3E1F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FB19FC-8883-2840-2E93-A6BDB58ACABA}"/>
              </a:ext>
            </a:extLst>
          </p:cNvPr>
          <p:cNvSpPr>
            <a:spLocks noGrp="1"/>
          </p:cNvSpPr>
          <p:nvPr>
            <p:ph idx="1"/>
          </p:nvPr>
        </p:nvSpPr>
        <p:spPr>
          <a:xfrm>
            <a:off x="556054" y="518985"/>
            <a:ext cx="6902021" cy="5647038"/>
          </a:xfrm>
        </p:spPr>
        <p:txBody>
          <a:bodyPr>
            <a:noAutofit/>
          </a:bodyPr>
          <a:lstStyle/>
          <a:p>
            <a:pPr marL="0" indent="0">
              <a:buNone/>
            </a:pPr>
            <a:endParaRPr lang="en-US" sz="2200" dirty="0"/>
          </a:p>
          <a:p>
            <a:pPr marL="0" indent="0">
              <a:buNone/>
            </a:pPr>
            <a:r>
              <a:rPr lang="en-US" sz="2200" b="1" dirty="0"/>
              <a:t>Pour</a:t>
            </a:r>
            <a:r>
              <a:rPr lang="en-US" sz="2200" dirty="0"/>
              <a:t> in the bath tub generously because the shiny tap is boiling hot.</a:t>
            </a:r>
          </a:p>
          <a:p>
            <a:pPr marL="0" indent="0">
              <a:buNone/>
            </a:pPr>
            <a:r>
              <a:rPr lang="en-US" sz="2200" dirty="0"/>
              <a:t>Next quickly </a:t>
            </a:r>
            <a:r>
              <a:rPr lang="en-US" sz="2200" b="1" dirty="0"/>
              <a:t>add</a:t>
            </a:r>
            <a:r>
              <a:rPr lang="en-US" sz="2200" dirty="0"/>
              <a:t> bubbles before your furry mammoth gets </a:t>
            </a:r>
            <a:r>
              <a:rPr lang="en-US" sz="2200" dirty="0" err="1"/>
              <a:t>overexited</a:t>
            </a:r>
            <a:r>
              <a:rPr lang="en-US" sz="2200" dirty="0"/>
              <a:t>.</a:t>
            </a:r>
          </a:p>
          <a:p>
            <a:pPr marL="0" indent="0">
              <a:buNone/>
            </a:pPr>
            <a:r>
              <a:rPr lang="en-US" sz="2200" dirty="0"/>
              <a:t>After that </a:t>
            </a:r>
            <a:r>
              <a:rPr lang="en-US" sz="2200" b="1" dirty="0"/>
              <a:t>get</a:t>
            </a:r>
            <a:r>
              <a:rPr lang="en-US" sz="2200" dirty="0"/>
              <a:t> your woolly mammoth into the </a:t>
            </a:r>
            <a:r>
              <a:rPr lang="en-US" sz="2200" dirty="0" err="1"/>
              <a:t>unbakuble</a:t>
            </a:r>
            <a:r>
              <a:rPr lang="en-US" sz="2200" dirty="0"/>
              <a:t> bath. </a:t>
            </a:r>
          </a:p>
          <a:p>
            <a:pPr marL="0" indent="0">
              <a:buNone/>
            </a:pPr>
            <a:r>
              <a:rPr lang="en-US" sz="2200" dirty="0"/>
              <a:t>Then </a:t>
            </a:r>
            <a:r>
              <a:rPr lang="en-US" sz="2200" b="1" dirty="0"/>
              <a:t>begin</a:t>
            </a:r>
            <a:r>
              <a:rPr lang="en-US" sz="2200" dirty="0"/>
              <a:t> to </a:t>
            </a:r>
            <a:r>
              <a:rPr lang="en-US" sz="2200" dirty="0" err="1"/>
              <a:t>srub</a:t>
            </a:r>
            <a:r>
              <a:rPr lang="en-US" sz="2200" dirty="0"/>
              <a:t> your </a:t>
            </a:r>
            <a:r>
              <a:rPr lang="en-US" sz="2200" dirty="0" err="1"/>
              <a:t>tickilish</a:t>
            </a:r>
            <a:r>
              <a:rPr lang="en-US" sz="2200" dirty="0"/>
              <a:t> mammoth until he's clean.</a:t>
            </a:r>
          </a:p>
          <a:p>
            <a:pPr marL="0" indent="0">
              <a:buNone/>
            </a:pPr>
            <a:r>
              <a:rPr lang="en-US" sz="2200" b="1" dirty="0"/>
              <a:t>Make</a:t>
            </a:r>
            <a:r>
              <a:rPr lang="en-US" sz="2200" dirty="0"/>
              <a:t> a big splash so you </a:t>
            </a:r>
            <a:r>
              <a:rPr lang="en-US" sz="2200" dirty="0" err="1"/>
              <a:t>lorg</a:t>
            </a:r>
            <a:r>
              <a:rPr lang="en-US" sz="2200" dirty="0"/>
              <a:t> mammoth has a lot of FUN!</a:t>
            </a:r>
          </a:p>
          <a:p>
            <a:pPr marL="0" indent="0">
              <a:buNone/>
            </a:pPr>
            <a:r>
              <a:rPr lang="en-US" sz="2200" dirty="0"/>
              <a:t>after </a:t>
            </a:r>
            <a:r>
              <a:rPr lang="en-US" sz="2200" b="1" dirty="0"/>
              <a:t>wash</a:t>
            </a:r>
            <a:r>
              <a:rPr lang="en-US" sz="2200" dirty="0"/>
              <a:t> his hair and </a:t>
            </a:r>
            <a:r>
              <a:rPr lang="en-US" sz="2200" b="1" dirty="0" err="1"/>
              <a:t>dont</a:t>
            </a:r>
            <a:r>
              <a:rPr lang="en-US" sz="2200" b="1" dirty="0"/>
              <a:t> </a:t>
            </a:r>
            <a:r>
              <a:rPr lang="en-US" sz="2200" b="1" dirty="0" err="1"/>
              <a:t>foget</a:t>
            </a:r>
            <a:r>
              <a:rPr lang="en-US" sz="2200" b="1" dirty="0"/>
              <a:t> </a:t>
            </a:r>
            <a:r>
              <a:rPr lang="en-US" sz="2200" dirty="0"/>
              <a:t>to wash is  hair.</a:t>
            </a:r>
          </a:p>
          <a:p>
            <a:pPr marL="0" indent="0">
              <a:buNone/>
            </a:pPr>
            <a:r>
              <a:rPr lang="en-US" sz="2200" b="1" dirty="0"/>
              <a:t>Don't </a:t>
            </a:r>
            <a:r>
              <a:rPr lang="en-US" sz="2200" b="1" dirty="0" err="1"/>
              <a:t>fuget</a:t>
            </a:r>
            <a:r>
              <a:rPr lang="en-US" sz="2200" b="1" dirty="0"/>
              <a:t> </a:t>
            </a:r>
            <a:r>
              <a:rPr lang="en-US" sz="2200" dirty="0"/>
              <a:t>to wash his give fat tummy and his ears. and </a:t>
            </a:r>
            <a:r>
              <a:rPr lang="en-US" sz="2200" b="1" dirty="0"/>
              <a:t>try</a:t>
            </a:r>
            <a:r>
              <a:rPr lang="en-US" sz="2200" dirty="0"/>
              <a:t> not to get any in his eyes</a:t>
            </a:r>
          </a:p>
          <a:p>
            <a:pPr marL="0" indent="0">
              <a:buNone/>
            </a:pPr>
            <a:r>
              <a:rPr lang="en-US" sz="2200" dirty="0"/>
              <a:t>After </a:t>
            </a:r>
            <a:r>
              <a:rPr lang="en-US" sz="2200" b="1" dirty="0"/>
              <a:t>throw</a:t>
            </a:r>
            <a:r>
              <a:rPr lang="en-US" sz="2200" dirty="0"/>
              <a:t> in the </a:t>
            </a:r>
            <a:r>
              <a:rPr lang="en-US" sz="2200" dirty="0" err="1"/>
              <a:t>towl</a:t>
            </a:r>
            <a:r>
              <a:rPr lang="en-US" sz="2200" dirty="0"/>
              <a:t> and </a:t>
            </a:r>
            <a:r>
              <a:rPr lang="en-US" sz="2200" b="1" dirty="0"/>
              <a:t>snuggle</a:t>
            </a:r>
            <a:r>
              <a:rPr lang="en-US" sz="2200" dirty="0"/>
              <a:t> up.</a:t>
            </a:r>
          </a:p>
        </p:txBody>
      </p:sp>
      <p:pic>
        <p:nvPicPr>
          <p:cNvPr id="2050" name="Picture 2" descr="Image">
            <a:extLst>
              <a:ext uri="{FF2B5EF4-FFF2-40B4-BE49-F238E27FC236}">
                <a16:creationId xmlns:a16="http://schemas.microsoft.com/office/drawing/2014/main" id="{D7F1CE11-B5E6-2205-0611-BBD95FEEA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17" r="4736"/>
          <a:stretch/>
        </p:blipFill>
        <p:spPr bwMode="auto">
          <a:xfrm>
            <a:off x="7458075" y="518985"/>
            <a:ext cx="4330969" cy="58200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740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7314E-38FA-219D-5369-71FEA50872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8D55DC-14C4-52F8-0C5F-F766B1C1F7D5}"/>
              </a:ext>
            </a:extLst>
          </p:cNvPr>
          <p:cNvSpPr>
            <a:spLocks noGrp="1"/>
          </p:cNvSpPr>
          <p:nvPr>
            <p:ph idx="1"/>
          </p:nvPr>
        </p:nvSpPr>
        <p:spPr>
          <a:xfrm>
            <a:off x="556054" y="518985"/>
            <a:ext cx="6902021" cy="5647038"/>
          </a:xfrm>
        </p:spPr>
        <p:txBody>
          <a:bodyPr>
            <a:noAutofit/>
          </a:bodyPr>
          <a:lstStyle/>
          <a:p>
            <a:pPr marL="0" indent="0">
              <a:buNone/>
            </a:pPr>
            <a:endParaRPr lang="en-US" sz="2200" dirty="0"/>
          </a:p>
          <a:p>
            <a:pPr marL="0" indent="0">
              <a:buNone/>
            </a:pPr>
            <a:r>
              <a:rPr lang="en-US" sz="2200" dirty="0"/>
              <a:t>Pour in the bath tub generously because the shiny tap is boiling hot.</a:t>
            </a:r>
          </a:p>
          <a:p>
            <a:pPr marL="0" indent="0">
              <a:buNone/>
            </a:pPr>
            <a:r>
              <a:rPr lang="en-US" sz="2200" b="1" dirty="0"/>
              <a:t>Next</a:t>
            </a:r>
            <a:r>
              <a:rPr lang="en-US" sz="2200" dirty="0"/>
              <a:t> quickly add bubbles before your furry mammoth gets </a:t>
            </a:r>
            <a:r>
              <a:rPr lang="en-US" sz="2200" dirty="0" err="1"/>
              <a:t>overexited</a:t>
            </a:r>
            <a:r>
              <a:rPr lang="en-US" sz="2200" dirty="0"/>
              <a:t>.</a:t>
            </a:r>
          </a:p>
          <a:p>
            <a:pPr marL="0" indent="0">
              <a:buNone/>
            </a:pPr>
            <a:r>
              <a:rPr lang="en-US" sz="2200" b="1" dirty="0"/>
              <a:t>After that </a:t>
            </a:r>
            <a:r>
              <a:rPr lang="en-US" sz="2200" dirty="0"/>
              <a:t>get your woolly mammoth into the </a:t>
            </a:r>
            <a:r>
              <a:rPr lang="en-US" sz="2200" dirty="0" err="1"/>
              <a:t>unbakuble</a:t>
            </a:r>
            <a:r>
              <a:rPr lang="en-US" sz="2200" dirty="0"/>
              <a:t> bath. </a:t>
            </a:r>
          </a:p>
          <a:p>
            <a:pPr marL="0" indent="0">
              <a:buNone/>
            </a:pPr>
            <a:r>
              <a:rPr lang="en-US" sz="2200" b="1" dirty="0"/>
              <a:t>Then</a:t>
            </a:r>
            <a:r>
              <a:rPr lang="en-US" sz="2200" dirty="0"/>
              <a:t> begin to </a:t>
            </a:r>
            <a:r>
              <a:rPr lang="en-US" sz="2200" dirty="0" err="1"/>
              <a:t>srub</a:t>
            </a:r>
            <a:r>
              <a:rPr lang="en-US" sz="2200" dirty="0"/>
              <a:t> your </a:t>
            </a:r>
            <a:r>
              <a:rPr lang="en-US" sz="2200" dirty="0" err="1"/>
              <a:t>tickilish</a:t>
            </a:r>
            <a:r>
              <a:rPr lang="en-US" sz="2200" dirty="0"/>
              <a:t> mammoth until he's clean.</a:t>
            </a:r>
          </a:p>
          <a:p>
            <a:pPr marL="0" indent="0">
              <a:buNone/>
            </a:pPr>
            <a:r>
              <a:rPr lang="en-US" sz="2200" b="1" dirty="0"/>
              <a:t>Make</a:t>
            </a:r>
            <a:r>
              <a:rPr lang="en-US" sz="2200" dirty="0"/>
              <a:t> a big splash so you </a:t>
            </a:r>
            <a:r>
              <a:rPr lang="en-US" sz="2200" dirty="0" err="1"/>
              <a:t>lorg</a:t>
            </a:r>
            <a:r>
              <a:rPr lang="en-US" sz="2200" dirty="0"/>
              <a:t> mammoth has a lot of FUN!</a:t>
            </a:r>
          </a:p>
          <a:p>
            <a:pPr marL="0" indent="0">
              <a:buNone/>
            </a:pPr>
            <a:r>
              <a:rPr lang="en-US" sz="2200" b="1" dirty="0"/>
              <a:t>after</a:t>
            </a:r>
            <a:r>
              <a:rPr lang="en-US" sz="2200" dirty="0"/>
              <a:t> wash his hair and </a:t>
            </a:r>
            <a:r>
              <a:rPr lang="en-US" sz="2200" dirty="0" err="1"/>
              <a:t>dont</a:t>
            </a:r>
            <a:r>
              <a:rPr lang="en-US" sz="2200" dirty="0"/>
              <a:t> </a:t>
            </a:r>
            <a:r>
              <a:rPr lang="en-US" sz="2200" dirty="0" err="1"/>
              <a:t>foget</a:t>
            </a:r>
            <a:r>
              <a:rPr lang="en-US" sz="2200" dirty="0"/>
              <a:t> to wash is  hair.</a:t>
            </a:r>
          </a:p>
          <a:p>
            <a:pPr marL="0" indent="0">
              <a:buNone/>
            </a:pPr>
            <a:r>
              <a:rPr lang="en-US" sz="2200" dirty="0"/>
              <a:t>Don't </a:t>
            </a:r>
            <a:r>
              <a:rPr lang="en-US" sz="2200" dirty="0" err="1"/>
              <a:t>fuget</a:t>
            </a:r>
            <a:r>
              <a:rPr lang="en-US" sz="2200" dirty="0"/>
              <a:t> to wash his give fat tummy and his ears. and try not to get any in his eyes</a:t>
            </a:r>
          </a:p>
          <a:p>
            <a:pPr marL="0" indent="0">
              <a:buNone/>
            </a:pPr>
            <a:r>
              <a:rPr lang="en-US" sz="2200" b="1" dirty="0"/>
              <a:t>After</a:t>
            </a:r>
            <a:r>
              <a:rPr lang="en-US" sz="2200" dirty="0"/>
              <a:t> throw in the </a:t>
            </a:r>
            <a:r>
              <a:rPr lang="en-US" sz="2200" dirty="0" err="1"/>
              <a:t>towl</a:t>
            </a:r>
            <a:r>
              <a:rPr lang="en-US" sz="2200" dirty="0"/>
              <a:t> and snuggle up.</a:t>
            </a:r>
          </a:p>
        </p:txBody>
      </p:sp>
      <p:pic>
        <p:nvPicPr>
          <p:cNvPr id="2050" name="Picture 2" descr="Image">
            <a:extLst>
              <a:ext uri="{FF2B5EF4-FFF2-40B4-BE49-F238E27FC236}">
                <a16:creationId xmlns:a16="http://schemas.microsoft.com/office/drawing/2014/main" id="{AC83B810-2E86-5518-2B8F-74D6EC0FD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17" r="4736"/>
          <a:stretch/>
        </p:blipFill>
        <p:spPr bwMode="auto">
          <a:xfrm>
            <a:off x="7458075" y="518985"/>
            <a:ext cx="4330969" cy="58200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507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956E5-8F7A-B61F-8C54-E3B7AFE1ADE6}"/>
              </a:ext>
            </a:extLst>
          </p:cNvPr>
          <p:cNvSpPr>
            <a:spLocks noGrp="1"/>
          </p:cNvSpPr>
          <p:nvPr>
            <p:ph type="title"/>
          </p:nvPr>
        </p:nvSpPr>
        <p:spPr/>
        <p:txBody>
          <a:bodyPr/>
          <a:lstStyle/>
          <a:p>
            <a:r>
              <a:rPr lang="en-US" dirty="0"/>
              <a:t>Educators need to understand how…</a:t>
            </a:r>
          </a:p>
        </p:txBody>
      </p:sp>
      <p:sp>
        <p:nvSpPr>
          <p:cNvPr id="3" name="Content Placeholder 2">
            <a:extLst>
              <a:ext uri="{FF2B5EF4-FFF2-40B4-BE49-F238E27FC236}">
                <a16:creationId xmlns:a16="http://schemas.microsoft.com/office/drawing/2014/main" id="{5C4E560D-CDF3-BB34-B2AF-A5D73285280B}"/>
              </a:ext>
            </a:extLst>
          </p:cNvPr>
          <p:cNvSpPr>
            <a:spLocks noGrp="1"/>
          </p:cNvSpPr>
          <p:nvPr>
            <p:ph idx="1"/>
          </p:nvPr>
        </p:nvSpPr>
        <p:spPr/>
        <p:txBody>
          <a:bodyPr/>
          <a:lstStyle/>
          <a:p>
            <a:endParaRPr lang="en-US" dirty="0"/>
          </a:p>
          <a:p>
            <a:pPr marL="0" indent="0">
              <a:buNone/>
            </a:pPr>
            <a:endParaRPr lang="en-US" dirty="0"/>
          </a:p>
          <a:p>
            <a:r>
              <a:rPr lang="en-US" dirty="0"/>
              <a:t>specific task types pose specific language challenges</a:t>
            </a:r>
          </a:p>
          <a:p>
            <a:r>
              <a:rPr lang="en-US" dirty="0"/>
              <a:t>and offer specific learning opportunities</a:t>
            </a:r>
          </a:p>
          <a:p>
            <a:r>
              <a:rPr lang="en-US" dirty="0"/>
              <a:t>how task types overlap/differ across year groups / disciplines</a:t>
            </a:r>
          </a:p>
        </p:txBody>
      </p:sp>
    </p:spTree>
    <p:extLst>
      <p:ext uri="{BB962C8B-B14F-4D97-AF65-F5344CB8AC3E}">
        <p14:creationId xmlns:p14="http://schemas.microsoft.com/office/powerpoint/2010/main" val="284806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5D8F5-AAB6-43B3-E4CB-34E96638F75F}"/>
              </a:ext>
            </a:extLst>
          </p:cNvPr>
          <p:cNvSpPr>
            <a:spLocks noGrp="1"/>
          </p:cNvSpPr>
          <p:nvPr>
            <p:ph type="title"/>
          </p:nvPr>
        </p:nvSpPr>
        <p:spPr/>
        <p:txBody>
          <a:bodyPr/>
          <a:lstStyle/>
          <a:p>
            <a:r>
              <a:rPr lang="en-US" dirty="0"/>
              <a:t>Also…</a:t>
            </a:r>
          </a:p>
        </p:txBody>
      </p:sp>
      <p:sp>
        <p:nvSpPr>
          <p:cNvPr id="3" name="Content Placeholder 2">
            <a:extLst>
              <a:ext uri="{FF2B5EF4-FFF2-40B4-BE49-F238E27FC236}">
                <a16:creationId xmlns:a16="http://schemas.microsoft.com/office/drawing/2014/main" id="{5072F6FE-B5D1-E233-36BD-9665A0205FC7}"/>
              </a:ext>
            </a:extLst>
          </p:cNvPr>
          <p:cNvSpPr>
            <a:spLocks noGrp="1"/>
          </p:cNvSpPr>
          <p:nvPr>
            <p:ph idx="1"/>
          </p:nvPr>
        </p:nvSpPr>
        <p:spPr/>
        <p:txBody>
          <a:bodyPr/>
          <a:lstStyle/>
          <a:p>
            <a:endParaRPr lang="en-US" dirty="0"/>
          </a:p>
          <a:p>
            <a:pPr marL="0" indent="0">
              <a:buNone/>
            </a:pPr>
            <a:endParaRPr lang="en-US" dirty="0"/>
          </a:p>
          <a:p>
            <a:pPr marL="0" indent="0" algn="ctr">
              <a:buNone/>
            </a:pPr>
            <a:endParaRPr lang="en-US" dirty="0"/>
          </a:p>
          <a:p>
            <a:pPr marL="0" indent="0" algn="ctr">
              <a:buNone/>
            </a:pPr>
            <a:r>
              <a:rPr lang="en-US" dirty="0"/>
              <a:t>Models of academic language and language development need to incorporate task type variation.</a:t>
            </a:r>
          </a:p>
        </p:txBody>
      </p:sp>
    </p:spTree>
    <p:extLst>
      <p:ext uri="{BB962C8B-B14F-4D97-AF65-F5344CB8AC3E}">
        <p14:creationId xmlns:p14="http://schemas.microsoft.com/office/powerpoint/2010/main" val="1950575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F4FB8-90CB-E6C9-917F-50D2CF14E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C20DBF-B50D-F598-8D92-18C04AE52296}"/>
              </a:ext>
            </a:extLst>
          </p:cNvPr>
          <p:cNvSpPr>
            <a:spLocks noGrp="1"/>
          </p:cNvSpPr>
          <p:nvPr>
            <p:ph type="title"/>
          </p:nvPr>
        </p:nvSpPr>
        <p:spPr/>
        <p:txBody>
          <a:bodyPr/>
          <a:lstStyle/>
          <a:p>
            <a:r>
              <a:rPr lang="en-US" dirty="0"/>
              <a:t>But…</a:t>
            </a:r>
          </a:p>
        </p:txBody>
      </p:sp>
      <p:sp>
        <p:nvSpPr>
          <p:cNvPr id="3" name="Content Placeholder 2">
            <a:extLst>
              <a:ext uri="{FF2B5EF4-FFF2-40B4-BE49-F238E27FC236}">
                <a16:creationId xmlns:a16="http://schemas.microsoft.com/office/drawing/2014/main" id="{D4F8CFC4-DB88-F846-A97E-93940D936AFA}"/>
              </a:ext>
            </a:extLst>
          </p:cNvPr>
          <p:cNvSpPr>
            <a:spLocks noGrp="1"/>
          </p:cNvSpPr>
          <p:nvPr>
            <p:ph idx="1"/>
          </p:nvPr>
        </p:nvSpPr>
        <p:spPr/>
        <p:txBody>
          <a:bodyPr>
            <a:normAutofit/>
          </a:bodyPr>
          <a:lstStyle/>
          <a:p>
            <a:pPr marL="0" indent="0">
              <a:buNone/>
            </a:pPr>
            <a:endParaRPr lang="en-US" dirty="0"/>
          </a:p>
          <a:p>
            <a:pPr marL="0" indent="0" algn="ctr">
              <a:buNone/>
            </a:pPr>
            <a:r>
              <a:rPr lang="en-US" i="1" dirty="0"/>
              <a:t>there appears to be little consensus on what counts as central types of student writing or on how listed categories (e.g., ‘report’ or ‘argumentative essay’) ought to be defined.</a:t>
            </a:r>
          </a:p>
          <a:p>
            <a:pPr marL="0" indent="0" algn="r">
              <a:buNone/>
            </a:pPr>
            <a:r>
              <a:rPr lang="en-US" dirty="0" err="1"/>
              <a:t>Römer</a:t>
            </a:r>
            <a:r>
              <a:rPr lang="en-US" dirty="0"/>
              <a:t> &amp; O’Donnell (2011)</a:t>
            </a:r>
          </a:p>
          <a:p>
            <a:pPr marL="0" indent="0" algn="ctr">
              <a:buNone/>
            </a:pPr>
            <a:endParaRPr lang="en-US" i="1" dirty="0"/>
          </a:p>
          <a:p>
            <a:pPr marL="0" indent="0" algn="ctr">
              <a:buNone/>
            </a:pPr>
            <a:r>
              <a:rPr lang="en-US" i="1" dirty="0"/>
              <a:t>It seems that the registers that exist in university writing change with each new study</a:t>
            </a:r>
          </a:p>
          <a:p>
            <a:pPr marL="0" indent="0" algn="r">
              <a:buNone/>
            </a:pPr>
            <a:r>
              <a:rPr lang="en-US" dirty="0"/>
              <a:t>Goulart (2024)</a:t>
            </a:r>
          </a:p>
          <a:p>
            <a:pPr marL="0" indent="0" algn="r">
              <a:buNone/>
            </a:pPr>
            <a:endParaRPr lang="en-US" i="1" dirty="0"/>
          </a:p>
        </p:txBody>
      </p:sp>
    </p:spTree>
    <p:extLst>
      <p:ext uri="{BB962C8B-B14F-4D97-AF65-F5344CB8AC3E}">
        <p14:creationId xmlns:p14="http://schemas.microsoft.com/office/powerpoint/2010/main" val="143566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AAA6-F3CA-DD1C-1E99-FD6D9669A3A5}"/>
              </a:ext>
            </a:extLst>
          </p:cNvPr>
          <p:cNvSpPr>
            <a:spLocks noGrp="1"/>
          </p:cNvSpPr>
          <p:nvPr>
            <p:ph type="title"/>
          </p:nvPr>
        </p:nvSpPr>
        <p:spPr/>
        <p:txBody>
          <a:bodyPr/>
          <a:lstStyle/>
          <a:p>
            <a:r>
              <a:rPr lang="en-US" dirty="0"/>
              <a:t>For example: </a:t>
            </a:r>
            <a:r>
              <a:rPr lang="en-US" i="1" dirty="0"/>
              <a:t>expository</a:t>
            </a:r>
            <a:r>
              <a:rPr lang="en-US" dirty="0"/>
              <a:t> writing</a:t>
            </a:r>
          </a:p>
        </p:txBody>
      </p:sp>
      <p:sp>
        <p:nvSpPr>
          <p:cNvPr id="3" name="Content Placeholder 2">
            <a:extLst>
              <a:ext uri="{FF2B5EF4-FFF2-40B4-BE49-F238E27FC236}">
                <a16:creationId xmlns:a16="http://schemas.microsoft.com/office/drawing/2014/main" id="{E89B6EEC-BA34-BE73-6034-9223D079E6C7}"/>
              </a:ext>
            </a:extLst>
          </p:cNvPr>
          <p:cNvSpPr>
            <a:spLocks noGrp="1"/>
          </p:cNvSpPr>
          <p:nvPr>
            <p:ph idx="1"/>
          </p:nvPr>
        </p:nvSpPr>
        <p:spPr/>
        <p:txBody>
          <a:bodyPr>
            <a:normAutofit fontScale="92500" lnSpcReduction="20000"/>
          </a:bodyPr>
          <a:lstStyle/>
          <a:p>
            <a:endParaRPr lang="en-US" dirty="0"/>
          </a:p>
          <a:p>
            <a:r>
              <a:rPr lang="en-US" dirty="0"/>
              <a:t>the child was asked to assume the role of a … nonfiction book scientist-writer and compose … an information report on a familiar topic </a:t>
            </a:r>
            <a:r>
              <a:rPr lang="en-US" sz="2400" dirty="0"/>
              <a:t>(Fang, 2002)</a:t>
            </a:r>
          </a:p>
          <a:p>
            <a:r>
              <a:rPr lang="en-US" dirty="0"/>
              <a:t>Pretend you are a super hero and you are being interviewed on the news. Tell everyone what special powers you would have. Also, explain what you would do with them to help the world </a:t>
            </a:r>
            <a:r>
              <a:rPr lang="en-US" sz="2400" dirty="0"/>
              <a:t>(Hall-Mills &amp; Apel, 2015)</a:t>
            </a:r>
          </a:p>
          <a:p>
            <a:r>
              <a:rPr lang="en-US" dirty="0"/>
              <a:t>Imagine that there is a large undeveloped space in your school yard. Every student in the school has been asked for ideas about what to put there. A committee of teachers and parents will choose the best suggestion </a:t>
            </a:r>
            <a:r>
              <a:rPr lang="en-US" sz="2200" dirty="0"/>
              <a:t>(</a:t>
            </a:r>
            <a:r>
              <a:rPr lang="en-US" sz="2200" dirty="0" err="1"/>
              <a:t>Roessingh</a:t>
            </a:r>
            <a:r>
              <a:rPr lang="en-US" sz="2200" dirty="0"/>
              <a:t>, Elgie, &amp; </a:t>
            </a:r>
            <a:r>
              <a:rPr lang="en-US" sz="2200" dirty="0" err="1"/>
              <a:t>Kover</a:t>
            </a:r>
            <a:r>
              <a:rPr lang="en-US" sz="2200" dirty="0"/>
              <a:t>, 2015)</a:t>
            </a:r>
            <a:endParaRPr lang="en-US" dirty="0"/>
          </a:p>
          <a:p>
            <a:r>
              <a:rPr lang="en-US" dirty="0"/>
              <a:t>I like (person, place, or thing)______ because _______ </a:t>
            </a:r>
            <a:r>
              <a:rPr lang="en-US" sz="2200" dirty="0"/>
              <a:t>(Yates, Berninger, &amp; Abbott, 1995)</a:t>
            </a:r>
          </a:p>
        </p:txBody>
      </p:sp>
    </p:spTree>
    <p:extLst>
      <p:ext uri="{BB962C8B-B14F-4D97-AF65-F5344CB8AC3E}">
        <p14:creationId xmlns:p14="http://schemas.microsoft.com/office/powerpoint/2010/main" val="205581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775C9-BB34-3EC1-79D7-054A9F28B180}"/>
              </a:ext>
            </a:extLst>
          </p:cNvPr>
          <p:cNvSpPr>
            <a:spLocks noGrp="1"/>
          </p:cNvSpPr>
          <p:nvPr>
            <p:ph type="title"/>
          </p:nvPr>
        </p:nvSpPr>
        <p:spPr/>
        <p:txBody>
          <a:bodyPr/>
          <a:lstStyle/>
          <a:p>
            <a:r>
              <a:rPr lang="en-US" dirty="0"/>
              <a:t>Why is this so hard to get right?</a:t>
            </a:r>
          </a:p>
        </p:txBody>
      </p:sp>
      <p:sp>
        <p:nvSpPr>
          <p:cNvPr id="3" name="Content Placeholder 2">
            <a:extLst>
              <a:ext uri="{FF2B5EF4-FFF2-40B4-BE49-F238E27FC236}">
                <a16:creationId xmlns:a16="http://schemas.microsoft.com/office/drawing/2014/main" id="{A7578A7E-D820-17E8-B1FB-A8E25158E899}"/>
              </a:ext>
            </a:extLst>
          </p:cNvPr>
          <p:cNvSpPr>
            <a:spLocks noGrp="1"/>
          </p:cNvSpPr>
          <p:nvPr>
            <p:ph idx="1"/>
          </p:nvPr>
        </p:nvSpPr>
        <p:spPr/>
        <p:txBody>
          <a:bodyPr/>
          <a:lstStyle/>
          <a:p>
            <a:pPr marL="0" indent="0">
              <a:buNone/>
            </a:pPr>
            <a:endParaRPr lang="en-US" dirty="0"/>
          </a:p>
          <a:p>
            <a:endParaRPr lang="en-US" dirty="0"/>
          </a:p>
          <a:p>
            <a:r>
              <a:rPr lang="en-US" dirty="0"/>
              <a:t>Text types are dynamic and internally diverse</a:t>
            </a:r>
          </a:p>
          <a:p>
            <a:r>
              <a:rPr lang="en-US" dirty="0"/>
              <a:t>Many real texts don’t belong to a single category</a:t>
            </a:r>
          </a:p>
          <a:p>
            <a:r>
              <a:rPr lang="en-US" dirty="0"/>
              <a:t>Transgressing boundaries/</a:t>
            </a:r>
            <a:r>
              <a:rPr lang="en-US" dirty="0" err="1"/>
              <a:t>hybridisation</a:t>
            </a:r>
            <a:r>
              <a:rPr lang="en-US" dirty="0"/>
              <a:t> can be a marker of maturity</a:t>
            </a:r>
            <a:r>
              <a:rPr lang="en-US" sz="2400" dirty="0"/>
              <a:t> </a:t>
            </a:r>
            <a:r>
              <a:rPr lang="en-GB" sz="2400" dirty="0">
                <a:effectLst/>
                <a:latin typeface="Aptos" panose="020B0004020202020204" pitchFamily="34" charset="0"/>
                <a:ea typeface="Aptos" panose="020B0004020202020204" pitchFamily="34" charset="0"/>
                <a:cs typeface="Times New Roman" panose="02020603050405020304" pitchFamily="18" charset="0"/>
              </a:rPr>
              <a:t>(e.g., Bazerman et al., 2018; Berman &amp; Verhoeven, 2002)</a:t>
            </a:r>
          </a:p>
          <a:p>
            <a:r>
              <a:rPr lang="en-GB" dirty="0">
                <a:latin typeface="Aptos" panose="020B0004020202020204" pitchFamily="34" charset="0"/>
                <a:cs typeface="Times New Roman" panose="02020603050405020304" pitchFamily="18" charset="0"/>
              </a:rPr>
              <a:t>Classification requires complex interpretation</a:t>
            </a:r>
            <a:endParaRPr lang="en-US" dirty="0"/>
          </a:p>
          <a:p>
            <a:endParaRPr lang="en-US" dirty="0"/>
          </a:p>
        </p:txBody>
      </p:sp>
    </p:spTree>
    <p:extLst>
      <p:ext uri="{BB962C8B-B14F-4D97-AF65-F5344CB8AC3E}">
        <p14:creationId xmlns:p14="http://schemas.microsoft.com/office/powerpoint/2010/main" val="185862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61A022-2CDB-AFAC-A37F-2CDDE6688AA7}"/>
              </a:ext>
            </a:extLst>
          </p:cNvPr>
          <p:cNvSpPr>
            <a:spLocks noGrp="1"/>
          </p:cNvSpPr>
          <p:nvPr>
            <p:ph type="title"/>
          </p:nvPr>
        </p:nvSpPr>
        <p:spPr/>
        <p:txBody>
          <a:bodyPr/>
          <a:lstStyle/>
          <a:p>
            <a:r>
              <a:rPr lang="en-US" dirty="0"/>
              <a:t>A way forward: </a:t>
            </a:r>
            <a:br>
              <a:rPr lang="en-US" dirty="0"/>
            </a:br>
            <a:r>
              <a:rPr lang="en-US" dirty="0"/>
              <a:t>non-categorical text types</a:t>
            </a:r>
          </a:p>
        </p:txBody>
      </p:sp>
      <p:sp>
        <p:nvSpPr>
          <p:cNvPr id="5" name="Text Placeholder 4">
            <a:extLst>
              <a:ext uri="{FF2B5EF4-FFF2-40B4-BE49-F238E27FC236}">
                <a16:creationId xmlns:a16="http://schemas.microsoft.com/office/drawing/2014/main" id="{D35920DD-8B97-5B45-0D37-8FDE4F51A1EA}"/>
              </a:ext>
            </a:extLst>
          </p:cNvPr>
          <p:cNvSpPr>
            <a:spLocks noGrp="1"/>
          </p:cNvSpPr>
          <p:nvPr>
            <p:ph type="body" idx="1"/>
          </p:nvPr>
        </p:nvSpPr>
        <p:spPr/>
        <p:txBody>
          <a:bodyPr/>
          <a:lstStyle/>
          <a:p>
            <a:r>
              <a:rPr lang="en-US" sz="2800" dirty="0"/>
              <a:t>“We classify at out peril”</a:t>
            </a:r>
            <a:r>
              <a:rPr lang="en-US" dirty="0"/>
              <a:t> </a:t>
            </a:r>
            <a:r>
              <a:rPr lang="en-US" sz="2000" dirty="0"/>
              <a:t>(Britton et al. 1975, p.1)</a:t>
            </a:r>
          </a:p>
        </p:txBody>
      </p:sp>
    </p:spTree>
    <p:extLst>
      <p:ext uri="{BB962C8B-B14F-4D97-AF65-F5344CB8AC3E}">
        <p14:creationId xmlns:p14="http://schemas.microsoft.com/office/powerpoint/2010/main" val="2070023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A0CCD-1A24-70FF-1870-38A9FFE19F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034730-B7A5-A2AC-0823-EF7CC1CEE631}"/>
              </a:ext>
            </a:extLst>
          </p:cNvPr>
          <p:cNvSpPr>
            <a:spLocks noGrp="1"/>
          </p:cNvSpPr>
          <p:nvPr>
            <p:ph idx="1"/>
          </p:nvPr>
        </p:nvSpPr>
        <p:spPr/>
        <p:txBody>
          <a:bodyPr>
            <a:normAutofit/>
          </a:bodyPr>
          <a:lstStyle/>
          <a:p>
            <a:pPr marL="0" indent="0">
              <a:buNone/>
            </a:pPr>
            <a:endParaRPr lang="en-US" i="1" dirty="0"/>
          </a:p>
          <a:p>
            <a:pPr marL="0" indent="0">
              <a:buNone/>
            </a:pPr>
            <a:endParaRPr lang="en-US" i="1" dirty="0"/>
          </a:p>
          <a:p>
            <a:pPr marL="0" indent="0">
              <a:buNone/>
            </a:pPr>
            <a:r>
              <a:rPr lang="en-US" i="1" dirty="0"/>
              <a:t>We see [text] categories not as a set of pigeon holes into one of which any piece of writing can be deposited, but rather as multidimensional, that is a piece of writing can be located at different places on a set of axes </a:t>
            </a:r>
          </a:p>
          <a:p>
            <a:pPr marL="0" indent="0" algn="r">
              <a:buNone/>
            </a:pPr>
            <a:r>
              <a:rPr lang="en-US" dirty="0"/>
              <a:t>(Britton et al. 1975, p.12)</a:t>
            </a:r>
          </a:p>
          <a:p>
            <a:endParaRPr lang="en-US" i="1" dirty="0"/>
          </a:p>
        </p:txBody>
      </p:sp>
      <p:sp>
        <p:nvSpPr>
          <p:cNvPr id="5" name="Title 4">
            <a:extLst>
              <a:ext uri="{FF2B5EF4-FFF2-40B4-BE49-F238E27FC236}">
                <a16:creationId xmlns:a16="http://schemas.microsoft.com/office/drawing/2014/main" id="{51FE9805-5DD8-71A0-C978-0AA8F6A42392}"/>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514532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D85B79-2C5B-FFF0-6E47-99AF4EA4CE08}"/>
              </a:ext>
            </a:extLst>
          </p:cNvPr>
          <p:cNvSpPr>
            <a:spLocks noGrp="1"/>
          </p:cNvSpPr>
          <p:nvPr>
            <p:ph idx="1"/>
          </p:nvPr>
        </p:nvSpPr>
        <p:spPr/>
        <p:txBody>
          <a:bodyPr/>
          <a:lstStyle/>
          <a:p>
            <a:pPr marL="0" indent="0">
              <a:buNone/>
            </a:pPr>
            <a:endParaRPr lang="en-US" i="1" dirty="0"/>
          </a:p>
          <a:p>
            <a:pPr marL="0" indent="0">
              <a:buNone/>
            </a:pPr>
            <a:r>
              <a:rPr lang="en-US" i="1" dirty="0"/>
              <a:t>The topological approach…takes into account overlaps and similarities and locates items on gradients of similarity along various functional parameters. Rather than imposing boundaries of difference, such an approach maps degrees of similarity. It models choice in terms of tendencies and degrees rather than with with dichotomous (either/or) terms available within a typological system network </a:t>
            </a:r>
          </a:p>
          <a:p>
            <a:pPr marL="0" indent="0" algn="r">
              <a:buNone/>
            </a:pPr>
            <a:r>
              <a:rPr lang="en-US" dirty="0"/>
              <a:t>(Coffin, 2006, p.46)</a:t>
            </a:r>
          </a:p>
        </p:txBody>
      </p:sp>
      <p:sp>
        <p:nvSpPr>
          <p:cNvPr id="5" name="Title 4">
            <a:extLst>
              <a:ext uri="{FF2B5EF4-FFF2-40B4-BE49-F238E27FC236}">
                <a16:creationId xmlns:a16="http://schemas.microsoft.com/office/drawing/2014/main" id="{EC1A1335-C211-0A34-6B0F-BF875C5F26C5}"/>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947071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FAD823-9C65-DFC5-99C2-435C6CCB12F1}"/>
              </a:ext>
            </a:extLst>
          </p:cNvPr>
          <p:cNvSpPr>
            <a:spLocks noGrp="1"/>
          </p:cNvSpPr>
          <p:nvPr>
            <p:ph type="title"/>
          </p:nvPr>
        </p:nvSpPr>
        <p:spPr/>
        <p:txBody>
          <a:bodyPr/>
          <a:lstStyle/>
          <a:p>
            <a:r>
              <a:rPr lang="en-US" dirty="0"/>
              <a:t>Implementing this</a:t>
            </a:r>
          </a:p>
        </p:txBody>
      </p:sp>
      <p:sp>
        <p:nvSpPr>
          <p:cNvPr id="5" name="Text Placeholder 4">
            <a:extLst>
              <a:ext uri="{FF2B5EF4-FFF2-40B4-BE49-F238E27FC236}">
                <a16:creationId xmlns:a16="http://schemas.microsoft.com/office/drawing/2014/main" id="{D89B76D6-D1A3-00D3-A860-74CC60F0166F}"/>
              </a:ext>
            </a:extLst>
          </p:cNvPr>
          <p:cNvSpPr>
            <a:spLocks noGrp="1"/>
          </p:cNvSpPr>
          <p:nvPr>
            <p:ph type="body" idx="1"/>
          </p:nvPr>
        </p:nvSpPr>
        <p:spPr/>
        <p:txBody>
          <a:bodyPr/>
          <a:lstStyle/>
          <a:p>
            <a:r>
              <a:rPr lang="en-US" dirty="0"/>
              <a:t>(inspired by Biber et al. 2020)</a:t>
            </a:r>
          </a:p>
        </p:txBody>
      </p:sp>
    </p:spTree>
    <p:extLst>
      <p:ext uri="{BB962C8B-B14F-4D97-AF65-F5344CB8AC3E}">
        <p14:creationId xmlns:p14="http://schemas.microsoft.com/office/powerpoint/2010/main" val="2334252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person&#10;&#10;Description automatically generated">
            <a:extLst>
              <a:ext uri="{FF2B5EF4-FFF2-40B4-BE49-F238E27FC236}">
                <a16:creationId xmlns:a16="http://schemas.microsoft.com/office/drawing/2014/main" id="{D78B46A4-20F3-61A8-C1BA-F46331256F49}"/>
              </a:ext>
            </a:extLst>
          </p:cNvPr>
          <p:cNvPicPr>
            <a:picLocks noChangeAspect="1"/>
          </p:cNvPicPr>
          <p:nvPr/>
        </p:nvPicPr>
        <p:blipFill>
          <a:blip r:embed="rId2"/>
          <a:stretch>
            <a:fillRect/>
          </a:stretch>
        </p:blipFill>
        <p:spPr>
          <a:xfrm>
            <a:off x="571818" y="1089764"/>
            <a:ext cx="5737710" cy="245048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B9A5022D-684A-B71C-1A92-E6CF449AB9E2}"/>
              </a:ext>
            </a:extLst>
          </p:cNvPr>
          <p:cNvPicPr>
            <a:picLocks noChangeAspect="1"/>
          </p:cNvPicPr>
          <p:nvPr/>
        </p:nvPicPr>
        <p:blipFill>
          <a:blip r:embed="rId3"/>
          <a:stretch>
            <a:fillRect/>
          </a:stretch>
        </p:blipFill>
        <p:spPr>
          <a:xfrm>
            <a:off x="5219077" y="3869134"/>
            <a:ext cx="6254764" cy="2066104"/>
          </a:xfrm>
          <a:prstGeom prst="rect">
            <a:avLst/>
          </a:prstGeom>
        </p:spPr>
      </p:pic>
      <p:pic>
        <p:nvPicPr>
          <p:cNvPr id="12" name="Picture 11" descr="A red text on a white background&#10;&#10;Description automatically generated">
            <a:extLst>
              <a:ext uri="{FF2B5EF4-FFF2-40B4-BE49-F238E27FC236}">
                <a16:creationId xmlns:a16="http://schemas.microsoft.com/office/drawing/2014/main" id="{9F4F71E9-FC11-48F9-F914-08AFC8CA8D05}"/>
              </a:ext>
            </a:extLst>
          </p:cNvPr>
          <p:cNvPicPr>
            <a:picLocks noChangeAspect="1"/>
          </p:cNvPicPr>
          <p:nvPr/>
        </p:nvPicPr>
        <p:blipFill>
          <a:blip r:embed="rId4"/>
          <a:stretch>
            <a:fillRect/>
          </a:stretch>
        </p:blipFill>
        <p:spPr>
          <a:xfrm>
            <a:off x="7139836" y="5275523"/>
            <a:ext cx="2928742" cy="988605"/>
          </a:xfrm>
          <a:prstGeom prst="rect">
            <a:avLst/>
          </a:prstGeom>
        </p:spPr>
      </p:pic>
      <p:pic>
        <p:nvPicPr>
          <p:cNvPr id="14" name="Picture 13" descr="A red text on a white background&#10;&#10;Description automatically generated">
            <a:extLst>
              <a:ext uri="{FF2B5EF4-FFF2-40B4-BE49-F238E27FC236}">
                <a16:creationId xmlns:a16="http://schemas.microsoft.com/office/drawing/2014/main" id="{052DE795-33BB-672D-65D6-F14025A2E685}"/>
              </a:ext>
            </a:extLst>
          </p:cNvPr>
          <p:cNvPicPr>
            <a:picLocks noChangeAspect="1"/>
          </p:cNvPicPr>
          <p:nvPr/>
        </p:nvPicPr>
        <p:blipFill>
          <a:blip r:embed="rId5"/>
          <a:stretch>
            <a:fillRect/>
          </a:stretch>
        </p:blipFill>
        <p:spPr>
          <a:xfrm>
            <a:off x="2443723" y="2153171"/>
            <a:ext cx="3050298" cy="990861"/>
          </a:xfrm>
          <a:prstGeom prst="rect">
            <a:avLst/>
          </a:prstGeom>
        </p:spPr>
      </p:pic>
    </p:spTree>
    <p:extLst>
      <p:ext uri="{BB962C8B-B14F-4D97-AF65-F5344CB8AC3E}">
        <p14:creationId xmlns:p14="http://schemas.microsoft.com/office/powerpoint/2010/main" val="3236586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7464-3C36-9F08-BA8C-50E7E4DA9B88}"/>
              </a:ext>
            </a:extLst>
          </p:cNvPr>
          <p:cNvSpPr>
            <a:spLocks noGrp="1"/>
          </p:cNvSpPr>
          <p:nvPr>
            <p:ph type="title"/>
          </p:nvPr>
        </p:nvSpPr>
        <p:spPr/>
        <p:txBody>
          <a:bodyPr/>
          <a:lstStyle/>
          <a:p>
            <a:r>
              <a:rPr lang="en-US" dirty="0"/>
              <a:t>Step 1: define possible distinctive features</a:t>
            </a:r>
          </a:p>
        </p:txBody>
      </p:sp>
    </p:spTree>
    <p:extLst>
      <p:ext uri="{BB962C8B-B14F-4D97-AF65-F5344CB8AC3E}">
        <p14:creationId xmlns:p14="http://schemas.microsoft.com/office/powerpoint/2010/main" val="3117006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C8837-3C9F-14C8-6A4A-53AD2A4CC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C71F9-0C9E-AC85-FA75-9120D7CD499B}"/>
              </a:ext>
            </a:extLst>
          </p:cNvPr>
          <p:cNvSpPr>
            <a:spLocks noGrp="1"/>
          </p:cNvSpPr>
          <p:nvPr>
            <p:ph type="title"/>
          </p:nvPr>
        </p:nvSpPr>
        <p:spPr/>
        <p:txBody>
          <a:bodyPr/>
          <a:lstStyle/>
          <a:p>
            <a:r>
              <a:rPr lang="en-US" dirty="0"/>
              <a:t>Step 1: define possible distinctive features</a:t>
            </a:r>
          </a:p>
        </p:txBody>
      </p:sp>
      <p:pic>
        <p:nvPicPr>
          <p:cNvPr id="5" name="Content Placeholder 4" descr="A list of text on a white background&#10;&#10;Description automatically generated">
            <a:extLst>
              <a:ext uri="{FF2B5EF4-FFF2-40B4-BE49-F238E27FC236}">
                <a16:creationId xmlns:a16="http://schemas.microsoft.com/office/drawing/2014/main" id="{8129F365-3DD9-65A4-5612-4431271E5199}"/>
              </a:ext>
            </a:extLst>
          </p:cNvPr>
          <p:cNvPicPr>
            <a:picLocks noGrp="1" noChangeAspect="1"/>
          </p:cNvPicPr>
          <p:nvPr>
            <p:ph idx="1"/>
          </p:nvPr>
        </p:nvPicPr>
        <p:blipFill>
          <a:blip r:embed="rId2"/>
          <a:stretch>
            <a:fillRect/>
          </a:stretch>
        </p:blipFill>
        <p:spPr>
          <a:xfrm>
            <a:off x="660399" y="1592263"/>
            <a:ext cx="4322279" cy="4900612"/>
          </a:xfrm>
        </p:spPr>
      </p:pic>
      <p:pic>
        <p:nvPicPr>
          <p:cNvPr id="7" name="Picture 6" descr="A white box with black text&#10;&#10;Description automatically generated">
            <a:extLst>
              <a:ext uri="{FF2B5EF4-FFF2-40B4-BE49-F238E27FC236}">
                <a16:creationId xmlns:a16="http://schemas.microsoft.com/office/drawing/2014/main" id="{9390FD36-65DC-CC4C-9965-B4C1FFF05CD2}"/>
              </a:ext>
            </a:extLst>
          </p:cNvPr>
          <p:cNvPicPr>
            <a:picLocks noChangeAspect="1"/>
          </p:cNvPicPr>
          <p:nvPr/>
        </p:nvPicPr>
        <p:blipFill>
          <a:blip r:embed="rId3"/>
          <a:stretch>
            <a:fillRect/>
          </a:stretch>
        </p:blipFill>
        <p:spPr>
          <a:xfrm>
            <a:off x="5723062" y="1720252"/>
            <a:ext cx="4583702" cy="2089629"/>
          </a:xfrm>
          <a:prstGeom prst="rect">
            <a:avLst/>
          </a:prstGeom>
        </p:spPr>
      </p:pic>
      <p:pic>
        <p:nvPicPr>
          <p:cNvPr id="9" name="Picture 8" descr="A white box with black text&#10;&#10;Description automatically generated">
            <a:extLst>
              <a:ext uri="{FF2B5EF4-FFF2-40B4-BE49-F238E27FC236}">
                <a16:creationId xmlns:a16="http://schemas.microsoft.com/office/drawing/2014/main" id="{CA058214-445F-7F9C-389A-AE2E9F9ED28B}"/>
              </a:ext>
            </a:extLst>
          </p:cNvPr>
          <p:cNvPicPr>
            <a:picLocks noChangeAspect="1"/>
          </p:cNvPicPr>
          <p:nvPr/>
        </p:nvPicPr>
        <p:blipFill>
          <a:blip r:embed="rId4"/>
          <a:stretch>
            <a:fillRect/>
          </a:stretch>
        </p:blipFill>
        <p:spPr>
          <a:xfrm>
            <a:off x="5723062" y="4167765"/>
            <a:ext cx="4583702" cy="2199744"/>
          </a:xfrm>
          <a:prstGeom prst="rect">
            <a:avLst/>
          </a:prstGeom>
        </p:spPr>
      </p:pic>
    </p:spTree>
    <p:extLst>
      <p:ext uri="{BB962C8B-B14F-4D97-AF65-F5344CB8AC3E}">
        <p14:creationId xmlns:p14="http://schemas.microsoft.com/office/powerpoint/2010/main" val="2262876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white rectangular box with black text&#10;&#10;Description automatically generated">
            <a:extLst>
              <a:ext uri="{FF2B5EF4-FFF2-40B4-BE49-F238E27FC236}">
                <a16:creationId xmlns:a16="http://schemas.microsoft.com/office/drawing/2014/main" id="{2F4CBBCE-2315-3EAB-156C-DF8EF1F870B9}"/>
              </a:ext>
            </a:extLst>
          </p:cNvPr>
          <p:cNvPicPr>
            <a:picLocks noGrp="1" noChangeAspect="1"/>
          </p:cNvPicPr>
          <p:nvPr>
            <p:ph idx="1"/>
          </p:nvPr>
        </p:nvPicPr>
        <p:blipFill>
          <a:blip r:embed="rId2"/>
          <a:stretch>
            <a:fillRect/>
          </a:stretch>
        </p:blipFill>
        <p:spPr>
          <a:xfrm>
            <a:off x="733126" y="704116"/>
            <a:ext cx="3581400" cy="1866900"/>
          </a:xfrm>
        </p:spPr>
      </p:pic>
      <p:pic>
        <p:nvPicPr>
          <p:cNvPr id="7" name="Picture 6" descr="A white rectangular box with black text&#10;&#10;Description automatically generated">
            <a:extLst>
              <a:ext uri="{FF2B5EF4-FFF2-40B4-BE49-F238E27FC236}">
                <a16:creationId xmlns:a16="http://schemas.microsoft.com/office/drawing/2014/main" id="{6FD67DA7-36D6-3BB0-616F-E1C6B11AD0FA}"/>
              </a:ext>
            </a:extLst>
          </p:cNvPr>
          <p:cNvPicPr>
            <a:picLocks noChangeAspect="1"/>
          </p:cNvPicPr>
          <p:nvPr/>
        </p:nvPicPr>
        <p:blipFill>
          <a:blip r:embed="rId3"/>
          <a:stretch>
            <a:fillRect/>
          </a:stretch>
        </p:blipFill>
        <p:spPr>
          <a:xfrm>
            <a:off x="4430742" y="704116"/>
            <a:ext cx="4495800" cy="2032000"/>
          </a:xfrm>
          <a:prstGeom prst="rect">
            <a:avLst/>
          </a:prstGeom>
        </p:spPr>
      </p:pic>
      <p:pic>
        <p:nvPicPr>
          <p:cNvPr id="9" name="Picture 8" descr="A white rectangular box with black text&#10;&#10;Description automatically generated">
            <a:extLst>
              <a:ext uri="{FF2B5EF4-FFF2-40B4-BE49-F238E27FC236}">
                <a16:creationId xmlns:a16="http://schemas.microsoft.com/office/drawing/2014/main" id="{C93474B4-0531-410E-223C-529EFB94F1FF}"/>
              </a:ext>
            </a:extLst>
          </p:cNvPr>
          <p:cNvPicPr>
            <a:picLocks noChangeAspect="1"/>
          </p:cNvPicPr>
          <p:nvPr/>
        </p:nvPicPr>
        <p:blipFill>
          <a:blip r:embed="rId4"/>
          <a:stretch>
            <a:fillRect/>
          </a:stretch>
        </p:blipFill>
        <p:spPr>
          <a:xfrm>
            <a:off x="733126" y="3002337"/>
            <a:ext cx="3568700" cy="3022600"/>
          </a:xfrm>
          <a:prstGeom prst="rect">
            <a:avLst/>
          </a:prstGeom>
        </p:spPr>
      </p:pic>
      <p:pic>
        <p:nvPicPr>
          <p:cNvPr id="11" name="Picture 10" descr="A close-up of a questionnaire&#10;&#10;Description automatically generated">
            <a:extLst>
              <a:ext uri="{FF2B5EF4-FFF2-40B4-BE49-F238E27FC236}">
                <a16:creationId xmlns:a16="http://schemas.microsoft.com/office/drawing/2014/main" id="{9C5E4F8F-B90E-9BDC-AB1A-53797A29D9B7}"/>
              </a:ext>
            </a:extLst>
          </p:cNvPr>
          <p:cNvPicPr>
            <a:picLocks noChangeAspect="1"/>
          </p:cNvPicPr>
          <p:nvPr/>
        </p:nvPicPr>
        <p:blipFill>
          <a:blip r:embed="rId5"/>
          <a:stretch>
            <a:fillRect/>
          </a:stretch>
        </p:blipFill>
        <p:spPr>
          <a:xfrm>
            <a:off x="4430742" y="3002337"/>
            <a:ext cx="7505700" cy="2768600"/>
          </a:xfrm>
          <a:prstGeom prst="rect">
            <a:avLst/>
          </a:prstGeom>
        </p:spPr>
      </p:pic>
    </p:spTree>
    <p:extLst>
      <p:ext uri="{BB962C8B-B14F-4D97-AF65-F5344CB8AC3E}">
        <p14:creationId xmlns:p14="http://schemas.microsoft.com/office/powerpoint/2010/main" val="124918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document&#10;&#10;Description automatically generated">
            <a:extLst>
              <a:ext uri="{FF2B5EF4-FFF2-40B4-BE49-F238E27FC236}">
                <a16:creationId xmlns:a16="http://schemas.microsoft.com/office/drawing/2014/main" id="{A68A2CBC-7516-BAF3-48C0-B85D2FA38B82}"/>
              </a:ext>
            </a:extLst>
          </p:cNvPr>
          <p:cNvPicPr>
            <a:picLocks noGrp="1" noChangeAspect="1"/>
          </p:cNvPicPr>
          <p:nvPr>
            <p:ph idx="1"/>
          </p:nvPr>
        </p:nvPicPr>
        <p:blipFill>
          <a:blip r:embed="rId2"/>
          <a:stretch>
            <a:fillRect/>
          </a:stretch>
        </p:blipFill>
        <p:spPr>
          <a:xfrm>
            <a:off x="520486" y="176616"/>
            <a:ext cx="11151028" cy="6504767"/>
          </a:xfrm>
        </p:spPr>
      </p:pic>
    </p:spTree>
    <p:extLst>
      <p:ext uri="{BB962C8B-B14F-4D97-AF65-F5344CB8AC3E}">
        <p14:creationId xmlns:p14="http://schemas.microsoft.com/office/powerpoint/2010/main" val="3592663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DD72-BD54-6CEE-C05F-F1FE8249D843}"/>
              </a:ext>
            </a:extLst>
          </p:cNvPr>
          <p:cNvSpPr>
            <a:spLocks noGrp="1"/>
          </p:cNvSpPr>
          <p:nvPr>
            <p:ph type="title"/>
          </p:nvPr>
        </p:nvSpPr>
        <p:spPr/>
        <p:txBody>
          <a:bodyPr/>
          <a:lstStyle/>
          <a:p>
            <a:r>
              <a:rPr lang="en-US" dirty="0"/>
              <a:t>Step 2: Rate texts on each feature</a:t>
            </a:r>
            <a:endParaRPr lang="en-US" i="1" dirty="0"/>
          </a:p>
        </p:txBody>
      </p:sp>
      <p:pic>
        <p:nvPicPr>
          <p:cNvPr id="7" name="Content Placeholder 6" descr="A table with black text&#10;&#10;Description automatically generated">
            <a:extLst>
              <a:ext uri="{FF2B5EF4-FFF2-40B4-BE49-F238E27FC236}">
                <a16:creationId xmlns:a16="http://schemas.microsoft.com/office/drawing/2014/main" id="{F542F46C-EB56-EA59-CB4C-7AA020EE594E}"/>
              </a:ext>
            </a:extLst>
          </p:cNvPr>
          <p:cNvPicPr>
            <a:picLocks noGrp="1" noChangeAspect="1"/>
          </p:cNvPicPr>
          <p:nvPr>
            <p:ph idx="1"/>
          </p:nvPr>
        </p:nvPicPr>
        <p:blipFill>
          <a:blip r:embed="rId2"/>
          <a:stretch>
            <a:fillRect/>
          </a:stretch>
        </p:blipFill>
        <p:spPr>
          <a:xfrm>
            <a:off x="1066800" y="2458244"/>
            <a:ext cx="10058400" cy="3086100"/>
          </a:xfrm>
        </p:spPr>
      </p:pic>
    </p:spTree>
    <p:extLst>
      <p:ext uri="{BB962C8B-B14F-4D97-AF65-F5344CB8AC3E}">
        <p14:creationId xmlns:p14="http://schemas.microsoft.com/office/powerpoint/2010/main" val="1531312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6879-0FA7-4542-BBF7-7B31B4C3C267}"/>
              </a:ext>
            </a:extLst>
          </p:cNvPr>
          <p:cNvSpPr>
            <a:spLocks noGrp="1"/>
          </p:cNvSpPr>
          <p:nvPr>
            <p:ph type="title"/>
          </p:nvPr>
        </p:nvSpPr>
        <p:spPr>
          <a:xfrm>
            <a:off x="838200" y="195308"/>
            <a:ext cx="2257696" cy="5108212"/>
          </a:xfrm>
        </p:spPr>
        <p:txBody>
          <a:bodyPr/>
          <a:lstStyle/>
          <a:p>
            <a:r>
              <a:rPr lang="en-US" dirty="0"/>
              <a:t>Texts sampled from BAWE corpus</a:t>
            </a:r>
          </a:p>
        </p:txBody>
      </p:sp>
      <p:graphicFrame>
        <p:nvGraphicFramePr>
          <p:cNvPr id="4" name="Content Placeholder 3">
            <a:extLst>
              <a:ext uri="{FF2B5EF4-FFF2-40B4-BE49-F238E27FC236}">
                <a16:creationId xmlns:a16="http://schemas.microsoft.com/office/drawing/2014/main" id="{1F733743-3F7A-D91E-2680-7166E697F03E}"/>
              </a:ext>
            </a:extLst>
          </p:cNvPr>
          <p:cNvGraphicFramePr>
            <a:graphicFrameLocks noGrp="1"/>
          </p:cNvGraphicFramePr>
          <p:nvPr>
            <p:ph idx="1"/>
            <p:extLst>
              <p:ext uri="{D42A27DB-BD31-4B8C-83A1-F6EECF244321}">
                <p14:modId xmlns:p14="http://schemas.microsoft.com/office/powerpoint/2010/main" val="1855441340"/>
              </p:ext>
            </p:extLst>
          </p:nvPr>
        </p:nvGraphicFramePr>
        <p:xfrm>
          <a:off x="3553096" y="500652"/>
          <a:ext cx="8257904" cy="5801360"/>
        </p:xfrm>
        <a:graphic>
          <a:graphicData uri="http://schemas.openxmlformats.org/drawingml/2006/table">
            <a:tbl>
              <a:tblPr firstRow="1" bandRow="1">
                <a:tableStyleId>{5C22544A-7EE6-4342-B048-85BDC9FD1C3A}</a:tableStyleId>
              </a:tblPr>
              <a:tblGrid>
                <a:gridCol w="2834641">
                  <a:extLst>
                    <a:ext uri="{9D8B030D-6E8A-4147-A177-3AD203B41FA5}">
                      <a16:colId xmlns:a16="http://schemas.microsoft.com/office/drawing/2014/main" val="3958169078"/>
                    </a:ext>
                  </a:extLst>
                </a:gridCol>
                <a:gridCol w="1110343">
                  <a:extLst>
                    <a:ext uri="{9D8B030D-6E8A-4147-A177-3AD203B41FA5}">
                      <a16:colId xmlns:a16="http://schemas.microsoft.com/office/drawing/2014/main" val="1079415479"/>
                    </a:ext>
                  </a:extLst>
                </a:gridCol>
                <a:gridCol w="1267097">
                  <a:extLst>
                    <a:ext uri="{9D8B030D-6E8A-4147-A177-3AD203B41FA5}">
                      <a16:colId xmlns:a16="http://schemas.microsoft.com/office/drawing/2014/main" val="3242070558"/>
                    </a:ext>
                  </a:extLst>
                </a:gridCol>
                <a:gridCol w="1201783">
                  <a:extLst>
                    <a:ext uri="{9D8B030D-6E8A-4147-A177-3AD203B41FA5}">
                      <a16:colId xmlns:a16="http://schemas.microsoft.com/office/drawing/2014/main" val="2799813652"/>
                    </a:ext>
                  </a:extLst>
                </a:gridCol>
                <a:gridCol w="1134510">
                  <a:extLst>
                    <a:ext uri="{9D8B030D-6E8A-4147-A177-3AD203B41FA5}">
                      <a16:colId xmlns:a16="http://schemas.microsoft.com/office/drawing/2014/main" val="1982853254"/>
                    </a:ext>
                  </a:extLst>
                </a:gridCol>
                <a:gridCol w="709530">
                  <a:extLst>
                    <a:ext uri="{9D8B030D-6E8A-4147-A177-3AD203B41FA5}">
                      <a16:colId xmlns:a16="http://schemas.microsoft.com/office/drawing/2014/main" val="4182915879"/>
                    </a:ext>
                  </a:extLst>
                </a:gridCol>
              </a:tblGrid>
              <a:tr h="370840">
                <a:tc>
                  <a:txBody>
                    <a:bodyPr/>
                    <a:lstStyle/>
                    <a:p>
                      <a:r>
                        <a:rPr lang="en-GB" sz="20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Arts &amp; Hums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Life Sciences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Physical Sciences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Narrow" panose="020B0004020202020204" pitchFamily="34" charset="0"/>
                          <a:ea typeface="Aptos" panose="020B0004020202020204" pitchFamily="34" charset="0"/>
                          <a:cs typeface="Times New Roman" panose="02020603050405020304" pitchFamily="18" charset="0"/>
                        </a:rPr>
                        <a:t>Social Sciences</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r>
                        <a:rPr lang="en-GB"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Total</a:t>
                      </a:r>
                      <a:endParaRPr lang="en-GB"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22264599"/>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case study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31403136"/>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critique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78034173"/>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design specification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11010745"/>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empathy writing</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32</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7724717"/>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essay</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20564236"/>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exercise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8261075"/>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explanation</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53472557"/>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literature survey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14</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4</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35</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05099964"/>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methodology recount</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27396534"/>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narrative recount</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8</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35</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30247633"/>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problem question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77946641"/>
                  </a:ext>
                </a:extLst>
              </a:tr>
              <a:tr h="370840">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proposal</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12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47311023"/>
                  </a:ext>
                </a:extLst>
              </a:tr>
              <a:tr h="370840">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research report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9</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39992240"/>
                  </a:ext>
                </a:extLst>
              </a:tr>
              <a:tr h="370840">
                <a:tc>
                  <a:txBody>
                    <a:bodyPr/>
                    <a:lstStyle/>
                    <a:p>
                      <a:r>
                        <a:rPr lang="en-GB" sz="2000" b="1" kern="100" dirty="0">
                          <a:effectLst/>
                          <a:latin typeface="Aptos" panose="020B0004020202020204" pitchFamily="34" charset="0"/>
                          <a:ea typeface="Aptos" panose="020B0004020202020204" pitchFamily="34" charset="0"/>
                          <a:cs typeface="Times New Roman" panose="02020603050405020304" pitchFamily="18" charset="0"/>
                        </a:rPr>
                        <a:t>Total</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70</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121</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139</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132</a:t>
                      </a:r>
                    </a:p>
                  </a:txBody>
                  <a:tcPr marL="68580" marR="68580" marT="0" marB="0" anchor="b"/>
                </a:tc>
                <a:tc>
                  <a:txBody>
                    <a:bodyPr/>
                    <a:lstStyle/>
                    <a:p>
                      <a:pPr algn="r"/>
                      <a:r>
                        <a:rPr lang="en-GB" sz="2000" b="1" kern="100" dirty="0">
                          <a:effectLst/>
                          <a:latin typeface="Aptos" panose="020B0004020202020204" pitchFamily="34" charset="0"/>
                          <a:ea typeface="Aptos" panose="020B0004020202020204" pitchFamily="34" charset="0"/>
                          <a:cs typeface="Times New Roman" panose="02020603050405020304" pitchFamily="18" charset="0"/>
                        </a:rPr>
                        <a:t>462</a:t>
                      </a:r>
                    </a:p>
                  </a:txBody>
                  <a:tcPr marL="68580" marR="68580" marT="0" marB="0" anchor="b"/>
                </a:tc>
                <a:extLst>
                  <a:ext uri="{0D108BD9-81ED-4DB2-BD59-A6C34878D82A}">
                    <a16:rowId xmlns:a16="http://schemas.microsoft.com/office/drawing/2014/main" val="4234833281"/>
                  </a:ext>
                </a:extLst>
              </a:tr>
            </a:tbl>
          </a:graphicData>
        </a:graphic>
      </p:graphicFrame>
    </p:spTree>
    <p:extLst>
      <p:ext uri="{BB962C8B-B14F-4D97-AF65-F5344CB8AC3E}">
        <p14:creationId xmlns:p14="http://schemas.microsoft.com/office/powerpoint/2010/main" val="3921728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6EEB6-5928-5D2A-9D7D-593718E50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F5A54-31CB-9C8B-5D75-F1B4BCF35B60}"/>
              </a:ext>
            </a:extLst>
          </p:cNvPr>
          <p:cNvSpPr>
            <a:spLocks noGrp="1"/>
          </p:cNvSpPr>
          <p:nvPr>
            <p:ph type="title"/>
          </p:nvPr>
        </p:nvSpPr>
        <p:spPr/>
        <p:txBody>
          <a:bodyPr/>
          <a:lstStyle/>
          <a:p>
            <a:r>
              <a:rPr lang="en-US" dirty="0"/>
              <a:t>Step 3: Factor analysis</a:t>
            </a:r>
          </a:p>
        </p:txBody>
      </p:sp>
      <p:sp>
        <p:nvSpPr>
          <p:cNvPr id="4" name="Content Placeholder 3">
            <a:extLst>
              <a:ext uri="{FF2B5EF4-FFF2-40B4-BE49-F238E27FC236}">
                <a16:creationId xmlns:a16="http://schemas.microsoft.com/office/drawing/2014/main" id="{35B228A7-7BB5-803A-4E58-7BEE0061A7D6}"/>
              </a:ext>
            </a:extLst>
          </p:cNvPr>
          <p:cNvSpPr>
            <a:spLocks noGrp="1"/>
          </p:cNvSpPr>
          <p:nvPr>
            <p:ph idx="1"/>
          </p:nvPr>
        </p:nvSpPr>
        <p:spPr>
          <a:xfrm>
            <a:off x="838200" y="1690688"/>
            <a:ext cx="10515600" cy="4351338"/>
          </a:xfrm>
        </p:spPr>
        <p:txBody>
          <a:bodyPr/>
          <a:lstStyle/>
          <a:p>
            <a:endParaRPr lang="en-US" dirty="0"/>
          </a:p>
          <a:p>
            <a:endParaRPr lang="en-US" dirty="0"/>
          </a:p>
          <a:p>
            <a:r>
              <a:rPr lang="en-US" dirty="0"/>
              <a:t>For 20 parameters found in &gt; 5% texts and with &gt; 70% agreement</a:t>
            </a:r>
          </a:p>
          <a:p>
            <a:r>
              <a:rPr lang="en-US" dirty="0"/>
              <a:t>4 factors explained 38% of variance:</a:t>
            </a:r>
          </a:p>
          <a:p>
            <a:pPr lvl="1"/>
            <a:r>
              <a:rPr lang="en-US" dirty="0"/>
              <a:t>explicit library research (12%)</a:t>
            </a:r>
          </a:p>
          <a:p>
            <a:pPr lvl="1"/>
            <a:r>
              <a:rPr lang="en-US" dirty="0"/>
              <a:t>focus on quantitative data vs. focus on individuals (11%)</a:t>
            </a:r>
          </a:p>
          <a:p>
            <a:pPr lvl="1"/>
            <a:r>
              <a:rPr lang="en-US" dirty="0"/>
              <a:t>reporting a research or design process (9%)</a:t>
            </a:r>
          </a:p>
          <a:p>
            <a:pPr lvl="1"/>
            <a:r>
              <a:rPr lang="en-US" dirty="0"/>
              <a:t>personal informal writing (6%)</a:t>
            </a:r>
          </a:p>
          <a:p>
            <a:pPr marL="0" indent="0">
              <a:buNone/>
            </a:pPr>
            <a:endParaRPr lang="en-US" dirty="0"/>
          </a:p>
          <a:p>
            <a:endParaRPr lang="en-US" dirty="0"/>
          </a:p>
          <a:p>
            <a:pPr lvl="1"/>
            <a:endParaRPr lang="en-US" dirty="0"/>
          </a:p>
          <a:p>
            <a:endParaRPr lang="en-US" dirty="0"/>
          </a:p>
        </p:txBody>
      </p:sp>
    </p:spTree>
    <p:extLst>
      <p:ext uri="{BB962C8B-B14F-4D97-AF65-F5344CB8AC3E}">
        <p14:creationId xmlns:p14="http://schemas.microsoft.com/office/powerpoint/2010/main" val="60720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591A2-A792-6D63-CDDE-1FE88D2BC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721111-EC16-213F-213A-FA8DE47BEE65}"/>
              </a:ext>
            </a:extLst>
          </p:cNvPr>
          <p:cNvSpPr>
            <a:spLocks noGrp="1"/>
          </p:cNvSpPr>
          <p:nvPr>
            <p:ph type="title"/>
          </p:nvPr>
        </p:nvSpPr>
        <p:spPr>
          <a:xfrm>
            <a:off x="467820" y="530017"/>
            <a:ext cx="3628869" cy="1208842"/>
          </a:xfrm>
        </p:spPr>
        <p:txBody>
          <a:bodyPr>
            <a:normAutofit/>
          </a:bodyPr>
          <a:lstStyle/>
          <a:p>
            <a:r>
              <a:rPr lang="en-US" b="1" dirty="0"/>
              <a:t>Dimension 1: </a:t>
            </a:r>
          </a:p>
        </p:txBody>
      </p:sp>
      <p:graphicFrame>
        <p:nvGraphicFramePr>
          <p:cNvPr id="4" name="Content Placeholder 3">
            <a:extLst>
              <a:ext uri="{FF2B5EF4-FFF2-40B4-BE49-F238E27FC236}">
                <a16:creationId xmlns:a16="http://schemas.microsoft.com/office/drawing/2014/main" id="{3D67BEB8-917D-496A-5FDE-AAFA20F3D235}"/>
              </a:ext>
            </a:extLst>
          </p:cNvPr>
          <p:cNvGraphicFramePr>
            <a:graphicFrameLocks noGrp="1"/>
          </p:cNvGraphicFramePr>
          <p:nvPr>
            <p:ph idx="1"/>
          </p:nvPr>
        </p:nvGraphicFramePr>
        <p:xfrm>
          <a:off x="6205928" y="2352726"/>
          <a:ext cx="5617564" cy="4297680"/>
        </p:xfrm>
        <a:graphic>
          <a:graphicData uri="http://schemas.openxmlformats.org/drawingml/2006/table">
            <a:tbl>
              <a:tblPr firstRow="1" bandRow="1">
                <a:tableStyleId>{5C22544A-7EE6-4342-B048-85BDC9FD1C3A}</a:tableStyleId>
              </a:tblPr>
              <a:tblGrid>
                <a:gridCol w="4456069">
                  <a:extLst>
                    <a:ext uri="{9D8B030D-6E8A-4147-A177-3AD203B41FA5}">
                      <a16:colId xmlns:a16="http://schemas.microsoft.com/office/drawing/2014/main" val="1484988594"/>
                    </a:ext>
                  </a:extLst>
                </a:gridCol>
                <a:gridCol w="1161495">
                  <a:extLst>
                    <a:ext uri="{9D8B030D-6E8A-4147-A177-3AD203B41FA5}">
                      <a16:colId xmlns:a16="http://schemas.microsoft.com/office/drawing/2014/main" val="844462158"/>
                    </a:ext>
                  </a:extLst>
                </a:gridCol>
              </a:tblGrid>
              <a:tr h="626597">
                <a:tc>
                  <a:txBody>
                    <a:bodyPr/>
                    <a:lstStyle/>
                    <a:p>
                      <a:endParaRPr lang="en-US" dirty="0"/>
                    </a:p>
                  </a:txBody>
                  <a:tcPr/>
                </a:tc>
                <a:tc>
                  <a:txBody>
                    <a:bodyPr/>
                    <a:lstStyle/>
                    <a:p>
                      <a:r>
                        <a:rPr lang="en-US" dirty="0"/>
                        <a:t>structure loading</a:t>
                      </a:r>
                    </a:p>
                  </a:txBody>
                  <a:tcPr/>
                </a:tc>
                <a:extLst>
                  <a:ext uri="{0D108BD9-81ED-4DB2-BD59-A6C34878D82A}">
                    <a16:rowId xmlns:a16="http://schemas.microsoft.com/office/drawing/2014/main" val="3931492415"/>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reviews literature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.78</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94022993"/>
                  </a:ext>
                </a:extLst>
              </a:tr>
              <a:tr h="363029">
                <a:tc>
                  <a:txBody>
                    <a:bodyPr/>
                    <a:lstStyle/>
                    <a:p>
                      <a:r>
                        <a:rPr lang="en-GB"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summarizes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.77</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42653255"/>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source texts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.71</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34251311"/>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quotations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.53</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12265604"/>
                  </a:ext>
                </a:extLst>
              </a:tr>
              <a:tr h="716111">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primary research data collected by someone else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.36</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11609908"/>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53393341"/>
                  </a:ext>
                </a:extLst>
              </a:tr>
              <a:tr h="716111">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requires a series of answers to separate prompts questions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-.28</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20922787"/>
                  </a:ext>
                </a:extLst>
              </a:tr>
              <a:tr h="363029">
                <a:tc>
                  <a:txBody>
                    <a:bodyPr/>
                    <a:lstStyle/>
                    <a:p>
                      <a:r>
                        <a:rPr lang="en-GB" sz="24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non-verbal material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-.30</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012670"/>
                  </a:ext>
                </a:extLst>
              </a:tr>
            </a:tbl>
          </a:graphicData>
        </a:graphic>
      </p:graphicFrame>
      <p:sp>
        <p:nvSpPr>
          <p:cNvPr id="5" name="Title 1">
            <a:extLst>
              <a:ext uri="{FF2B5EF4-FFF2-40B4-BE49-F238E27FC236}">
                <a16:creationId xmlns:a16="http://schemas.microsoft.com/office/drawing/2014/main" id="{D738C367-904C-79C1-C973-7F6A32B0AA3F}"/>
              </a:ext>
            </a:extLst>
          </p:cNvPr>
          <p:cNvSpPr txBox="1">
            <a:spLocks/>
          </p:cNvSpPr>
          <p:nvPr/>
        </p:nvSpPr>
        <p:spPr>
          <a:xfrm>
            <a:off x="467820" y="1469036"/>
            <a:ext cx="7816120" cy="23234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Explicit library research </a:t>
            </a:r>
          </a:p>
          <a:p>
            <a:endParaRPr lang="en-US" dirty="0"/>
          </a:p>
        </p:txBody>
      </p:sp>
      <p:sp>
        <p:nvSpPr>
          <p:cNvPr id="6" name="Title 1">
            <a:extLst>
              <a:ext uri="{FF2B5EF4-FFF2-40B4-BE49-F238E27FC236}">
                <a16:creationId xmlns:a16="http://schemas.microsoft.com/office/drawing/2014/main" id="{7300DFFC-7BD7-482D-C8BC-BBBD2EC335BF}"/>
              </a:ext>
            </a:extLst>
          </p:cNvPr>
          <p:cNvSpPr txBox="1">
            <a:spLocks/>
          </p:cNvSpPr>
          <p:nvPr/>
        </p:nvSpPr>
        <p:spPr>
          <a:xfrm>
            <a:off x="467820" y="3897145"/>
            <a:ext cx="4448954" cy="12088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a:t>(12% of total variance)</a:t>
            </a:r>
          </a:p>
        </p:txBody>
      </p:sp>
    </p:spTree>
    <p:extLst>
      <p:ext uri="{BB962C8B-B14F-4D97-AF65-F5344CB8AC3E}">
        <p14:creationId xmlns:p14="http://schemas.microsoft.com/office/powerpoint/2010/main" val="2664472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468A-22AE-C266-7084-F9126020A694}"/>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48AD98CA-6946-DBE0-F023-296830CE1A83}"/>
              </a:ext>
            </a:extLst>
          </p:cNvPr>
          <p:cNvSpPr>
            <a:spLocks noGrp="1"/>
          </p:cNvSpPr>
          <p:nvPr>
            <p:ph idx="1"/>
          </p:nvPr>
        </p:nvSpPr>
        <p:spPr/>
        <p:txBody>
          <a:bodyPr>
            <a:normAutofit/>
          </a:bodyPr>
          <a:lstStyle/>
          <a:p>
            <a:pPr marL="0" indent="0">
              <a:buNone/>
            </a:pPr>
            <a:r>
              <a:rPr lang="en-US" b="1" i="1" dirty="0"/>
              <a:t>Herodotus and Egypt</a:t>
            </a:r>
          </a:p>
          <a:p>
            <a:pPr marL="0" indent="0">
              <a:buNone/>
            </a:pPr>
            <a:r>
              <a:rPr lang="en-US" dirty="0"/>
              <a:t>The sheer bulk of material written about Herodotus and Egypt has, unsurprisingly, constrained me to focus upon a particularly narrow aspect of Herodotean scholarship, namely the veracity of his historical methods and his relationship with his predecessor Hecataeus. I have intended to produce a broad sweep of the most important literature on this topic over time from the late nineteenth century to the present. </a:t>
            </a:r>
          </a:p>
          <a:p>
            <a:pPr marL="0" indent="0" algn="r">
              <a:buNone/>
            </a:pPr>
            <a:r>
              <a:rPr lang="en-US" sz="2400" dirty="0"/>
              <a:t>(Classics, M-level: D1=2.43)</a:t>
            </a:r>
          </a:p>
        </p:txBody>
      </p:sp>
    </p:spTree>
    <p:extLst>
      <p:ext uri="{BB962C8B-B14F-4D97-AF65-F5344CB8AC3E}">
        <p14:creationId xmlns:p14="http://schemas.microsoft.com/office/powerpoint/2010/main" val="3887423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D414F-9F95-E5E3-28BC-28200206EBEE}"/>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3B6B240A-248A-C065-4005-02D4740D0DA2}"/>
              </a:ext>
            </a:extLst>
          </p:cNvPr>
          <p:cNvSpPr>
            <a:spLocks noGrp="1"/>
          </p:cNvSpPr>
          <p:nvPr>
            <p:ph idx="1"/>
          </p:nvPr>
        </p:nvSpPr>
        <p:spPr/>
        <p:txBody>
          <a:bodyPr/>
          <a:lstStyle/>
          <a:p>
            <a:pPr marL="0" indent="0">
              <a:buNone/>
            </a:pPr>
            <a:r>
              <a:rPr lang="en-GB" b="1" i="1" dirty="0"/>
              <a:t>E.J. Clery, Women's Gothic: From Clara Reeve to Mary Shelley, 2nd </a:t>
            </a:r>
            <a:r>
              <a:rPr lang="en-GB" b="1" i="1" dirty="0" err="1"/>
              <a:t>edn</a:t>
            </a:r>
            <a:r>
              <a:rPr lang="en-GB" b="1" i="1" dirty="0"/>
              <a:t> (Devon: Northcote, 2004)</a:t>
            </a:r>
            <a:endParaRPr lang="en-GB" dirty="0"/>
          </a:p>
          <a:p>
            <a:pPr marL="0" indent="0">
              <a:buNone/>
            </a:pPr>
            <a:r>
              <a:rPr lang="en-GB" dirty="0"/>
              <a:t>Explains the rise of Gothic fiction through its socio-historical context. Studies the work of the main Gothic female writers. States the most thrusting and assertive female writers were the Gothic novelists. Stresses the importance of passion and extreme feelings in the Gothic which are presented through its extraordinary plots. </a:t>
            </a:r>
            <a:r>
              <a:rPr lang="en-GB" b="1" dirty="0"/>
              <a:t> </a:t>
            </a:r>
          </a:p>
          <a:p>
            <a:pPr marL="0" indent="0" algn="r">
              <a:buNone/>
            </a:pPr>
            <a:r>
              <a:rPr lang="en-GB" dirty="0"/>
              <a:t>(English, M-level. D1 = 2.22)</a:t>
            </a:r>
          </a:p>
          <a:p>
            <a:pPr marL="0" indent="0">
              <a:buNone/>
            </a:pPr>
            <a:endParaRPr lang="en-US" dirty="0"/>
          </a:p>
        </p:txBody>
      </p:sp>
    </p:spTree>
    <p:extLst>
      <p:ext uri="{BB962C8B-B14F-4D97-AF65-F5344CB8AC3E}">
        <p14:creationId xmlns:p14="http://schemas.microsoft.com/office/powerpoint/2010/main" val="3057808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D32A1-4ECF-971B-E91D-79F12B64F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970CD-3778-5E00-6307-4D79AE58C087}"/>
              </a:ext>
            </a:extLst>
          </p:cNvPr>
          <p:cNvSpPr>
            <a:spLocks noGrp="1"/>
          </p:cNvSpPr>
          <p:nvPr>
            <p:ph type="title"/>
          </p:nvPr>
        </p:nvSpPr>
        <p:spPr>
          <a:xfrm>
            <a:off x="467820" y="530017"/>
            <a:ext cx="3628869" cy="1208842"/>
          </a:xfrm>
        </p:spPr>
        <p:txBody>
          <a:bodyPr>
            <a:normAutofit/>
          </a:bodyPr>
          <a:lstStyle/>
          <a:p>
            <a:r>
              <a:rPr lang="en-US" b="1" dirty="0"/>
              <a:t>Factor 2: </a:t>
            </a:r>
          </a:p>
        </p:txBody>
      </p:sp>
      <p:graphicFrame>
        <p:nvGraphicFramePr>
          <p:cNvPr id="4" name="Content Placeholder 3">
            <a:extLst>
              <a:ext uri="{FF2B5EF4-FFF2-40B4-BE49-F238E27FC236}">
                <a16:creationId xmlns:a16="http://schemas.microsoft.com/office/drawing/2014/main" id="{DE7DE4C2-9A23-4319-3F7A-8AA5BD0026C9}"/>
              </a:ext>
            </a:extLst>
          </p:cNvPr>
          <p:cNvGraphicFramePr>
            <a:graphicFrameLocks noGrp="1"/>
          </p:cNvGraphicFramePr>
          <p:nvPr>
            <p:ph idx="1"/>
          </p:nvPr>
        </p:nvGraphicFramePr>
        <p:xfrm>
          <a:off x="5033572" y="2400618"/>
          <a:ext cx="6906718" cy="4201895"/>
        </p:xfrm>
        <a:graphic>
          <a:graphicData uri="http://schemas.openxmlformats.org/drawingml/2006/table">
            <a:tbl>
              <a:tblPr firstRow="1" bandRow="1">
                <a:tableStyleId>{5C22544A-7EE6-4342-B048-85BDC9FD1C3A}</a:tableStyleId>
              </a:tblPr>
              <a:tblGrid>
                <a:gridCol w="5478676">
                  <a:extLst>
                    <a:ext uri="{9D8B030D-6E8A-4147-A177-3AD203B41FA5}">
                      <a16:colId xmlns:a16="http://schemas.microsoft.com/office/drawing/2014/main" val="1484988594"/>
                    </a:ext>
                  </a:extLst>
                </a:gridCol>
                <a:gridCol w="1428042">
                  <a:extLst>
                    <a:ext uri="{9D8B030D-6E8A-4147-A177-3AD203B41FA5}">
                      <a16:colId xmlns:a16="http://schemas.microsoft.com/office/drawing/2014/main" val="844462158"/>
                    </a:ext>
                  </a:extLst>
                </a:gridCol>
              </a:tblGrid>
              <a:tr h="626597">
                <a:tc>
                  <a:txBody>
                    <a:bodyPr/>
                    <a:lstStyle/>
                    <a:p>
                      <a:endParaRPr lang="en-US" dirty="0"/>
                    </a:p>
                  </a:txBody>
                  <a:tcPr/>
                </a:tc>
                <a:tc>
                  <a:txBody>
                    <a:bodyPr/>
                    <a:lstStyle/>
                    <a:p>
                      <a:r>
                        <a:rPr lang="en-US" dirty="0"/>
                        <a:t>structure loading</a:t>
                      </a:r>
                    </a:p>
                  </a:txBody>
                  <a:tcPr/>
                </a:tc>
                <a:extLst>
                  <a:ext uri="{0D108BD9-81ED-4DB2-BD59-A6C34878D82A}">
                    <a16:rowId xmlns:a16="http://schemas.microsoft.com/office/drawing/2014/main" val="3931492415"/>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numerical primary research data</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0.78</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94022993"/>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presents empirical research</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0.54</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42653255"/>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primary research data collected by someone else</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0.52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34251311"/>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non-verbal material </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0.52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12265604"/>
                  </a:ext>
                </a:extLst>
              </a:tr>
              <a:tr h="351201">
                <a:tc>
                  <a:txBody>
                    <a:bodyPr/>
                    <a:lstStyle/>
                    <a:p>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compares / contrasts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0.36</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11609908"/>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primary research data collected by the writer</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0.32</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53393341"/>
                  </a:ext>
                </a:extLst>
              </a:tr>
              <a:tr h="306382">
                <a:tc>
                  <a:txBody>
                    <a:bodyPr/>
                    <a:lstStyle/>
                    <a:p>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nchor="b"/>
                </a:tc>
                <a:extLst>
                  <a:ext uri="{0D108BD9-81ED-4DB2-BD59-A6C34878D82A}">
                    <a16:rowId xmlns:a16="http://schemas.microsoft.com/office/drawing/2014/main" val="3020922787"/>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informal</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-0.30</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012670"/>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focus on the  imagined  writer</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-0.31</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67321034"/>
                  </a:ext>
                </a:extLst>
              </a:tr>
              <a:tr h="363029">
                <a:tc>
                  <a:txBody>
                    <a:bodyPr/>
                    <a:lstStyle/>
                    <a:p>
                      <a:r>
                        <a:rPr lang="en-GB" sz="2000" kern="10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focus on another specific individual (not the writer) </a:t>
                      </a: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r>
                        <a:rPr lang="en-GB" sz="20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-0.36</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90590867"/>
                  </a:ext>
                </a:extLst>
              </a:tr>
            </a:tbl>
          </a:graphicData>
        </a:graphic>
      </p:graphicFrame>
      <p:sp>
        <p:nvSpPr>
          <p:cNvPr id="5" name="Title 1">
            <a:extLst>
              <a:ext uri="{FF2B5EF4-FFF2-40B4-BE49-F238E27FC236}">
                <a16:creationId xmlns:a16="http://schemas.microsoft.com/office/drawing/2014/main" id="{A1E9367C-8B11-563D-ABE6-00E84A2AA054}"/>
              </a:ext>
            </a:extLst>
          </p:cNvPr>
          <p:cNvSpPr txBox="1">
            <a:spLocks/>
          </p:cNvSpPr>
          <p:nvPr/>
        </p:nvSpPr>
        <p:spPr>
          <a:xfrm>
            <a:off x="467820" y="1469036"/>
            <a:ext cx="7816120" cy="23234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Quantitative research</a:t>
            </a:r>
          </a:p>
          <a:p>
            <a:r>
              <a:rPr lang="en-US" dirty="0"/>
              <a:t>vs.</a:t>
            </a:r>
          </a:p>
          <a:p>
            <a:r>
              <a:rPr lang="en-US" dirty="0"/>
              <a:t>Involved writing</a:t>
            </a:r>
          </a:p>
        </p:txBody>
      </p:sp>
      <p:sp>
        <p:nvSpPr>
          <p:cNvPr id="6" name="Title 1">
            <a:extLst>
              <a:ext uri="{FF2B5EF4-FFF2-40B4-BE49-F238E27FC236}">
                <a16:creationId xmlns:a16="http://schemas.microsoft.com/office/drawing/2014/main" id="{86A6CC4E-D3A1-1177-76D4-9ADBEFCD09D2}"/>
              </a:ext>
            </a:extLst>
          </p:cNvPr>
          <p:cNvSpPr txBox="1">
            <a:spLocks/>
          </p:cNvSpPr>
          <p:nvPr/>
        </p:nvSpPr>
        <p:spPr>
          <a:xfrm>
            <a:off x="467820" y="3897145"/>
            <a:ext cx="4448954" cy="12088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a:t>(11% of total variance)</a:t>
            </a:r>
          </a:p>
        </p:txBody>
      </p:sp>
    </p:spTree>
    <p:extLst>
      <p:ext uri="{BB962C8B-B14F-4D97-AF65-F5344CB8AC3E}">
        <p14:creationId xmlns:p14="http://schemas.microsoft.com/office/powerpoint/2010/main" val="448796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AD207-B796-996E-8C2A-D6DF4C056740}"/>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7B74E41B-B137-65AF-475F-DB2874F2193E}"/>
              </a:ext>
            </a:extLst>
          </p:cNvPr>
          <p:cNvSpPr>
            <a:spLocks noGrp="1"/>
          </p:cNvSpPr>
          <p:nvPr>
            <p:ph idx="1"/>
          </p:nvPr>
        </p:nvSpPr>
        <p:spPr/>
        <p:txBody>
          <a:bodyPr>
            <a:normAutofit/>
          </a:bodyPr>
          <a:lstStyle/>
          <a:p>
            <a:endParaRPr lang="en-US" dirty="0"/>
          </a:p>
          <a:p>
            <a:endParaRPr lang="en-US" dirty="0"/>
          </a:p>
          <a:p>
            <a:pPr marL="0" indent="0">
              <a:buNone/>
            </a:pPr>
            <a:r>
              <a:rPr lang="en-US" dirty="0"/>
              <a:t>“a cross sectional data analysis for 40 low to middle income countries” </a:t>
            </a:r>
            <a:r>
              <a:rPr lang="en-US" dirty="0" err="1"/>
              <a:t>analysing</a:t>
            </a:r>
            <a:r>
              <a:rPr lang="en-US" dirty="0"/>
              <a:t> the effects of manufacturing on GDP growth and “what elements determine manufacturing exports and thus what implications these might have on policy making”  </a:t>
            </a:r>
          </a:p>
          <a:p>
            <a:pPr marL="0" indent="0" algn="r">
              <a:buNone/>
            </a:pPr>
            <a:r>
              <a:rPr lang="en-US" dirty="0"/>
              <a:t>(Economics, Y1, D1: 2.16)</a:t>
            </a:r>
          </a:p>
          <a:p>
            <a:pPr marL="0" indent="0">
              <a:buNone/>
            </a:pPr>
            <a:endParaRPr lang="en-US" dirty="0"/>
          </a:p>
        </p:txBody>
      </p:sp>
    </p:spTree>
    <p:extLst>
      <p:ext uri="{BB962C8B-B14F-4D97-AF65-F5344CB8AC3E}">
        <p14:creationId xmlns:p14="http://schemas.microsoft.com/office/powerpoint/2010/main" val="2819671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9AE6-82E9-543E-4453-C5C3528DFF15}"/>
              </a:ext>
            </a:extLst>
          </p:cNvPr>
          <p:cNvSpPr>
            <a:spLocks noGrp="1"/>
          </p:cNvSpPr>
          <p:nvPr>
            <p:ph type="title"/>
          </p:nvPr>
        </p:nvSpPr>
        <p:spPr/>
        <p:txBody>
          <a:bodyPr/>
          <a:lstStyle/>
          <a:p>
            <a:r>
              <a:rPr lang="en-US" dirty="0"/>
              <a:t>For example…</a:t>
            </a:r>
          </a:p>
        </p:txBody>
      </p:sp>
      <p:sp>
        <p:nvSpPr>
          <p:cNvPr id="3" name="Content Placeholder 2">
            <a:extLst>
              <a:ext uri="{FF2B5EF4-FFF2-40B4-BE49-F238E27FC236}">
                <a16:creationId xmlns:a16="http://schemas.microsoft.com/office/drawing/2014/main" id="{37784686-04F9-8AE9-5964-0E7489081687}"/>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r>
              <a:rPr lang="en-US" dirty="0"/>
              <a:t>Dear Jane</a:t>
            </a:r>
          </a:p>
          <a:p>
            <a:pPr marL="0" indent="0">
              <a:buNone/>
            </a:pPr>
            <a:r>
              <a:rPr lang="en-US" dirty="0"/>
              <a:t>I enclose a sample chapter of my book Angel of the Night. My book is aimed mainly at women aged 20 and above. Detective Adam </a:t>
            </a:r>
            <a:r>
              <a:rPr lang="en-US" dirty="0" err="1"/>
              <a:t>Belmayne</a:t>
            </a:r>
            <a:r>
              <a:rPr lang="en-US" dirty="0"/>
              <a:t> is recovering from a recent divorce and decides to throw himself into his work. The latest case is…</a:t>
            </a:r>
          </a:p>
          <a:p>
            <a:pPr marL="0" indent="0" algn="r">
              <a:buNone/>
            </a:pPr>
            <a:r>
              <a:rPr lang="en-US" dirty="0"/>
              <a:t>(English, Y1, D2 = -1.87)</a:t>
            </a:r>
          </a:p>
        </p:txBody>
      </p:sp>
    </p:spTree>
    <p:extLst>
      <p:ext uri="{BB962C8B-B14F-4D97-AF65-F5344CB8AC3E}">
        <p14:creationId xmlns:p14="http://schemas.microsoft.com/office/powerpoint/2010/main" val="688179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9893CBB-DB50-D7C9-926C-C830F7766912}"/>
              </a:ext>
            </a:extLst>
          </p:cNvPr>
          <p:cNvCxnSpPr/>
          <p:nvPr/>
        </p:nvCxnSpPr>
        <p:spPr>
          <a:xfrm>
            <a:off x="6096000" y="923192"/>
            <a:ext cx="0" cy="5011616"/>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720FC01E-BED7-5E23-FA9D-CBDA12AB485C}"/>
              </a:ext>
            </a:extLst>
          </p:cNvPr>
          <p:cNvSpPr txBox="1"/>
          <p:nvPr/>
        </p:nvSpPr>
        <p:spPr>
          <a:xfrm>
            <a:off x="2105896" y="1090246"/>
            <a:ext cx="3820120" cy="400110"/>
          </a:xfrm>
          <a:prstGeom prst="rect">
            <a:avLst/>
          </a:prstGeom>
          <a:noFill/>
        </p:spPr>
        <p:txBody>
          <a:bodyPr wrap="square" rtlCol="0">
            <a:spAutoFit/>
          </a:bodyPr>
          <a:lstStyle/>
          <a:p>
            <a:r>
              <a:rPr lang="en-US" sz="2000" dirty="0">
                <a:solidFill>
                  <a:srgbClr val="0070C0"/>
                </a:solidFill>
              </a:rPr>
              <a:t>focus on quantitative research</a:t>
            </a:r>
          </a:p>
        </p:txBody>
      </p:sp>
      <p:sp>
        <p:nvSpPr>
          <p:cNvPr id="7" name="TextBox 6">
            <a:extLst>
              <a:ext uri="{FF2B5EF4-FFF2-40B4-BE49-F238E27FC236}">
                <a16:creationId xmlns:a16="http://schemas.microsoft.com/office/drawing/2014/main" id="{19017EA5-4C8F-3899-CA75-6810DB9C76C2}"/>
              </a:ext>
            </a:extLst>
          </p:cNvPr>
          <p:cNvSpPr txBox="1"/>
          <p:nvPr/>
        </p:nvSpPr>
        <p:spPr>
          <a:xfrm>
            <a:off x="2105896" y="5534698"/>
            <a:ext cx="3820120" cy="400110"/>
          </a:xfrm>
          <a:prstGeom prst="rect">
            <a:avLst/>
          </a:prstGeom>
          <a:noFill/>
        </p:spPr>
        <p:txBody>
          <a:bodyPr wrap="square" rtlCol="0">
            <a:spAutoFit/>
          </a:bodyPr>
          <a:lstStyle/>
          <a:p>
            <a:pPr algn="ctr"/>
            <a:r>
              <a:rPr lang="en-US" sz="2000" dirty="0">
                <a:solidFill>
                  <a:srgbClr val="0070C0"/>
                </a:solidFill>
              </a:rPr>
              <a:t>focus on individuals</a:t>
            </a:r>
          </a:p>
        </p:txBody>
      </p:sp>
      <p:cxnSp>
        <p:nvCxnSpPr>
          <p:cNvPr id="8" name="Straight Connector 7">
            <a:extLst>
              <a:ext uri="{FF2B5EF4-FFF2-40B4-BE49-F238E27FC236}">
                <a16:creationId xmlns:a16="http://schemas.microsoft.com/office/drawing/2014/main" id="{5AFA6E43-7A32-54F6-DACD-4E187A5B8785}"/>
              </a:ext>
            </a:extLst>
          </p:cNvPr>
          <p:cNvCxnSpPr>
            <a:cxnSpLocks/>
          </p:cNvCxnSpPr>
          <p:nvPr/>
        </p:nvCxnSpPr>
        <p:spPr>
          <a:xfrm flipH="1">
            <a:off x="3590400" y="3429000"/>
            <a:ext cx="5011200"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23235AC1-3473-4273-5B65-4023D82B0646}"/>
              </a:ext>
            </a:extLst>
          </p:cNvPr>
          <p:cNvSpPr txBox="1"/>
          <p:nvPr/>
        </p:nvSpPr>
        <p:spPr>
          <a:xfrm>
            <a:off x="7101758" y="3028890"/>
            <a:ext cx="3820120" cy="400110"/>
          </a:xfrm>
          <a:prstGeom prst="rect">
            <a:avLst/>
          </a:prstGeom>
          <a:noFill/>
        </p:spPr>
        <p:txBody>
          <a:bodyPr wrap="square" rtlCol="0">
            <a:spAutoFit/>
          </a:bodyPr>
          <a:lstStyle/>
          <a:p>
            <a:pPr algn="ctr"/>
            <a:r>
              <a:rPr lang="en-US" sz="2000" dirty="0">
                <a:solidFill>
                  <a:srgbClr val="0070C0"/>
                </a:solidFill>
              </a:rPr>
              <a:t>explicit library research</a:t>
            </a:r>
          </a:p>
        </p:txBody>
      </p:sp>
    </p:spTree>
    <p:extLst>
      <p:ext uri="{BB962C8B-B14F-4D97-AF65-F5344CB8AC3E}">
        <p14:creationId xmlns:p14="http://schemas.microsoft.com/office/powerpoint/2010/main" val="1916580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0A85A3-18D8-9BE5-E356-D84249B8EF81}"/>
              </a:ext>
            </a:extLst>
          </p:cNvPr>
          <p:cNvSpPr>
            <a:spLocks noGrp="1"/>
          </p:cNvSpPr>
          <p:nvPr>
            <p:ph type="title"/>
          </p:nvPr>
        </p:nvSpPr>
        <p:spPr/>
        <p:txBody>
          <a:bodyPr/>
          <a:lstStyle/>
          <a:p>
            <a:r>
              <a:rPr lang="en-US" dirty="0" err="1"/>
              <a:t>Characterising</a:t>
            </a:r>
            <a:r>
              <a:rPr lang="en-US" dirty="0"/>
              <a:t> genres</a:t>
            </a:r>
          </a:p>
        </p:txBody>
      </p:sp>
      <p:sp>
        <p:nvSpPr>
          <p:cNvPr id="5" name="Text Placeholder 4">
            <a:extLst>
              <a:ext uri="{FF2B5EF4-FFF2-40B4-BE49-F238E27FC236}">
                <a16:creationId xmlns:a16="http://schemas.microsoft.com/office/drawing/2014/main" id="{9D9F5DAD-27D4-CEFF-D117-B1B67C89419B}"/>
              </a:ext>
            </a:extLst>
          </p:cNvPr>
          <p:cNvSpPr>
            <a:spLocks noGrp="1"/>
          </p:cNvSpPr>
          <p:nvPr>
            <p:ph type="body" idx="1"/>
          </p:nvPr>
        </p:nvSpPr>
        <p:spPr/>
        <p:txBody>
          <a:bodyPr/>
          <a:lstStyle/>
          <a:p>
            <a:r>
              <a:rPr lang="en-US" dirty="0"/>
              <a:t>Building research skills: Literature Surveys &amp;  Methodology Recounts</a:t>
            </a:r>
          </a:p>
        </p:txBody>
      </p:sp>
    </p:spTree>
    <p:extLst>
      <p:ext uri="{BB962C8B-B14F-4D97-AF65-F5344CB8AC3E}">
        <p14:creationId xmlns:p14="http://schemas.microsoft.com/office/powerpoint/2010/main" val="995000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2B4A3-D2CE-095D-EA03-E771BBF98B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940EBC9-1151-43AB-AFDF-4F50DA063AC1}"/>
              </a:ext>
            </a:extLst>
          </p:cNvPr>
          <p:cNvSpPr>
            <a:spLocks noGrp="1"/>
          </p:cNvSpPr>
          <p:nvPr>
            <p:ph idx="1"/>
          </p:nvPr>
        </p:nvSpPr>
        <p:spPr/>
        <p:txBody>
          <a:bodyPr/>
          <a:lstStyle/>
          <a:p>
            <a:endParaRPr lang="en-US"/>
          </a:p>
        </p:txBody>
      </p:sp>
      <p:pic>
        <p:nvPicPr>
          <p:cNvPr id="5" name="Picture 4" descr="A diagram showing the number of data&#10;&#10;AI-generated content may be incorrect.">
            <a:extLst>
              <a:ext uri="{FF2B5EF4-FFF2-40B4-BE49-F238E27FC236}">
                <a16:creationId xmlns:a16="http://schemas.microsoft.com/office/drawing/2014/main" id="{66656070-3BA7-71F2-14CF-F568EA122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35" y="468947"/>
            <a:ext cx="9777730" cy="5920105"/>
          </a:xfrm>
          <a:prstGeom prst="rect">
            <a:avLst/>
          </a:prstGeom>
        </p:spPr>
      </p:pic>
    </p:spTree>
    <p:extLst>
      <p:ext uri="{BB962C8B-B14F-4D97-AF65-F5344CB8AC3E}">
        <p14:creationId xmlns:p14="http://schemas.microsoft.com/office/powerpoint/2010/main" val="3196789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9E7F1-EEC3-6203-4934-4101BE79CF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B821E5-EB1B-652D-0462-F9BF556CFF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FB46586-8E06-EFFA-BC3A-79ADB3965E50}"/>
              </a:ext>
            </a:extLst>
          </p:cNvPr>
          <p:cNvSpPr>
            <a:spLocks noGrp="1"/>
          </p:cNvSpPr>
          <p:nvPr>
            <p:ph idx="1"/>
          </p:nvPr>
        </p:nvSpPr>
        <p:spPr/>
        <p:txBody>
          <a:bodyPr/>
          <a:lstStyle/>
          <a:p>
            <a:endParaRPr lang="en-US"/>
          </a:p>
        </p:txBody>
      </p:sp>
      <p:pic>
        <p:nvPicPr>
          <p:cNvPr id="5" name="Picture 4" descr="A diagram showing the number of data&#10;&#10;AI-generated content may be incorrect.">
            <a:extLst>
              <a:ext uri="{FF2B5EF4-FFF2-40B4-BE49-F238E27FC236}">
                <a16:creationId xmlns:a16="http://schemas.microsoft.com/office/drawing/2014/main" id="{B549FC50-D0E4-D380-E396-A6B1735DE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35" y="468947"/>
            <a:ext cx="9777730" cy="5920105"/>
          </a:xfrm>
          <a:prstGeom prst="rect">
            <a:avLst/>
          </a:prstGeom>
        </p:spPr>
      </p:pic>
      <p:sp>
        <p:nvSpPr>
          <p:cNvPr id="2" name="Oval 1">
            <a:extLst>
              <a:ext uri="{FF2B5EF4-FFF2-40B4-BE49-F238E27FC236}">
                <a16:creationId xmlns:a16="http://schemas.microsoft.com/office/drawing/2014/main" id="{6BE79C31-326A-D051-E8FD-82278919B9CD}"/>
              </a:ext>
            </a:extLst>
          </p:cNvPr>
          <p:cNvSpPr/>
          <p:nvPr/>
        </p:nvSpPr>
        <p:spPr>
          <a:xfrm>
            <a:off x="5911192" y="3071028"/>
            <a:ext cx="450166" cy="436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0407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BD337-A762-6E52-8BA0-45B01847212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98D28A-D14E-97CB-4D5B-C24177C5B991}"/>
              </a:ext>
            </a:extLst>
          </p:cNvPr>
          <p:cNvSpPr>
            <a:spLocks noGrp="1"/>
          </p:cNvSpPr>
          <p:nvPr>
            <p:ph idx="1"/>
          </p:nvPr>
        </p:nvSpPr>
        <p:spPr/>
        <p:txBody>
          <a:bodyPr>
            <a:normAutofit/>
          </a:bodyPr>
          <a:lstStyle/>
          <a:p>
            <a:pPr marL="0" indent="0">
              <a:buNone/>
            </a:pPr>
            <a:endParaRPr lang="en-GB"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dirty="0">
                <a:effectLst/>
                <a:latin typeface="Aptos" panose="020B0004020202020204" pitchFamily="34" charset="0"/>
                <a:ea typeface="Aptos" panose="020B0004020202020204" pitchFamily="34" charset="0"/>
                <a:cs typeface="Times New Roman" panose="02020603050405020304" pitchFamily="18" charset="0"/>
              </a:rPr>
              <a:t>This essay describes some selected studies using comparative microbial genomics. Two investigations are discussed in detail, namely those on Enterococcus faecalis and Bacillus anthracis. </a:t>
            </a:r>
          </a:p>
          <a:p>
            <a:pPr marL="0" indent="0" algn="r">
              <a:buNone/>
            </a:pPr>
            <a:r>
              <a:rPr lang="en-GB" dirty="0">
                <a:latin typeface="Aptos" panose="020B0004020202020204" pitchFamily="34" charset="0"/>
                <a:cs typeface="Times New Roman" panose="02020603050405020304" pitchFamily="18" charset="0"/>
              </a:rPr>
              <a:t>(Biological Sciences, Y2)</a:t>
            </a:r>
            <a:endParaRPr lang="en-US" dirty="0"/>
          </a:p>
        </p:txBody>
      </p:sp>
    </p:spTree>
    <p:extLst>
      <p:ext uri="{BB962C8B-B14F-4D97-AF65-F5344CB8AC3E}">
        <p14:creationId xmlns:p14="http://schemas.microsoft.com/office/powerpoint/2010/main" val="2244327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F8F76-5CD1-E6BD-7BCF-85468FC1DD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E4270C-938A-6D61-49C6-B2E15375A4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544154-402C-D709-0F7C-42309F4B9DB6}"/>
              </a:ext>
            </a:extLst>
          </p:cNvPr>
          <p:cNvSpPr>
            <a:spLocks noGrp="1"/>
          </p:cNvSpPr>
          <p:nvPr>
            <p:ph idx="1"/>
          </p:nvPr>
        </p:nvSpPr>
        <p:spPr/>
        <p:txBody>
          <a:bodyPr/>
          <a:lstStyle/>
          <a:p>
            <a:endParaRPr lang="en-US"/>
          </a:p>
        </p:txBody>
      </p:sp>
      <p:pic>
        <p:nvPicPr>
          <p:cNvPr id="5" name="Picture 4" descr="A diagram showing the number of data&#10;&#10;AI-generated content may be incorrect.">
            <a:extLst>
              <a:ext uri="{FF2B5EF4-FFF2-40B4-BE49-F238E27FC236}">
                <a16:creationId xmlns:a16="http://schemas.microsoft.com/office/drawing/2014/main" id="{9AD81E72-0DF0-8314-3083-D453483A6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35" y="468947"/>
            <a:ext cx="9777730" cy="5920105"/>
          </a:xfrm>
          <a:prstGeom prst="rect">
            <a:avLst/>
          </a:prstGeom>
        </p:spPr>
      </p:pic>
      <p:sp>
        <p:nvSpPr>
          <p:cNvPr id="2" name="Oval 1">
            <a:extLst>
              <a:ext uri="{FF2B5EF4-FFF2-40B4-BE49-F238E27FC236}">
                <a16:creationId xmlns:a16="http://schemas.microsoft.com/office/drawing/2014/main" id="{BAA2B9FB-6915-FBA1-BAF4-D2B56E30C41C}"/>
              </a:ext>
            </a:extLst>
          </p:cNvPr>
          <p:cNvSpPr/>
          <p:nvPr/>
        </p:nvSpPr>
        <p:spPr>
          <a:xfrm>
            <a:off x="2805854" y="4374727"/>
            <a:ext cx="450166" cy="4360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05103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6716-C25B-2659-6ED0-25346CB3359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0405BF-1AF5-E530-3F73-7429054542EC}"/>
              </a:ext>
            </a:extLst>
          </p:cNvPr>
          <p:cNvSpPr>
            <a:spLocks noGrp="1"/>
          </p:cNvSpPr>
          <p:nvPr>
            <p:ph idx="1"/>
          </p:nvPr>
        </p:nvSpPr>
        <p:spPr/>
        <p:txBody>
          <a:bodyPr>
            <a:normAutofit fontScale="85000" lnSpcReduction="20000"/>
          </a:bodyPr>
          <a:lstStyle/>
          <a:p>
            <a:pPr marL="0" indent="0">
              <a:buNone/>
            </a:pPr>
            <a:r>
              <a:rPr lang="en-US" i="1" dirty="0"/>
              <a:t>Volkswagen Beetle</a:t>
            </a:r>
          </a:p>
          <a:p>
            <a:pPr marL="0" indent="0">
              <a:buNone/>
            </a:pPr>
            <a:r>
              <a:rPr lang="en-US" dirty="0"/>
              <a:t>The Volkswagen beetle the VW type 1 is a small family car. It's the most popular car among the Volkswagen family, also its one of the famous cars from Germany. It has its own unique design which makes it recognizable among a million of other cars. The production went from 1938 until year 2003 it was only interrupted by the World War II. Over 21 million were produced at the end of 2003…</a:t>
            </a:r>
          </a:p>
          <a:p>
            <a:pPr marL="0" indent="0">
              <a:buNone/>
            </a:pPr>
            <a:endParaRPr lang="en-US" dirty="0"/>
          </a:p>
          <a:p>
            <a:pPr marL="0" indent="0">
              <a:buNone/>
            </a:pPr>
            <a:r>
              <a:rPr lang="en-US" i="1" dirty="0"/>
              <a:t>The Coca-Cola bottle</a:t>
            </a:r>
          </a:p>
          <a:p>
            <a:pPr marL="0" indent="0">
              <a:buNone/>
            </a:pPr>
            <a:r>
              <a:rPr lang="en-US" dirty="0"/>
              <a:t>A very popular beverage known by every one by its nick name coke is a carbonated soft drink produced by the Coca Cola company in Atlanta It was invented in the late 19 </a:t>
            </a:r>
            <a:r>
              <a:rPr lang="en-US" dirty="0" err="1"/>
              <a:t>th</a:t>
            </a:r>
            <a:r>
              <a:rPr lang="en-US" dirty="0"/>
              <a:t> century as a patent medicine which was sold for five cents a glass…</a:t>
            </a:r>
          </a:p>
          <a:p>
            <a:pPr marL="0" indent="0" algn="r">
              <a:buNone/>
            </a:pPr>
            <a:r>
              <a:rPr lang="en-US" dirty="0"/>
              <a:t>(Engineering, Y1)</a:t>
            </a:r>
          </a:p>
        </p:txBody>
      </p:sp>
    </p:spTree>
    <p:extLst>
      <p:ext uri="{BB962C8B-B14F-4D97-AF65-F5344CB8AC3E}">
        <p14:creationId xmlns:p14="http://schemas.microsoft.com/office/powerpoint/2010/main" val="36385981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BFCB6-C554-7264-01D7-03BDB7238E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485E14-53F8-AE59-32ED-11BA77DDD0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400286B-7A41-0A67-75A8-FB03660CD691}"/>
              </a:ext>
            </a:extLst>
          </p:cNvPr>
          <p:cNvSpPr>
            <a:spLocks noGrp="1"/>
          </p:cNvSpPr>
          <p:nvPr>
            <p:ph idx="1"/>
          </p:nvPr>
        </p:nvSpPr>
        <p:spPr/>
        <p:txBody>
          <a:bodyPr/>
          <a:lstStyle/>
          <a:p>
            <a:endParaRPr lang="en-US"/>
          </a:p>
        </p:txBody>
      </p:sp>
      <p:pic>
        <p:nvPicPr>
          <p:cNvPr id="5" name="Picture 4" descr="A diagram showing the number of data&#10;&#10;AI-generated content may be incorrect.">
            <a:extLst>
              <a:ext uri="{FF2B5EF4-FFF2-40B4-BE49-F238E27FC236}">
                <a16:creationId xmlns:a16="http://schemas.microsoft.com/office/drawing/2014/main" id="{2B0D6962-80C8-D5C7-94D1-0166747E3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35" y="468947"/>
            <a:ext cx="9777730" cy="5920105"/>
          </a:xfrm>
          <a:prstGeom prst="rect">
            <a:avLst/>
          </a:prstGeom>
        </p:spPr>
      </p:pic>
      <p:sp>
        <p:nvSpPr>
          <p:cNvPr id="2" name="Oval 1">
            <a:extLst>
              <a:ext uri="{FF2B5EF4-FFF2-40B4-BE49-F238E27FC236}">
                <a16:creationId xmlns:a16="http://schemas.microsoft.com/office/drawing/2014/main" id="{48514E1E-6890-7078-7426-E7B8041CC013}"/>
              </a:ext>
            </a:extLst>
          </p:cNvPr>
          <p:cNvSpPr/>
          <p:nvPr/>
        </p:nvSpPr>
        <p:spPr>
          <a:xfrm>
            <a:off x="4058654" y="2315527"/>
            <a:ext cx="450166" cy="436099"/>
          </a:xfrm>
          <a:prstGeom prst="ellipse">
            <a:avLst/>
          </a:prstGeom>
          <a:noFill/>
          <a:ln>
            <a:solidFill>
              <a:srgbClr val="26C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5078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134E-349D-D345-2EAD-623F647BAF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86B70B-B5C4-8EF9-F500-54C18ECF490B}"/>
              </a:ext>
            </a:extLst>
          </p:cNvPr>
          <p:cNvSpPr>
            <a:spLocks noGrp="1"/>
          </p:cNvSpPr>
          <p:nvPr>
            <p:ph idx="1"/>
          </p:nvPr>
        </p:nvSpPr>
        <p:spPr/>
        <p:txBody>
          <a:bodyPr/>
          <a:lstStyle/>
          <a:p>
            <a:pPr marL="0" indent="0">
              <a:buNone/>
            </a:pPr>
            <a:r>
              <a:rPr lang="en-US" dirty="0"/>
              <a:t>…</a:t>
            </a:r>
            <a:r>
              <a:rPr lang="en-GB" dirty="0"/>
              <a:t>'How does the use of superlative adjectives differ between the broadsheet newspaper The Guardian and the tabloid newspaper The Mirror…</a:t>
            </a:r>
          </a:p>
          <a:p>
            <a:pPr marL="0" indent="0">
              <a:buNone/>
            </a:pPr>
            <a:r>
              <a:rPr lang="en-GB" dirty="0"/>
              <a:t>The first stage of the method was the collection of the data, which was achieved by locating the two suitable websites. The articles applicable to the recent events surrounding Charles Kennedy were then viewed as a printable version and saved as a text file. A word count was then performed on each of the corpuses to establish the total number of words in each. </a:t>
            </a:r>
          </a:p>
          <a:p>
            <a:pPr marL="0" indent="0" algn="r">
              <a:buNone/>
            </a:pPr>
            <a:r>
              <a:rPr lang="en-GB" dirty="0"/>
              <a:t>(Linguistics, Y2)</a:t>
            </a:r>
            <a:endParaRPr lang="en-US" dirty="0"/>
          </a:p>
        </p:txBody>
      </p:sp>
    </p:spTree>
    <p:extLst>
      <p:ext uri="{BB962C8B-B14F-4D97-AF65-F5344CB8AC3E}">
        <p14:creationId xmlns:p14="http://schemas.microsoft.com/office/powerpoint/2010/main" val="2739403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A1F62-C860-FFE8-DEB9-D3728F475D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5A2DB3-6CB4-5787-338F-702FEF997EF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186970-CF00-DACE-158C-48D97C3F1E3C}"/>
              </a:ext>
            </a:extLst>
          </p:cNvPr>
          <p:cNvSpPr>
            <a:spLocks noGrp="1"/>
          </p:cNvSpPr>
          <p:nvPr>
            <p:ph idx="1"/>
          </p:nvPr>
        </p:nvSpPr>
        <p:spPr/>
        <p:txBody>
          <a:bodyPr/>
          <a:lstStyle/>
          <a:p>
            <a:endParaRPr lang="en-US"/>
          </a:p>
        </p:txBody>
      </p:sp>
      <p:pic>
        <p:nvPicPr>
          <p:cNvPr id="5" name="Picture 4" descr="A diagram showing the number of data&#10;&#10;AI-generated content may be incorrect.">
            <a:extLst>
              <a:ext uri="{FF2B5EF4-FFF2-40B4-BE49-F238E27FC236}">
                <a16:creationId xmlns:a16="http://schemas.microsoft.com/office/drawing/2014/main" id="{D5061024-2B1B-FDB8-97F4-EDB293827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35" y="468947"/>
            <a:ext cx="9777730" cy="5920105"/>
          </a:xfrm>
          <a:prstGeom prst="rect">
            <a:avLst/>
          </a:prstGeom>
        </p:spPr>
      </p:pic>
      <p:sp>
        <p:nvSpPr>
          <p:cNvPr id="2" name="Oval 1">
            <a:extLst>
              <a:ext uri="{FF2B5EF4-FFF2-40B4-BE49-F238E27FC236}">
                <a16:creationId xmlns:a16="http://schemas.microsoft.com/office/drawing/2014/main" id="{C41A73A1-C022-0813-BB86-4CB3EBFE9F0A}"/>
              </a:ext>
            </a:extLst>
          </p:cNvPr>
          <p:cNvSpPr/>
          <p:nvPr/>
        </p:nvSpPr>
        <p:spPr>
          <a:xfrm>
            <a:off x="3528162" y="3783244"/>
            <a:ext cx="450166" cy="436099"/>
          </a:xfrm>
          <a:prstGeom prst="ellipse">
            <a:avLst/>
          </a:prstGeom>
          <a:noFill/>
          <a:ln>
            <a:solidFill>
              <a:srgbClr val="26C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759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42541-676A-60F9-8F3B-A6B3EE759E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00EBF7-F525-ABDE-7E65-78C20843EBCF}"/>
              </a:ext>
            </a:extLst>
          </p:cNvPr>
          <p:cNvSpPr>
            <a:spLocks noGrp="1"/>
          </p:cNvSpPr>
          <p:nvPr>
            <p:ph idx="1"/>
          </p:nvPr>
        </p:nvSpPr>
        <p:spPr/>
        <p:txBody>
          <a:bodyPr/>
          <a:lstStyle/>
          <a:p>
            <a:pPr marL="514350" indent="-514350">
              <a:buAutoNum type="arabicParenR"/>
            </a:pPr>
            <a:endParaRPr lang="en-US" dirty="0"/>
          </a:p>
          <a:p>
            <a:pPr marL="514350" indent="-514350">
              <a:buAutoNum type="arabicParenR"/>
            </a:pPr>
            <a:r>
              <a:rPr lang="en-US" dirty="0"/>
              <a:t>Description of Preservation:</a:t>
            </a:r>
          </a:p>
          <a:p>
            <a:pPr marL="0" indent="0">
              <a:buNone/>
            </a:pPr>
            <a:r>
              <a:rPr lang="en-US" dirty="0"/>
              <a:t>The preservation of this skeleton is good. All bones appear to be present, although the sternum is shattered and the long bones are missing their ends with the exception of the radius and the ulna of both arms… </a:t>
            </a:r>
          </a:p>
          <a:p>
            <a:pPr marL="0" indent="0" algn="r">
              <a:buNone/>
            </a:pPr>
            <a:r>
              <a:rPr lang="en-US" dirty="0"/>
              <a:t>(Archaeology, Y2)</a:t>
            </a:r>
          </a:p>
        </p:txBody>
      </p:sp>
    </p:spTree>
    <p:extLst>
      <p:ext uri="{BB962C8B-B14F-4D97-AF65-F5344CB8AC3E}">
        <p14:creationId xmlns:p14="http://schemas.microsoft.com/office/powerpoint/2010/main" val="1063452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A883CF-AB70-BE27-A3E6-9158078AF19B}"/>
              </a:ext>
            </a:extLst>
          </p:cNvPr>
          <p:cNvSpPr>
            <a:spLocks noGrp="1"/>
          </p:cNvSpPr>
          <p:nvPr>
            <p:ph type="title"/>
          </p:nvPr>
        </p:nvSpPr>
        <p:spPr/>
        <p:txBody>
          <a:bodyPr/>
          <a:lstStyle/>
          <a:p>
            <a:r>
              <a:rPr lang="en-US" dirty="0"/>
              <a:t>Genres &amp; disciplinarity</a:t>
            </a:r>
          </a:p>
        </p:txBody>
      </p:sp>
      <p:sp>
        <p:nvSpPr>
          <p:cNvPr id="5" name="Text Placeholder 4">
            <a:extLst>
              <a:ext uri="{FF2B5EF4-FFF2-40B4-BE49-F238E27FC236}">
                <a16:creationId xmlns:a16="http://schemas.microsoft.com/office/drawing/2014/main" id="{836DFA26-B7B2-052A-0587-DD277ED0244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278201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8818-137B-6342-2A2E-D1537BD70C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BF8E342-3433-05EB-4503-20C7F9E29D30}"/>
              </a:ext>
            </a:extLst>
          </p:cNvPr>
          <p:cNvSpPr>
            <a:spLocks noGrp="1"/>
          </p:cNvSpPr>
          <p:nvPr>
            <p:ph idx="1"/>
          </p:nvPr>
        </p:nvSpPr>
        <p:spPr/>
        <p:txBody>
          <a:bodyPr/>
          <a:lstStyle/>
          <a:p>
            <a:endParaRPr lang="en-US"/>
          </a:p>
        </p:txBody>
      </p:sp>
      <p:pic>
        <p:nvPicPr>
          <p:cNvPr id="4" name="Picture 3" descr="A graph showing different colored circles&#10;&#10;AI-generated content may be incorrect.">
            <a:extLst>
              <a:ext uri="{FF2B5EF4-FFF2-40B4-BE49-F238E27FC236}">
                <a16:creationId xmlns:a16="http://schemas.microsoft.com/office/drawing/2014/main" id="{77814616-6102-BADC-916B-385944FC8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35" y="468947"/>
            <a:ext cx="9777730" cy="5920105"/>
          </a:xfrm>
          <a:prstGeom prst="rect">
            <a:avLst/>
          </a:prstGeom>
        </p:spPr>
      </p:pic>
    </p:spTree>
    <p:extLst>
      <p:ext uri="{BB962C8B-B14F-4D97-AF65-F5344CB8AC3E}">
        <p14:creationId xmlns:p14="http://schemas.microsoft.com/office/powerpoint/2010/main" val="385154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3EC54-F143-001B-8E16-D6AEAD91A9E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402E81-AA8D-0C23-3E5E-143F71217FC8}"/>
              </a:ext>
            </a:extLst>
          </p:cNvPr>
          <p:cNvSpPr>
            <a:spLocks noGrp="1"/>
          </p:cNvSpPr>
          <p:nvPr>
            <p:ph idx="1"/>
          </p:nvPr>
        </p:nvSpPr>
        <p:spPr/>
        <p:txBody>
          <a:bodyPr/>
          <a:lstStyle/>
          <a:p>
            <a:endParaRPr lang="en-US"/>
          </a:p>
        </p:txBody>
      </p:sp>
      <p:pic>
        <p:nvPicPr>
          <p:cNvPr id="4" name="Picture 3" descr="A graph showing different colored dots&#10;&#10;AI-generated content may be incorrect.">
            <a:extLst>
              <a:ext uri="{FF2B5EF4-FFF2-40B4-BE49-F238E27FC236}">
                <a16:creationId xmlns:a16="http://schemas.microsoft.com/office/drawing/2014/main" id="{C88A1BA9-6943-D154-B6D0-7F16C9902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135" y="468947"/>
            <a:ext cx="9777730" cy="5920105"/>
          </a:xfrm>
          <a:prstGeom prst="rect">
            <a:avLst/>
          </a:prstGeom>
        </p:spPr>
      </p:pic>
    </p:spTree>
    <p:extLst>
      <p:ext uri="{BB962C8B-B14F-4D97-AF65-F5344CB8AC3E}">
        <p14:creationId xmlns:p14="http://schemas.microsoft.com/office/powerpoint/2010/main" val="16680610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286B52-03C2-7417-F7E6-F743001D6D0E}"/>
              </a:ext>
            </a:extLst>
          </p:cNvPr>
          <p:cNvSpPr>
            <a:spLocks noGrp="1"/>
          </p:cNvSpPr>
          <p:nvPr>
            <p:ph type="title"/>
          </p:nvPr>
        </p:nvSpPr>
        <p:spPr/>
        <p:txBody>
          <a:bodyPr/>
          <a:lstStyle/>
          <a:p>
            <a:r>
              <a:rPr lang="en-US" dirty="0"/>
              <a:t>Conclusions</a:t>
            </a:r>
          </a:p>
        </p:txBody>
      </p:sp>
      <p:sp>
        <p:nvSpPr>
          <p:cNvPr id="5" name="Text Placeholder 4">
            <a:extLst>
              <a:ext uri="{FF2B5EF4-FFF2-40B4-BE49-F238E27FC236}">
                <a16:creationId xmlns:a16="http://schemas.microsoft.com/office/drawing/2014/main" id="{1A04581F-4962-C710-3E8C-1BB188CB653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155509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68D395-AC81-73D9-5CC8-E2C6B1CDF267}"/>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715677F9-0069-C8A3-EC4D-F0B5B4896796}"/>
              </a:ext>
            </a:extLst>
          </p:cNvPr>
          <p:cNvSpPr>
            <a:spLocks noGrp="1"/>
          </p:cNvSpPr>
          <p:nvPr>
            <p:ph idx="1"/>
          </p:nvPr>
        </p:nvSpPr>
        <p:spPr/>
        <p:txBody>
          <a:bodyPr/>
          <a:lstStyle/>
          <a:p>
            <a:pPr marL="0" indent="0">
              <a:buNone/>
            </a:pPr>
            <a:endParaRPr lang="en-US" dirty="0"/>
          </a:p>
          <a:p>
            <a:r>
              <a:rPr lang="en-US" dirty="0"/>
              <a:t>Text types are heterogeneous and overlapping.</a:t>
            </a:r>
          </a:p>
          <a:p>
            <a:r>
              <a:rPr lang="en-US" dirty="0"/>
              <a:t>“culturally-recognized categories that can be described, not scientific categories that can be defined”</a:t>
            </a:r>
            <a:r>
              <a:rPr lang="en-US" sz="2400" dirty="0"/>
              <a:t> (Biber &amp; Egbert, 2023: 19)</a:t>
            </a:r>
          </a:p>
          <a:p>
            <a:r>
              <a:rPr lang="en-US" dirty="0"/>
              <a:t>We can complement categorization by mapping texts in continuous multidimensional space.</a:t>
            </a:r>
          </a:p>
          <a:p>
            <a:r>
              <a:rPr lang="en-US" dirty="0"/>
              <a:t>This highlights similarities and differences across categories.</a:t>
            </a:r>
          </a:p>
          <a:p>
            <a:r>
              <a:rPr lang="en-US" dirty="0"/>
              <a:t>And shows key principles underlying variation.</a:t>
            </a:r>
          </a:p>
        </p:txBody>
      </p:sp>
    </p:spTree>
    <p:extLst>
      <p:ext uri="{BB962C8B-B14F-4D97-AF65-F5344CB8AC3E}">
        <p14:creationId xmlns:p14="http://schemas.microsoft.com/office/powerpoint/2010/main" val="164384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21B13-8454-3F79-3939-F07F1F6CEB9A}"/>
              </a:ext>
            </a:extLst>
          </p:cNvPr>
          <p:cNvSpPr>
            <a:spLocks noGrp="1"/>
          </p:cNvSpPr>
          <p:nvPr>
            <p:ph type="title"/>
          </p:nvPr>
        </p:nvSpPr>
        <p:spPr/>
        <p:txBody>
          <a:bodyPr/>
          <a:lstStyle/>
          <a:p>
            <a:r>
              <a:rPr lang="en-US" dirty="0"/>
              <a:t>Developing this…</a:t>
            </a:r>
          </a:p>
        </p:txBody>
      </p:sp>
      <p:sp>
        <p:nvSpPr>
          <p:cNvPr id="3" name="Content Placeholder 2">
            <a:extLst>
              <a:ext uri="{FF2B5EF4-FFF2-40B4-BE49-F238E27FC236}">
                <a16:creationId xmlns:a16="http://schemas.microsoft.com/office/drawing/2014/main" id="{1EE0C0EB-317A-0139-B612-B2D182C2D4D4}"/>
              </a:ext>
            </a:extLst>
          </p:cNvPr>
          <p:cNvSpPr>
            <a:spLocks noGrp="1"/>
          </p:cNvSpPr>
          <p:nvPr>
            <p:ph idx="1"/>
          </p:nvPr>
        </p:nvSpPr>
        <p:spPr/>
        <p:txBody>
          <a:bodyPr/>
          <a:lstStyle/>
          <a:p>
            <a:pPr marL="0" indent="0">
              <a:buNone/>
            </a:pPr>
            <a:endParaRPr lang="en-US" dirty="0"/>
          </a:p>
          <a:p>
            <a:endParaRPr lang="en-US" dirty="0"/>
          </a:p>
          <a:p>
            <a:r>
              <a:rPr lang="en-US" dirty="0"/>
              <a:t>Continuing to develop parameters</a:t>
            </a:r>
          </a:p>
          <a:p>
            <a:r>
              <a:rPr lang="en-US" dirty="0"/>
              <a:t>Understanding how teachers / students interpret text types</a:t>
            </a:r>
          </a:p>
          <a:p>
            <a:r>
              <a:rPr lang="en-US" dirty="0"/>
              <a:t>Mapping texts across educational levels</a:t>
            </a:r>
          </a:p>
          <a:p>
            <a:r>
              <a:rPr lang="en-US" dirty="0"/>
              <a:t>Correlating text type variation to features of language…</a:t>
            </a:r>
          </a:p>
          <a:p>
            <a:r>
              <a:rPr lang="en-US" dirty="0"/>
              <a:t>…across subject areas / educational levels</a:t>
            </a:r>
          </a:p>
          <a:p>
            <a:endParaRPr lang="en-US" dirty="0"/>
          </a:p>
        </p:txBody>
      </p:sp>
    </p:spTree>
    <p:extLst>
      <p:ext uri="{BB962C8B-B14F-4D97-AF65-F5344CB8AC3E}">
        <p14:creationId xmlns:p14="http://schemas.microsoft.com/office/powerpoint/2010/main" val="371017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4D4A0D-6107-7689-D175-C46176DA811E}"/>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6B079B62-D64C-653E-0E3C-BAB3E6F27D9B}"/>
              </a:ext>
            </a:extLst>
          </p:cNvPr>
          <p:cNvSpPr>
            <a:spLocks noGrp="1"/>
          </p:cNvSpPr>
          <p:nvPr>
            <p:ph type="body" idx="1"/>
          </p:nvPr>
        </p:nvSpPr>
        <p:spPr/>
        <p:txBody>
          <a:bodyPr/>
          <a:lstStyle/>
          <a:p>
            <a:r>
              <a:rPr lang="en-US" dirty="0"/>
              <a:t>p.l.durrant@exeter.ac.uk</a:t>
            </a:r>
          </a:p>
          <a:p>
            <a:r>
              <a:rPr lang="en-US" dirty="0"/>
              <a:t>@phil-</a:t>
            </a:r>
            <a:r>
              <a:rPr lang="en-US" dirty="0" err="1"/>
              <a:t>durrant.bsky.social</a:t>
            </a:r>
            <a:endParaRPr lang="en-US" dirty="0"/>
          </a:p>
        </p:txBody>
      </p:sp>
    </p:spTree>
    <p:extLst>
      <p:ext uri="{BB962C8B-B14F-4D97-AF65-F5344CB8AC3E}">
        <p14:creationId xmlns:p14="http://schemas.microsoft.com/office/powerpoint/2010/main" val="10609423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54F0E-130D-F14C-FCA9-AFE1582EBB1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4685155-5508-7D98-152A-A6E1017684CB}"/>
              </a:ext>
            </a:extLst>
          </p:cNvPr>
          <p:cNvSpPr>
            <a:spLocks noGrp="1"/>
          </p:cNvSpPr>
          <p:nvPr>
            <p:ph idx="1"/>
          </p:nvPr>
        </p:nvSpPr>
        <p:spPr/>
        <p:txBody>
          <a:bodyPr>
            <a:normAutofit fontScale="77500" lnSpcReduction="20000"/>
          </a:bodyPr>
          <a:lstStyle/>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a:t>
            </a:r>
            <a:r>
              <a:rPr lang="en-US" sz="1800" kern="100">
                <a:effectLst/>
                <a:latin typeface="Aptos" panose="020B0004020202020204" pitchFamily="34" charset="0"/>
                <a:ea typeface="Aptos" panose="020B0004020202020204" pitchFamily="34" charset="0"/>
                <a:cs typeface="Times New Roman" panose="02020603050405020304" pitchFamily="18" charset="0"/>
              </a:rPr>
              <a:t>&amp; Egbert, J.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2023. What is a register? Accounting for linguistic and situational variation within–and outside of–textual varieties. Register Studies 5(1). 1–22.</a:t>
            </a: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Egbert, J., &amp; Keller, D. (2020). Reconceptualizing register in a continuous situational space.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Corpus linguistics and linguistic theory, 16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(3), 581-616.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Biber, D., Johansson, S., Leech, G., Conrad, S., &amp; Finegan, E. (2021).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Grammar of spoken and written English</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Amsterdam: John Benjamins Publishing Company.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Britton, J., Burgess, T., Martin, N., &amp; Rosen, H. (1975).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The development of writing abilities 11-18</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Macmillan.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Coffin, C. (2006).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Historical Discourse: The Language of Time, Cause and Evaluation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London: Continuum.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(2022). Studying children’s writing development with a corpus.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Applied Corpus Linguistics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&amp; Brenchley, M. (2023). Development of noun phrase complexity across genres in children’s writing.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Applied Linguistics, 44</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239 - 264.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Brenchley, M., &amp; Clarkson, R. (2020). Syntactic development across genres in children's writing: The case of adverbial clauses.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Journal of Writing Research, 12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419-452.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Durrant, P., Brenchley, M., &amp; McCallum, L. (2021).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Understanding development and proficiency in writing: quantitative corpus linguistic approaches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Cambridge: Cambridge University Press.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Rivera, C. (2007).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Foreward</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A. L. Bailey (Ed.),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The Language Demands of School: Putting academic English to the test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New Haven &amp; London: Yale University Press.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457200">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Römer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U., &amp; O’Donnell, M. B. (2011). From student hard drive to web corpus (part 1): the design, compilation and genre classification of the Michigan Corpus of Upper-level Student Papers (MICUSP).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Corpora, 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(2), 159-177.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692527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86E8D9-13D8-AC97-B4FA-E2F43F289DC7}"/>
              </a:ext>
            </a:extLst>
          </p:cNvPr>
          <p:cNvSpPr>
            <a:spLocks noGrp="1"/>
          </p:cNvSpPr>
          <p:nvPr>
            <p:ph type="title"/>
          </p:nvPr>
        </p:nvSpPr>
        <p:spPr/>
        <p:txBody>
          <a:bodyPr/>
          <a:lstStyle/>
          <a:p>
            <a:r>
              <a:rPr lang="en-US" dirty="0"/>
              <a:t>Extras…</a:t>
            </a:r>
          </a:p>
        </p:txBody>
      </p:sp>
      <p:sp>
        <p:nvSpPr>
          <p:cNvPr id="5" name="Text Placeholder 4">
            <a:extLst>
              <a:ext uri="{FF2B5EF4-FFF2-40B4-BE49-F238E27FC236}">
                <a16:creationId xmlns:a16="http://schemas.microsoft.com/office/drawing/2014/main" id="{FBC903CD-443D-2092-64D9-22DFE7E57A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1325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7BB41-D203-EC8D-E613-D6D3464EEDD3}"/>
              </a:ext>
            </a:extLst>
          </p:cNvPr>
          <p:cNvSpPr>
            <a:spLocks noGrp="1"/>
          </p:cNvSpPr>
          <p:nvPr>
            <p:ph type="title"/>
          </p:nvPr>
        </p:nvSpPr>
        <p:spPr/>
        <p:txBody>
          <a:bodyPr/>
          <a:lstStyle/>
          <a:p>
            <a:r>
              <a:rPr lang="en-US" dirty="0"/>
              <a:t>Evaluating codes</a:t>
            </a:r>
          </a:p>
        </p:txBody>
      </p:sp>
      <p:pic>
        <p:nvPicPr>
          <p:cNvPr id="5" name="Content Placeholder 4" descr="A list of writing on a white background&#10;&#10;Description automatically generated">
            <a:extLst>
              <a:ext uri="{FF2B5EF4-FFF2-40B4-BE49-F238E27FC236}">
                <a16:creationId xmlns:a16="http://schemas.microsoft.com/office/drawing/2014/main" id="{D457D8BA-1BCA-1B63-C527-D8B7DC1DCE4F}"/>
              </a:ext>
            </a:extLst>
          </p:cNvPr>
          <p:cNvPicPr>
            <a:picLocks noGrp="1" noChangeAspect="1"/>
          </p:cNvPicPr>
          <p:nvPr>
            <p:ph idx="1"/>
          </p:nvPr>
        </p:nvPicPr>
        <p:blipFill>
          <a:blip r:embed="rId2"/>
          <a:stretch>
            <a:fillRect/>
          </a:stretch>
        </p:blipFill>
        <p:spPr>
          <a:xfrm>
            <a:off x="691910" y="1690688"/>
            <a:ext cx="6667500" cy="1651000"/>
          </a:xfrm>
        </p:spPr>
      </p:pic>
      <p:pic>
        <p:nvPicPr>
          <p:cNvPr id="7" name="Picture 6">
            <a:extLst>
              <a:ext uri="{FF2B5EF4-FFF2-40B4-BE49-F238E27FC236}">
                <a16:creationId xmlns:a16="http://schemas.microsoft.com/office/drawing/2014/main" id="{55BC9C3C-F3DC-A02E-D130-AB61FC83EAF8}"/>
              </a:ext>
            </a:extLst>
          </p:cNvPr>
          <p:cNvPicPr>
            <a:picLocks noChangeAspect="1"/>
          </p:cNvPicPr>
          <p:nvPr/>
        </p:nvPicPr>
        <p:blipFill>
          <a:blip r:embed="rId3"/>
          <a:stretch>
            <a:fillRect/>
          </a:stretch>
        </p:blipFill>
        <p:spPr>
          <a:xfrm>
            <a:off x="691910" y="3587751"/>
            <a:ext cx="7353300" cy="2159000"/>
          </a:xfrm>
          <a:prstGeom prst="rect">
            <a:avLst/>
          </a:prstGeom>
        </p:spPr>
      </p:pic>
      <p:sp>
        <p:nvSpPr>
          <p:cNvPr id="8" name="TextBox 7">
            <a:extLst>
              <a:ext uri="{FF2B5EF4-FFF2-40B4-BE49-F238E27FC236}">
                <a16:creationId xmlns:a16="http://schemas.microsoft.com/office/drawing/2014/main" id="{160CDBDB-B297-1BEE-E2A0-0A818E1FA11B}"/>
              </a:ext>
            </a:extLst>
          </p:cNvPr>
          <p:cNvSpPr txBox="1"/>
          <p:nvPr/>
        </p:nvSpPr>
        <p:spPr>
          <a:xfrm>
            <a:off x="7170948" y="5846544"/>
            <a:ext cx="4572000" cy="646331"/>
          </a:xfrm>
          <a:prstGeom prst="rect">
            <a:avLst/>
          </a:prstGeom>
          <a:noFill/>
        </p:spPr>
        <p:txBody>
          <a:bodyPr wrap="square" rtlCol="0">
            <a:spAutoFit/>
          </a:bodyPr>
          <a:lstStyle/>
          <a:p>
            <a:r>
              <a:rPr lang="en-US" i="1" dirty="0"/>
              <a:t>Frequency</a:t>
            </a:r>
            <a:r>
              <a:rPr lang="en-US" dirty="0"/>
              <a:t> = % texts in which feature occurs</a:t>
            </a:r>
          </a:p>
          <a:p>
            <a:r>
              <a:rPr lang="en-US" i="1" dirty="0"/>
              <a:t>Agreement</a:t>
            </a:r>
            <a:r>
              <a:rPr lang="en-US" dirty="0"/>
              <a:t> = % identical codes</a:t>
            </a:r>
          </a:p>
        </p:txBody>
      </p:sp>
    </p:spTree>
    <p:extLst>
      <p:ext uri="{BB962C8B-B14F-4D97-AF65-F5344CB8AC3E}">
        <p14:creationId xmlns:p14="http://schemas.microsoft.com/office/powerpoint/2010/main" val="649139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E2009-52B6-0BA3-BA60-20371B7609E4}"/>
              </a:ext>
            </a:extLst>
          </p:cNvPr>
          <p:cNvSpPr>
            <a:spLocks noGrp="1"/>
          </p:cNvSpPr>
          <p:nvPr>
            <p:ph type="title"/>
          </p:nvPr>
        </p:nvSpPr>
        <p:spPr/>
        <p:txBody>
          <a:bodyPr/>
          <a:lstStyle/>
          <a:p>
            <a:r>
              <a:rPr lang="en-US" dirty="0"/>
              <a:t>Evaluating codes</a:t>
            </a:r>
          </a:p>
        </p:txBody>
      </p:sp>
      <p:sp>
        <p:nvSpPr>
          <p:cNvPr id="6" name="TextBox 5">
            <a:extLst>
              <a:ext uri="{FF2B5EF4-FFF2-40B4-BE49-F238E27FC236}">
                <a16:creationId xmlns:a16="http://schemas.microsoft.com/office/drawing/2014/main" id="{BDE54AE8-C649-7500-19B0-8EC74ABD72AA}"/>
              </a:ext>
            </a:extLst>
          </p:cNvPr>
          <p:cNvSpPr txBox="1"/>
          <p:nvPr/>
        </p:nvSpPr>
        <p:spPr>
          <a:xfrm>
            <a:off x="7188200" y="5700495"/>
            <a:ext cx="4572000" cy="646331"/>
          </a:xfrm>
          <a:prstGeom prst="rect">
            <a:avLst/>
          </a:prstGeom>
          <a:noFill/>
        </p:spPr>
        <p:txBody>
          <a:bodyPr wrap="square" rtlCol="0">
            <a:spAutoFit/>
          </a:bodyPr>
          <a:lstStyle/>
          <a:p>
            <a:r>
              <a:rPr lang="en-US" i="1" dirty="0"/>
              <a:t>Frequency</a:t>
            </a:r>
            <a:r>
              <a:rPr lang="en-US" dirty="0"/>
              <a:t> = % texts in which feature occurs</a:t>
            </a:r>
          </a:p>
          <a:p>
            <a:r>
              <a:rPr lang="en-US" i="1" dirty="0"/>
              <a:t>Agreement</a:t>
            </a:r>
            <a:r>
              <a:rPr lang="en-US" dirty="0"/>
              <a:t> = % cases within one band</a:t>
            </a:r>
          </a:p>
        </p:txBody>
      </p:sp>
      <p:pic>
        <p:nvPicPr>
          <p:cNvPr id="14" name="Content Placeholder 13" descr="A table with a number of words&#10;&#10;Description automatically generated">
            <a:extLst>
              <a:ext uri="{FF2B5EF4-FFF2-40B4-BE49-F238E27FC236}">
                <a16:creationId xmlns:a16="http://schemas.microsoft.com/office/drawing/2014/main" id="{E481B66C-A3C3-4AD8-F320-531A0016A487}"/>
              </a:ext>
            </a:extLst>
          </p:cNvPr>
          <p:cNvPicPr>
            <a:picLocks noGrp="1" noChangeAspect="1"/>
          </p:cNvPicPr>
          <p:nvPr>
            <p:ph idx="1"/>
          </p:nvPr>
        </p:nvPicPr>
        <p:blipFill>
          <a:blip r:embed="rId2"/>
          <a:stretch>
            <a:fillRect/>
          </a:stretch>
        </p:blipFill>
        <p:spPr>
          <a:xfrm>
            <a:off x="838200" y="1532325"/>
            <a:ext cx="6022690" cy="4960549"/>
          </a:xfrm>
        </p:spPr>
      </p:pic>
    </p:spTree>
    <p:extLst>
      <p:ext uri="{BB962C8B-B14F-4D97-AF65-F5344CB8AC3E}">
        <p14:creationId xmlns:p14="http://schemas.microsoft.com/office/powerpoint/2010/main" val="6941287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34150-4609-D997-A810-E1D46B94B48C}"/>
              </a:ext>
            </a:extLst>
          </p:cNvPr>
          <p:cNvSpPr>
            <a:spLocks noGrp="1"/>
          </p:cNvSpPr>
          <p:nvPr>
            <p:ph type="title"/>
          </p:nvPr>
        </p:nvSpPr>
        <p:spPr/>
        <p:txBody>
          <a:bodyPr/>
          <a:lstStyle/>
          <a:p>
            <a:r>
              <a:rPr lang="en-US" dirty="0"/>
              <a:t>Evaluating codes</a:t>
            </a:r>
          </a:p>
        </p:txBody>
      </p:sp>
      <p:pic>
        <p:nvPicPr>
          <p:cNvPr id="5" name="Content Placeholder 4" descr="A table with numbers and text&#10;&#10;Description automatically generated">
            <a:extLst>
              <a:ext uri="{FF2B5EF4-FFF2-40B4-BE49-F238E27FC236}">
                <a16:creationId xmlns:a16="http://schemas.microsoft.com/office/drawing/2014/main" id="{7D9C1BEE-8C30-324E-12CA-E38FAD17B2C3}"/>
              </a:ext>
            </a:extLst>
          </p:cNvPr>
          <p:cNvPicPr>
            <a:picLocks noGrp="1" noChangeAspect="1"/>
          </p:cNvPicPr>
          <p:nvPr>
            <p:ph idx="1"/>
          </p:nvPr>
        </p:nvPicPr>
        <p:blipFill>
          <a:blip r:embed="rId2"/>
          <a:stretch>
            <a:fillRect/>
          </a:stretch>
        </p:blipFill>
        <p:spPr>
          <a:xfrm>
            <a:off x="838200" y="2030278"/>
            <a:ext cx="5461000" cy="2527300"/>
          </a:xfrm>
        </p:spPr>
      </p:pic>
      <p:sp>
        <p:nvSpPr>
          <p:cNvPr id="6" name="TextBox 5">
            <a:extLst>
              <a:ext uri="{FF2B5EF4-FFF2-40B4-BE49-F238E27FC236}">
                <a16:creationId xmlns:a16="http://schemas.microsoft.com/office/drawing/2014/main" id="{48E8AE5A-9D1B-02CC-7056-2D07582C0C0A}"/>
              </a:ext>
            </a:extLst>
          </p:cNvPr>
          <p:cNvSpPr txBox="1"/>
          <p:nvPr/>
        </p:nvSpPr>
        <p:spPr>
          <a:xfrm>
            <a:off x="7170948" y="5846544"/>
            <a:ext cx="4572000" cy="646331"/>
          </a:xfrm>
          <a:prstGeom prst="rect">
            <a:avLst/>
          </a:prstGeom>
          <a:noFill/>
        </p:spPr>
        <p:txBody>
          <a:bodyPr wrap="square" rtlCol="0">
            <a:spAutoFit/>
          </a:bodyPr>
          <a:lstStyle/>
          <a:p>
            <a:r>
              <a:rPr lang="en-US" i="1" dirty="0"/>
              <a:t>Frequency</a:t>
            </a:r>
            <a:r>
              <a:rPr lang="en-US" dirty="0"/>
              <a:t> = % texts in which feature occurs</a:t>
            </a:r>
          </a:p>
          <a:p>
            <a:r>
              <a:rPr lang="en-US" i="1" dirty="0"/>
              <a:t>Agreement</a:t>
            </a:r>
            <a:r>
              <a:rPr lang="en-US" dirty="0"/>
              <a:t> = % identical codes</a:t>
            </a:r>
          </a:p>
        </p:txBody>
      </p:sp>
    </p:spTree>
    <p:extLst>
      <p:ext uri="{BB962C8B-B14F-4D97-AF65-F5344CB8AC3E}">
        <p14:creationId xmlns:p14="http://schemas.microsoft.com/office/powerpoint/2010/main" val="1027160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28864</TotalTime>
  <Words>2679</Words>
  <Application>Microsoft Macintosh PowerPoint</Application>
  <PresentationFormat>Widescreen</PresentationFormat>
  <Paragraphs>331</Paragraphs>
  <Slides>54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Aptos</vt:lpstr>
      <vt:lpstr>Aptos Display</vt:lpstr>
      <vt:lpstr>Aptos Narrow</vt:lpstr>
      <vt:lpstr>Arial</vt:lpstr>
      <vt:lpstr>Outfit</vt:lpstr>
      <vt:lpstr>Office Theme</vt:lpstr>
      <vt:lpstr>Text types and disciplinary literacy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Educators need to understand how…</vt:lpstr>
      <vt:lpstr>Also…</vt:lpstr>
      <vt:lpstr>But…</vt:lpstr>
      <vt:lpstr>For example: expository writing</vt:lpstr>
      <vt:lpstr>Why is this so hard to get right?</vt:lpstr>
      <vt:lpstr>A way forward:  non-categorical text types</vt:lpstr>
      <vt:lpstr>PowerPoint Presentation</vt:lpstr>
      <vt:lpstr>PowerPoint Presentation</vt:lpstr>
      <vt:lpstr>Implementing this</vt:lpstr>
      <vt:lpstr>PowerPoint Presentation</vt:lpstr>
      <vt:lpstr>Step 1: define possible distinctive features</vt:lpstr>
      <vt:lpstr>Step 1: define possible distinctive features</vt:lpstr>
      <vt:lpstr>PowerPoint Presentation</vt:lpstr>
      <vt:lpstr>PowerPoint Presentation</vt:lpstr>
      <vt:lpstr>Step 2: Rate texts on each feature</vt:lpstr>
      <vt:lpstr>Texts sampled from BAWE corpus</vt:lpstr>
      <vt:lpstr>Step 3: Factor analysis</vt:lpstr>
      <vt:lpstr>Dimension 1: </vt:lpstr>
      <vt:lpstr>For example…</vt:lpstr>
      <vt:lpstr>For example…</vt:lpstr>
      <vt:lpstr>Factor 2: </vt:lpstr>
      <vt:lpstr>For example</vt:lpstr>
      <vt:lpstr>For example…</vt:lpstr>
      <vt:lpstr>PowerPoint Presentation</vt:lpstr>
      <vt:lpstr>Characterising genres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Genres &amp; disciplinarity</vt:lpstr>
      <vt:lpstr>PowerPoint Presentation</vt:lpstr>
      <vt:lpstr>PowerPoint Presentation</vt:lpstr>
      <vt:lpstr>Conclusions</vt:lpstr>
      <vt:lpstr>PowerPoint Presentation</vt:lpstr>
      <vt:lpstr>Developing this…</vt:lpstr>
      <vt:lpstr>Thank you!</vt:lpstr>
      <vt:lpstr>References</vt:lpstr>
      <vt:lpstr>Extras…</vt:lpstr>
      <vt:lpstr>Evaluating codes</vt:lpstr>
      <vt:lpstr>Evaluating codes</vt:lpstr>
      <vt:lpstr>Evaluating codes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Durrant, Philip</dc:creator>
  <cp:lastModifiedBy>Durrant, Phil</cp:lastModifiedBy>
  <cp:revision>184</cp:revision>
  <dcterms:created xsi:type="dcterms:W3CDTF">2024-07-10T14:49:36Z</dcterms:created>
  <dcterms:modified xsi:type="dcterms:W3CDTF">2025-06-26T13:34:49Z</dcterms:modified>
</cp:coreProperties>
</file>